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58" r:id="rId3"/>
    <p:sldId id="284" r:id="rId4"/>
    <p:sldId id="276" r:id="rId5"/>
    <p:sldId id="292" r:id="rId6"/>
    <p:sldId id="285" r:id="rId7"/>
    <p:sldId id="287" r:id="rId8"/>
    <p:sldId id="286" r:id="rId9"/>
    <p:sldId id="283" r:id="rId10"/>
    <p:sldId id="268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DA6"/>
    <a:srgbClr val="1921BF"/>
    <a:srgbClr val="4022F4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02.04.2026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9"/>
          <p:cNvSpPr>
            <a:spLocks noGrp="1" noChangeArrowheads="1"/>
          </p:cNvSpPr>
          <p:nvPr/>
        </p:nvSpPr>
        <p:spPr bwMode="auto">
          <a:xfrm>
            <a:off x="-396552" y="1428736"/>
            <a:ext cx="7704856" cy="1214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InflateTop">
              <a:avLst>
                <a:gd name="adj" fmla="val 1044"/>
              </a:avLst>
            </a:prstTxWarp>
            <a:scene3d>
              <a:camera prst="perspectiveHeroicExtremeLeftFacing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0" cap="all" spc="0" normalizeH="0" baseline="0" noProof="0" dirty="0">
                <a:ln w="0"/>
                <a:solidFill>
                  <a:srgbClr val="002060"/>
                </a:solidFill>
                <a:effectLst>
                  <a:glow rad="101600">
                    <a:srgbClr val="DAEDEF">
                      <a:satMod val="175000"/>
                      <a:alpha val="40000"/>
                    </a:srgbClr>
                  </a:glow>
                  <a:reflection blurRad="12700" stA="50000" endPos="50000" dist="5000" dir="5400000" sy="-100000" rotWithShape="0"/>
                </a:effectLst>
                <a:uLnTx/>
                <a:uFillTx/>
                <a:latin typeface="Arial"/>
                <a:ea typeface="+mj-ea"/>
                <a:cs typeface="Arial"/>
              </a:rPr>
              <a:t>Дети и гаджеты-вред</a:t>
            </a:r>
            <a:r>
              <a:rPr kumimoji="0" lang="ru-RU" sz="5400" b="1" i="0" u="none" strike="noStrike" kern="0" cap="all" spc="0" normalizeH="0" noProof="0" dirty="0">
                <a:ln w="0"/>
                <a:solidFill>
                  <a:srgbClr val="002060"/>
                </a:solidFill>
                <a:effectLst>
                  <a:glow rad="101600">
                    <a:srgbClr val="DAEDEF">
                      <a:satMod val="175000"/>
                      <a:alpha val="40000"/>
                    </a:srgbClr>
                  </a:glow>
                  <a:reflection blurRad="12700" stA="50000" endPos="50000" dist="5000" dir="5400000" sy="-100000" rotWithShape="0"/>
                </a:effectLst>
                <a:uLnTx/>
                <a:uFillTx/>
                <a:latin typeface="Arial"/>
                <a:ea typeface="+mj-ea"/>
                <a:cs typeface="Arial"/>
              </a:rPr>
              <a:t> или польза?</a:t>
            </a:r>
            <a:endParaRPr kumimoji="0" lang="es-ES" sz="5400" b="1" i="0" u="none" strike="noStrike" kern="0" cap="all" spc="0" normalizeH="0" baseline="0" noProof="0" dirty="0">
              <a:ln w="0"/>
              <a:solidFill>
                <a:srgbClr val="002060"/>
              </a:solidFill>
              <a:effectLst>
                <a:glow rad="101600">
                  <a:srgbClr val="DAEDEF">
                    <a:satMod val="175000"/>
                    <a:alpha val="40000"/>
                  </a:srgbClr>
                </a:glow>
                <a:reflection blurRad="12700" stA="50000" endPos="50000" dist="5000" dir="5400000" sy="-100000" rotWithShape="0"/>
              </a:effectLst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92D8E0"/>
              </a:clrFrom>
              <a:clrTo>
                <a:srgbClr val="92D8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2857496"/>
            <a:ext cx="5234562" cy="294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45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86116" y="214290"/>
            <a:ext cx="3089041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Вывод</a:t>
            </a:r>
            <a:endParaRPr lang="ru-RU" sz="3200" b="1" dirty="0">
              <a:solidFill>
                <a:srgbClr val="FF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algn="ctr" fontAlgn="base">
              <a:lnSpc>
                <a:spcPct val="115000"/>
              </a:lnSpc>
              <a:spcAft>
                <a:spcPts val="0"/>
              </a:spcAft>
            </a:pPr>
            <a:endParaRPr lang="ru-RU" sz="1600" dirty="0">
              <a:latin typeface="Times New Roman"/>
              <a:ea typeface="Times New Roman"/>
            </a:endParaRPr>
          </a:p>
        </p:txBody>
      </p:sp>
      <p:pic>
        <p:nvPicPr>
          <p:cNvPr id="11267" name="Picture 3" descr="C:\Documents and Settings\malyginais\Мои документы\мое\ШКОЛА\Конференция к юбилею школы\Картинки для презентации\1e5c941dcf7ee9ebf2fe78b1d5bc58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928670"/>
            <a:ext cx="3756365" cy="250033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Documents and Settings\malyginais\Мои документы\мое\ШКОЛА\Конференция к юбилею школы\Картинки для презентации\gadg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6" y="4000504"/>
            <a:ext cx="3607586" cy="240505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85720" y="4429132"/>
            <a:ext cx="43916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пользоваться этими приборами нужно разумно.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1928802"/>
            <a:ext cx="45005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аджеты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неотъемлемая часть жизни современного человека.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702" y="357166"/>
            <a:ext cx="1586349" cy="1451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36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6283" y="-315416"/>
            <a:ext cx="9270283" cy="7216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292080" y="980728"/>
            <a:ext cx="374441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ru-RU" sz="2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«В каждом доме нужен гаджет, Но нельзя  с ним и есть, и спать… </a:t>
            </a:r>
          </a:p>
          <a:p>
            <a:pPr lvl="0" algn="just" fontAlgn="base"/>
            <a:r>
              <a:rPr lang="ru-RU" sz="2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Знай, что  гаджет не подскажет, </a:t>
            </a:r>
          </a:p>
          <a:p>
            <a:pPr lvl="0" algn="just" fontAlgn="base"/>
            <a:r>
              <a:rPr lang="ru-RU" sz="2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Как тебе счастливым стать.» </a:t>
            </a:r>
          </a:p>
          <a:p>
            <a:pPr lvl="0" algn="just" fontAlgn="base"/>
            <a:r>
              <a:rPr lang="ru-RU" sz="2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7389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1142984"/>
            <a:ext cx="7572428" cy="2185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Технологии не стоят на месте. </a:t>
            </a:r>
            <a:endParaRPr lang="ru-RU" sz="2000" b="1" dirty="0" smtClean="0">
              <a:solidFill>
                <a:srgbClr val="323DA6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Детей </a:t>
            </a:r>
            <a:r>
              <a:rPr lang="ru-RU" sz="2000" b="1" dirty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XXI века невозможно представить без электронных гаджетов и Интернета. </a:t>
            </a:r>
            <a:endParaRPr lang="ru-RU" sz="2000" b="1" dirty="0" smtClean="0">
              <a:solidFill>
                <a:srgbClr val="323DA6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Смартфон</a:t>
            </a:r>
            <a:r>
              <a:rPr lang="ru-RU" sz="2000" b="1" dirty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планшет, нетбук – </a:t>
            </a:r>
            <a:r>
              <a:rPr lang="ru-RU" sz="2000" b="1" dirty="0" smtClean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неиссякаемый источник </a:t>
            </a:r>
            <a:r>
              <a:rPr lang="ru-RU" sz="2000" b="1" dirty="0">
                <a:solidFill>
                  <a:srgbClr val="323DA6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удовольствия для детей и предмет беспокойства наших родителей.</a:t>
            </a:r>
            <a:endParaRPr lang="ru-RU" sz="2000" b="1" dirty="0">
              <a:solidFill>
                <a:srgbClr val="323DA6"/>
              </a:solidFill>
              <a:effectLst/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14480" y="214290"/>
            <a:ext cx="6120680" cy="805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</a:pPr>
            <a:r>
              <a:rPr lang="ru-RU" sz="44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Актуальность темы:</a:t>
            </a:r>
            <a:r>
              <a:rPr lang="ru-RU" sz="4400" dirty="0">
                <a:solidFill>
                  <a:srgbClr val="FF0000"/>
                </a:solidFill>
                <a:ea typeface="Times New Roman"/>
              </a:rPr>
              <a:t> </a:t>
            </a:r>
          </a:p>
        </p:txBody>
      </p:sp>
      <p:pic>
        <p:nvPicPr>
          <p:cNvPr id="5" name="Picture 2" descr="http://photo.7ya.ru/ph/2013/1/28/1359368002167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57422" y="3401128"/>
            <a:ext cx="4500594" cy="31282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6235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260648"/>
            <a:ext cx="8208912" cy="214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600"/>
            </a:pP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Что такое </a:t>
            </a:r>
            <a:r>
              <a:rPr lang="ru-RU" sz="32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гаджеты?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SzPts val="1600"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 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современном мире, где электронные технологии развиваются стремительными темпами, получили своё развитие гаджеты.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94" y="2786058"/>
            <a:ext cx="5688617" cy="36531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91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0"/>
            <a:ext cx="7643866" cy="10412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Чем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опасны гаджеты, какой от </a:t>
            </a: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них</a:t>
            </a:r>
          </a:p>
          <a:p>
            <a:pPr lvl="0" algn="ctr">
              <a:lnSpc>
                <a:spcPct val="115000"/>
              </a:lnSpc>
            </a:pPr>
            <a:r>
              <a:rPr lang="ru-RU" sz="2800" b="1" dirty="0" smtClean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вред и какая польза. </a:t>
            </a:r>
          </a:p>
        </p:txBody>
      </p:sp>
      <p:pic>
        <p:nvPicPr>
          <p:cNvPr id="4" name="Picture 2" descr="http://tentremhipnoterapi.com/wp-content/uploads/2016/02/meminimalisir-penggunaan-gadget-pada-ana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643182"/>
            <a:ext cx="6429420" cy="387924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1071546"/>
            <a:ext cx="835824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323DA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«Очень важно понять, что гаджеты несут и позитивную, и негативную окраску. Сегодня трудно представить ребенка без каких-то телефонных и компьютерных аппаратов, и в три года он с ними, и в четыре-пять. Важно дозировать эти гаджеты»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аджет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159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928802"/>
            <a:ext cx="4500562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8125" marR="47625" algn="just">
              <a:lnSpc>
                <a:spcPct val="107000"/>
              </a:lnSpc>
              <a:spcAft>
                <a:spcPts val="0"/>
              </a:spcAft>
            </a:pPr>
            <a:endParaRPr lang="ru-RU" sz="2400" b="1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7172" name="AutoShape 4" descr="C:\Users\%D0%90%D0%BD%D0%BD%D0%B0 %D0%AE%D1%80%D1%8C%D0%B5%D0%B2%D0%BD%D0%B0\Desktop\%D0%9C%D0%B5%D1%82%D0%BE%D0%B4 6 %D1%88%D0%BB%D1%8F%D0%BF %D0%BF%D1%80%D0%B5%D0%B7%D0%B8%D0%BD%D1%82\6A3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C:\Users\%D0%90%D0%BD%D0%BD%D0%B0 %D0%AE%D1%80%D1%8C%D0%B5%D0%B2%D0%BD%D0%B0\Desktop\%D0%9C%D0%B5%D1%82%D0%BE%D0%B4 6 %D1%88%D0%BB%D1%8F%D0%BF %D0%BF%D1%80%D0%B5%D0%B7%D0%B8%D0%BD%D1%82\6A3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C:\Users\%D0%90%D0%BD%D0%BD%D0%B0 %D0%AE%D1%80%D1%8C%D0%B5%D0%B2%D0%BD%D0%B0\Desktop\%D0%9C%D0%B5%D1%82%D0%BE%D0%B4 6 %D1%88%D0%BB%D1%8F%D0%BF %D0%BF%D1%80%D0%B5%D0%B7%D0%B8%D0%BD%D1%82\6A3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37681" y="158926"/>
            <a:ext cx="62846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ОТРИЦАТЕЛЬНЫЕ АСПЕКТЫ</a:t>
            </a:r>
            <a:endParaRPr lang="ru-RU" sz="3200" b="1" dirty="0">
              <a:solidFill>
                <a:schemeClr val="accent6"/>
              </a:solidFill>
            </a:endParaRPr>
          </a:p>
        </p:txBody>
      </p:sp>
      <p:sp>
        <p:nvSpPr>
          <p:cNvPr id="20" name="Прямоугольник: скругленные углы 19"/>
          <p:cNvSpPr/>
          <p:nvPr/>
        </p:nvSpPr>
        <p:spPr>
          <a:xfrm>
            <a:off x="235886" y="1547181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НЕГАТИВНОЕ ВЛИЯНИЕ НА ЗДОРОВЬЕ</a:t>
            </a:r>
          </a:p>
        </p:txBody>
      </p:sp>
      <p:sp>
        <p:nvSpPr>
          <p:cNvPr id="21" name="Прямоугольник: скругленные углы 20"/>
          <p:cNvSpPr/>
          <p:nvPr/>
        </p:nvSpPr>
        <p:spPr>
          <a:xfrm>
            <a:off x="3520319" y="800387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ЦИРКАДНЫХ РИТМОВ</a:t>
            </a:r>
          </a:p>
        </p:txBody>
      </p:sp>
      <p:sp>
        <p:nvSpPr>
          <p:cNvPr id="22" name="Прямоугольник: скругленные углы 21"/>
          <p:cNvSpPr/>
          <p:nvPr/>
        </p:nvSpPr>
        <p:spPr>
          <a:xfrm>
            <a:off x="3520319" y="5505995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ПУГАЮЩАЯ СТАТИСТИКА</a:t>
            </a:r>
          </a:p>
        </p:txBody>
      </p:sp>
      <p:sp>
        <p:nvSpPr>
          <p:cNvPr id="23" name="Прямоугольник: скругленные углы 22"/>
          <p:cNvSpPr/>
          <p:nvPr/>
        </p:nvSpPr>
        <p:spPr>
          <a:xfrm>
            <a:off x="6581935" y="1741198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ЖИВОГО ОБЩЕНИЯ</a:t>
            </a:r>
          </a:p>
        </p:txBody>
      </p:sp>
      <p:sp>
        <p:nvSpPr>
          <p:cNvPr id="24" name="Прямоугольник: скругленные углы 23"/>
          <p:cNvSpPr/>
          <p:nvPr/>
        </p:nvSpPr>
        <p:spPr>
          <a:xfrm>
            <a:off x="6581935" y="3975012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ПСИХИЧЕСКИЕ РАССТРОЙСТВА</a:t>
            </a:r>
          </a:p>
        </p:txBody>
      </p:sp>
      <p:sp>
        <p:nvSpPr>
          <p:cNvPr id="25" name="Прямоугольник: скругленные углы 24"/>
          <p:cNvSpPr/>
          <p:nvPr/>
        </p:nvSpPr>
        <p:spPr>
          <a:xfrm>
            <a:off x="235886" y="3877739"/>
            <a:ext cx="2376264" cy="122413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ОБУЧЕНИИ</a:t>
            </a:r>
          </a:p>
        </p:txBody>
      </p:sp>
      <p:pic>
        <p:nvPicPr>
          <p:cNvPr id="14" name="Picture 2" descr="http://sorokino-ds1.ru/upload/docs/2016/04/60601357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64" y="2143116"/>
            <a:ext cx="3156248" cy="314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0"/>
            <a:ext cx="864096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Вред гаджетов для здоровья</a:t>
            </a:r>
            <a:endParaRPr lang="ru-RU" sz="2800" dirty="0">
              <a:solidFill>
                <a:srgbClr val="FF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895350">
              <a:lnSpc>
                <a:spcPct val="115000"/>
              </a:lnSpc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marL="1616075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1. Нагрузка на зрение.</a:t>
            </a:r>
          </a:p>
          <a:p>
            <a:pPr marL="1616075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2. Пониженный тонус мышц.</a:t>
            </a:r>
          </a:p>
          <a:p>
            <a:pPr marL="1616075">
              <a:lnSpc>
                <a:spcPct val="115000"/>
              </a:lnSpc>
              <a:spcAft>
                <a:spcPts val="0"/>
              </a:spcAft>
              <a:tabLst>
                <a:tab pos="628650" algn="l"/>
              </a:tabLst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3. Ущерб для эмоционального р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Arial" panose="020B0604020202020204" pitchFamily="34" charset="0"/>
              </a:rPr>
              <a:t>азвития</a:t>
            </a:r>
            <a:r>
              <a:rPr lang="ru-RU" sz="2000" b="1" dirty="0">
                <a:latin typeface="Times New Roman"/>
                <a:ea typeface="Times New Roman"/>
              </a:rPr>
              <a:t>.</a:t>
            </a:r>
            <a:endParaRPr lang="ru-RU" sz="2000" b="1" dirty="0">
              <a:effectLst/>
              <a:latin typeface="Times New Roman"/>
              <a:ea typeface="Times New Roman"/>
            </a:endParaRPr>
          </a:p>
        </p:txBody>
      </p:sp>
      <p:pic>
        <p:nvPicPr>
          <p:cNvPr id="7170" name="Picture 2" descr="C:\Documents and Settings\malyginais\Мои документы\мое\ШКОЛА\Конференция к юбилею школы\Картинки для презентации\vred-plansheta-dlia-rebenk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642918"/>
            <a:ext cx="8691916" cy="60007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897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57752" y="357166"/>
            <a:ext cx="39454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Игры воруют время! Проигранные минуты быстро превращаются в 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часы.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Часы 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складываются в потерянные сутки, недели и месяцы.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Documents and Settings\malyginais\Мои документы\мое\ШКОЛА\Конференция к юбилею школы\Картинки для презентации\16fa38c002de4e7e2dd571acd23995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158" y="3571876"/>
            <a:ext cx="4071934" cy="27146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0" name="Picture 2" descr="C:\Documents and Settings\malyginais\Мои документы\мое\ШКОЛА\Конференция к юбилею школы\Картинки для презентации\678bb4920615cd8825319908fb63bbdc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02" y="357166"/>
            <a:ext cx="3700656" cy="26809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14348" y="3286124"/>
            <a:ext cx="3491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Незаметно можно прочно увязнуть в электронных играх и сети интернета, как в паутине гигантского паука, питающегося людьми.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68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568952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ru-RU" sz="2800" b="1" dirty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Польза </a:t>
            </a:r>
            <a:r>
              <a:rPr lang="ru-RU" sz="2800" b="1" dirty="0" err="1" smtClean="0">
                <a:solidFill>
                  <a:srgbClr val="FF000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гаджетов</a:t>
            </a:r>
            <a:endParaRPr lang="ru-RU" sz="28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</a:pPr>
            <a:r>
              <a:rPr lang="ru-RU" sz="20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Гаджеты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можно рассматривать не как средство развлечения, а как реальную помощь. Существует множество сайтов и учебных приложений, направленных на развитие мелкой моторики, реакции, логики, памяти и других важных навыков.</a:t>
            </a:r>
          </a:p>
        </p:txBody>
      </p:sp>
      <p:pic>
        <p:nvPicPr>
          <p:cNvPr id="6146" name="Picture 2" descr="C:\Documents and Settings\malyginais\Мои документы\мое\ШКОЛА\Конференция к юбилею школы\Картинки для презентации\img-20150923151942-7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2643182"/>
            <a:ext cx="5198587" cy="362601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178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00100" y="0"/>
            <a:ext cx="7358114" cy="642942"/>
          </a:xfrm>
        </p:spPr>
        <p:txBody>
          <a:bodyPr/>
          <a:lstStyle/>
          <a:p>
            <a:pPr algn="ctr"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ПОЛЕЗНЫЕ  СОВЕТЫ</a:t>
            </a:r>
            <a:r>
              <a:rPr lang="ru-RU" sz="4000" dirty="0" smtClean="0">
                <a:solidFill>
                  <a:srgbClr val="FF0000"/>
                </a:solidFill>
              </a:rPr>
              <a:t/>
            </a:r>
            <a:br>
              <a:rPr lang="ru-RU" sz="4000" dirty="0" smtClean="0">
                <a:solidFill>
                  <a:srgbClr val="FF0000"/>
                </a:solidFill>
              </a:rPr>
            </a:b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3"/>
          </p:nvPr>
        </p:nvSpPr>
        <p:spPr>
          <a:xfrm>
            <a:off x="357158" y="785794"/>
            <a:ext cx="8572560" cy="5715040"/>
          </a:xfrm>
          <a:noFill/>
        </p:spPr>
        <p:txBody>
          <a:bodyPr>
            <a:normAutofit fontScale="25000" lnSpcReduction="20000"/>
          </a:bodyPr>
          <a:lstStyle/>
          <a:p>
            <a:pPr marL="0" lvl="0" indent="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7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Помните о времени использования гаджетов детьми:  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6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4-5 лет — не более 15 минут;</a:t>
            </a: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6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 лет — 20 минут;</a:t>
            </a: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6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7-9 лет — 30 минут;</a:t>
            </a: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6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10-12 лет — 40 минут;</a:t>
            </a: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lang="ru-RU" sz="6400" b="1" i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13-14 лет — 50 минут.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позволять пользоваться  </a:t>
            </a:r>
            <a:r>
              <a:rPr lang="ru-RU" sz="6400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гаджетами</a:t>
            </a: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перед сном.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Оптимальное расстояние между глазами и монитором — 60-70 см. 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занятие предполагает более длительное нахождение перед монитором, необходимо делать 10-минутые перерывы.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Уделить  время прогулкам на свежем воздухе, спорту, подвижным играм</a:t>
            </a: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r>
              <a:rPr lang="ru-RU" sz="6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За 2-3 часа до сна замените   электронное устройство на спокойные совместные игры, чтение книг, общение.</a:t>
            </a:r>
          </a:p>
          <a:p>
            <a:pPr mar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400" b="1" dirty="0" smtClean="0">
              <a:solidFill>
                <a:srgbClr val="00206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ru-RU" sz="6400" b="1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7. У ребёнка должны быть обязанности по дому. </a:t>
            </a: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6200" dirty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57200" algn="l"/>
              </a:tabLst>
            </a:pPr>
            <a:endParaRPr lang="ru-RU" sz="5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" name="Picture 3" descr="C:\Documents and Settings\malyginais\Мои документы\мое\ШКОЛА\Конференция к юбилею школы\Картинки для презентации\6a43142c9c12399dde2ca6e3bea0025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49" y="1089130"/>
            <a:ext cx="2440525" cy="18397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6578" y="5000636"/>
            <a:ext cx="1873758" cy="1714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2333</TotalTime>
  <Words>268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ПОЛЕЗНЫЕ  СОВЕТЫ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Euroset</dc:creator>
  <cp:lastModifiedBy>1</cp:lastModifiedBy>
  <cp:revision>52</cp:revision>
  <dcterms:modified xsi:type="dcterms:W3CDTF">2026-04-02T05:13:02Z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484212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