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4" r:id="rId3"/>
    <p:sldId id="276" r:id="rId4"/>
    <p:sldId id="277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7" r:id="rId16"/>
    <p:sldId id="269" r:id="rId17"/>
    <p:sldId id="270" r:id="rId18"/>
    <p:sldId id="259" r:id="rId19"/>
    <p:sldId id="271" r:id="rId20"/>
    <p:sldId id="272" r:id="rId21"/>
    <p:sldId id="273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A5CBF-1E24-4881-9DEB-1986BFF0BFB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26490-DAF5-4BCE-B3B6-B8FDBF13A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043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33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4E712-CD76-5CCE-A746-9B98556F7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2754604-880E-A9AE-4B08-D3B1EB9F6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D689E43-E85A-AB7F-4FA9-5CFD1D1AC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A4D8A6-0608-F75D-4AD7-F573668556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673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0113D-5173-5013-5A48-5665F6225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7CB9C46-D5A5-9BED-E352-944D696896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3E66A77-D15D-8F4D-D425-020985907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13804D-2F53-8554-9D93-242903952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801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0AD1C-583B-EBB0-9CE4-3980A1D9B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FD2B8A9-ABAA-3906-50FA-CED576D8AD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904D8C3-3792-13A2-AA46-BDB5C5F09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D9C6FE-F76A-749C-BE88-4ED35466F1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114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FD195-91A7-48A5-2E7F-9D462396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73C9566-782F-F737-C2C7-C02B04E0B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D36C548-9E5C-586D-CA91-5BECE2045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1B2BAF2-DF2A-5D36-965D-4EE0876A8B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45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E5B96-2156-0E34-B119-E77B5EC7F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5F010CD-2399-613E-A952-B5F8E8B63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3813873-BED5-78DA-E66D-EDDC7E4FF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0D5928-5E16-CCB9-3DF7-626C13FD3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280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BDE34-52AE-5BED-8263-78142103D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90975F6-4642-42D5-E5AD-2CE1F1891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1B13183-3661-07C8-864E-F0AE96431F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20BAF3-E103-DE8C-F252-EAC793B2FE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632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CBAF2-230C-2C6A-5D6D-3B3D3C9E3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30884B3-493C-1ABB-FC8E-384866C3C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0610644-CCCF-894E-5D92-F326CCC3E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D33454B-9E05-E7F5-2F60-FA204A6E0A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693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E8BF9-78DA-F0F7-CC50-9C078917E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A8A0A53-9F27-1877-CFB5-0266D9D8C1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A1AF67E-4984-D9A7-8D3D-4D1B56656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DA0A719-2E1A-57AE-C9E2-C4064A7A2B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7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BE61C-7952-DBFD-47DF-3EAF0536A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7BE84BB-7795-85F4-5876-E3A5549CC8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B9C49B8-B504-2368-C49B-523CF61A7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DCF60C-E115-99D4-FD94-2DB9A032F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274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F44FC-62D8-074A-FB7F-2BE91485A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CBAAF55-29B5-58EC-F938-CC49C6F94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E6B7325-7970-4121-2D21-AAFE63337A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DAF255-923F-8E4B-1030-E1376B290D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26490-DAF5-4BCE-B3B6-B8FDBF13AD3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51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655E8-1DF3-DF27-E058-C80255BF6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B8E7E3-8399-468B-303C-0C54201FC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56F312-2E0A-FF16-9FFC-79949DD65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16023-86AC-272D-603C-4BA8F8ABC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F6337F-194F-7AEB-80D8-008AC7C9D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77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EB6565-94C0-2BB1-61F2-07C1DEA24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C31FE1A-599F-85B4-1E6C-C96638FB2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01504F-E131-E233-5A58-322F8AB13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EA582F-7154-4F08-115C-9AC6F084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AB5DF2-0875-E624-9466-2B823123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94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E782003-729A-E72C-8A8E-894D3EAC9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FED1DE-998B-A24D-BFD1-737A89CD7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981481-9F9B-DD59-8BAB-F90C381B8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7FCA54-5A70-3397-6DDA-A6995DAAE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ED86E4-6CB3-9202-661F-17B4BE47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33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3463C-4349-EB5C-B32E-2503217F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F07748-EF15-17CE-9A83-CF462F6B0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C47BD7-A15E-18BC-7CC9-EC0F59A95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EAC17A-19D7-3A22-1612-C9805E68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A90254-015A-3815-0791-9BED9B3F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37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51FDC-4A3D-F01B-EC0D-4C8137D2F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99A959-3B8B-5765-104E-67B2881BA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106B47-95D9-41A8-17F2-563FA70C0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42B77A-3221-83BD-63EA-BA910FC1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8E117A-801B-6684-B4FB-1EFC4BE0A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66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15AEF-5A46-7201-FBD5-02010D47F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6F3881-8725-F383-BBDC-9840B26004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68E1D6-3C68-0CA9-BF19-E67EC7D4F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F2F9C8-4D2A-DB75-5A7C-7ADDB1DB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85D089-CD4E-317C-0A2A-EF4F14B36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7ECDF4-765F-19EE-B661-DE857591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81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A26A5-F230-42FC-0437-E2AC3B881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250BA8-BD96-17CA-5444-1A94DDB61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EFD46A-2A4D-3BE6-EB43-FE977F717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4164E07-31E8-6C83-A0EF-A608449B3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F824E7-3808-7FDE-D823-757E16807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9B63A2-7C5D-BE3A-9917-33DB5107A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8EA772-F6E1-AD50-492A-5774F688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2D174C-0A9D-85F2-FDD6-68E1F390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56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88E0A-D24E-BF51-3C74-B561A9869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A2DF21F-4451-C0AB-471E-3DA32396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AAE958-38D9-7776-B5D7-C2E3D9251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4DD8854-B6EC-3168-47A8-62E3F7E3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5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232BC4-C998-37D9-5BC2-0E5A0F98A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530CD7-D5A7-FB7E-008A-9A5FF266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6B0ED7-3B60-C867-D286-C5C04799C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4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C7F5E1-6D97-E15F-54EC-143C0FCBD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157297-19A3-97EC-7F68-6170E76BE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9ADFB7-A7D2-7FDC-4820-5D65A493F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CB527D-45B6-B88F-E3C2-5C87A5EF4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32A571-90DD-8961-489D-65118A6C2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DD7025-0A37-A2AF-176F-38872995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20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EA1578-4FBB-6FC5-8E08-A4201A8BD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EA9E18F-E034-C34A-1641-3E3175AFE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D07E70-D3C3-00C4-742A-982C56A88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26DC11-B10E-D3A3-FAAA-62C8024C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FA286C-8B85-55BA-37D8-DE4D675DB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F1FBAF-F0F1-9E80-F38E-586B5E03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72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3F0F0-AA29-F5DF-AFD4-348BD656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48CBBF-870B-6259-3FB7-A675A2452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14C4A-530A-7E63-7D89-D3A79A226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7AC2A-9650-4799-A94B-8C097A24E53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ED8768-83F3-8433-B277-A0BCFFE5B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94F1D-EB96-C2A5-3376-EB10F12B2E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2EAD2-8F55-4615-B403-4D9F480209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9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3BDE59-D32F-7620-5635-C8C6BF54D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648" y="646874"/>
            <a:ext cx="9144000" cy="4976685"/>
          </a:xfrm>
        </p:spPr>
        <p:txBody>
          <a:bodyPr>
            <a:normAutofit/>
          </a:bodyPr>
          <a:lstStyle/>
          <a:p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5BFAB0-DA4E-E8CF-7EE2-23580E542D31}"/>
              </a:ext>
            </a:extLst>
          </p:cNvPr>
          <p:cNvSpPr txBox="1"/>
          <p:nvPr/>
        </p:nvSpPr>
        <p:spPr>
          <a:xfrm>
            <a:off x="1197864" y="1070509"/>
            <a:ext cx="9610344" cy="31085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АЛГОРИТМ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ПЕДАГОГОВ,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И ОБЩЕСТВА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С ДЕТЬМИ С ОСОБЫМИ ОБРАЗОВАТЕЛЬНЫМИ ПОТРЕБНОСТЯМИ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(инструктивно-методическое письмо)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967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31814-1A5D-7360-6CE0-46D0DAB5E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21ED0-C3DF-10BA-C14E-C7C082389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№6.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индивидуального плана сопровождения (ИПС). Необходимо оформить персонализированную траекторию: адаптированную программу, формы контроля, поддержку и мероприятия по социализации, задать сроки и показатели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8F541C-6899-1763-5383-838D42357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504" y="153301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 (сводит) ИПС;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психолог, социальный педагог и медик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 в ИПС разделы по своему профилю;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предметники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включают в ИПС меры по предметной адаптации и контролю;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ИПС воспитательные мероприятия и меры по социальной интеграции;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согласовывают ИПС;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учебно-воспитательной работе утверждает ИПС.</a:t>
            </a:r>
          </a:p>
        </p:txBody>
      </p:sp>
    </p:spTree>
    <p:extLst>
      <p:ext uri="{BB962C8B-B14F-4D97-AF65-F5344CB8AC3E}">
        <p14:creationId xmlns:p14="http://schemas.microsoft.com/office/powerpoint/2010/main" val="377739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27DF8-CB7E-4F7B-C325-C6A063341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43904-2544-080F-D65B-4890CF0B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№7.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ребенка с ООП адаптированными материалами учителями‑предметниками. Необходимо обеспечить доступность содержания и оценивания, фиксировать динамику и корректировать подходы, а также предупреждать академическую неуспеваемость.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84D933-AE72-10C0-2B2A-0639BDA3F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8" y="1761617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учителя‑предметники</a:t>
            </a:r>
            <a:r>
              <a:rPr lang="ru-RU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выполняют адаптацию и отчётность. Учителя адаптируют учебный материал и вносят изменения в учебный материал, задания, формы контроля и методы преподавания для конкретного ребёнка. Фиксирование этих изменений и результатов работы отмечаются в планах уроков, в индивидуальной образовательной программе или индивидуальном учебном плане, в электронном журнале или в отчётах для администрации или специалистов (психолога, дефектолога). То есть учителя предметники не просто «ведут уроки как обычно», а учитывают особые условия для конкретных учеников и документируют, что именно сделали;</a:t>
            </a:r>
          </a:p>
          <a:p>
            <a:r>
              <a:rPr lang="ru-RU" sz="2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</a:t>
            </a:r>
            <a:r>
              <a:rPr lang="ru-RU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собирает обратную связь; </a:t>
            </a:r>
          </a:p>
          <a:p>
            <a:r>
              <a:rPr lang="ru-RU" sz="2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</a:t>
            </a:r>
            <a:r>
              <a:rPr lang="ru-RU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 качество и сроки; </a:t>
            </a:r>
          </a:p>
          <a:p>
            <a:r>
              <a:rPr lang="ru-RU" sz="2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</a:t>
            </a:r>
            <a:r>
              <a:rPr lang="ru-RU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согласованность с воспитательными задачами.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00776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F81DC-0A46-A23D-5AE1-A4F3F571A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AD786-7898-D600-575D-3F3AE4F2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№8.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и коррекционные занятия специальных педагогов и психолога. Необходимо выявить эмоциональные и поведенческие факторы, влияющие на обучение, необходимо снизить тревожность и стресс, а также развивать навыки саморегуляции и коммуникации.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003263-3561-6FB7-ED65-A66DFCBC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07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педагог‑психолог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диагностику и занятия; </a:t>
            </a:r>
          </a:p>
          <a:p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информирует о динамике; </a:t>
            </a:r>
          </a:p>
          <a:p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интегрирует рекомендации психолога в воспитательную среду; </a:t>
            </a:r>
          </a:p>
          <a:p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поддерживают ребенка дома.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29481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D15A5-8C70-DD7B-926C-E294F5EA5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C893AD-B9F2-6E4A-CF5C-1794AAC89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170878"/>
            <a:ext cx="11268456" cy="2124266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№9.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бытовая поддержка семьи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 педагогом.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Необходимо устранить внешние барьеры обучаемости, обеспечить доступ к мерам социальной поддержки и наладить взаимодействие с внешними службами. </a:t>
            </a: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«Ведение кейса» социальным педагогом – это сопровождение ребёнка, нуждающегося в социальной поддержке: специалист выясняет ситуацию, планирует, как помочь, координирует работу с учителями, психологом и другими службами, при необходимости организует поддержку – от бесплатного питания, одежды и учебных материалов до консультаций, помощи в семье и защиты прав ребёнка, следит за выполнением плана и ведёт документы, пока ситуация не стабилизируется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8CF364-F44B-1932-1D68-7FAD7C1C9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88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ведёт кейс;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сообщает о своих наблюдениях и наблюдениях специалистов;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в решении социальных вопросов в рамках воспитательной работы;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 сведения.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Центром педагогической поддержки: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рекомендаций для родителей по созданию среды принятия и ресурсной поддержки семей, воспитывающих детей с ООП;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совместных мероприятий для поддержки семей и родителей воспитывающих детей с ООП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35893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34CD9-2A1C-981E-2871-C2006ED5C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56F8B-339F-A863-B05E-672AE67A3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0"/>
            <a:ext cx="10515600" cy="1353312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№10.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Ограничения, рекомендации, контроль условий, осуществляемый медицинским работником организации образования. Необходимо защитить здоровье ребёнка, адаптировать нагрузку и условия; определить алгоритмы действий при обострениях.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6206CF-4F41-DDE8-FE0F-253B5E426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1289304"/>
            <a:ext cx="11341608" cy="4997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конкретные указания, как организовать обучение и пребывание ребёнка в школе с учётом его состояния здоровья, чтобы избежать вреда и обеспечить своевременную помощь. 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могут включать: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ограничения по физической активности (освобождение от определённых упражнений, участие в облегчённой программе);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особые условия пребывания (выбор места в классе, избегание переохлаждения, дополнительные перерывы);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требования к питанию (специальная диета, исключение определённых продуктов);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адаптацию учебной нагрузки (уменьшение объёма заданий, больше времени на контрольные);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алгоритм действий при обострениях или ухудшении состояния.</a:t>
            </a: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62114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05AC3-5209-4D5E-3786-F8155A346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2509C-8E29-445E-64FC-1A5A5213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896" y="0"/>
            <a:ext cx="11323320" cy="1508760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№11.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комфортного взаимодействия ребенка с ООП с одноклассниками всеми членами команды. Необходимо информировать класс в тактичной форме о необходимых правилах поддержки и помощи, без раскрытия конфиденциальной информации. Рекомендуется обучать детей навыкам уважительного общения, организовать совместные, но безопасные для здоровья мероприятия, вовлекать одноклассников в помощь в учёбе и участии в школьных делах (при согласии ребёнка и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родителей). Обратить внимание на профилактику возможных конфликтов и проявлений дискриминации.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24269B-9727-17C0-F1FC-CC66DE665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50613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работник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формулирует и обновляет рекомендации;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их соблюдение, проводит беседы с классом, создаёт условия для безопасного взаимодействия;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учителя-предметники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 ограничения и поддерживают позитивную атмосферу;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в обучении класса навыкам инклюзивного общения;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педагоги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специальную психолого-педагогическую поддержку; 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мероприятия в воспитательный план;</a:t>
            </a:r>
          </a:p>
          <a:p>
            <a:r>
              <a:rPr lang="ru-RU" sz="29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информируют о состоянии ребёнка и поддерживают подход к взаимодействию дома.</a:t>
            </a:r>
          </a:p>
          <a:p>
            <a:pPr marL="0" indent="0">
              <a:buNone/>
            </a:pPr>
            <a:r>
              <a:rPr lang="ru-RU" sz="29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педагогов Центрами психологической поддержки:</a:t>
            </a:r>
            <a:endParaRPr lang="ru-RU" sz="29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супервизии для педагогов-психологов, специальных педагогов, педагогов, работающих с детьми с ООП;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тематических классных часов и планов воспитательных мероприятий, направленных на формирование у обучающихся эмпатии и доброжелательного отношения к детям с ООП.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педагогов организаций образования по профилактике насилия, травли (буллинга) в отношении детей с ОПП.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56508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94EC5-F76A-7890-C19D-58A6F15FA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4D5895AF-03E0-AB32-C762-4B5C91FD2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01497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№12.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и журнал наблюдений классного руководителя. Необходимо связать всех участников, следить за исполнением ИПС, оперативно корректировать действия и формировать доказательную базу динамики.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координатор и владелец журнала наблюдений/рекомендаций;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учебно-воспитательной работе - куратор;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воспитательной работе - координатор воспитательного направления.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№13.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встречи. Необходимо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обсуждать результаты и сложности, обновлять цели и стратегии, обучать родителей приёмам помощи дома и укреплять партнёрство «школа‑семья».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№14.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связь. Необходимо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информировать о проблемах/успехах; согласовывать действия при внештатных ситуациях; поддерживать единые правила и режим.</a:t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09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D3164-61EE-B15E-03A4-638FF65D3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3F6C8283-9DF4-E899-E5BB-8CFDF10BA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456" y="115696"/>
            <a:ext cx="10515600" cy="655027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№15. </a:t>
            </a:r>
            <a:r>
              <a:rPr lang="ru-RU" sz="4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Ежемесячный сбор информации. Необходимо видеть динамику в обучении, поведении и здоровье; своевременно корректировать ИПС; фиксировать ресурсы/барьеры.</a:t>
            </a: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собирает и сводит;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учителя-предметники, психолог, социальный педагог и медицинский работник предоставляют отчёты;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- контролирует;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 - оценивает воспитательные результаты.</a:t>
            </a:r>
          </a:p>
          <a:p>
            <a:pPr marL="0" indent="0">
              <a:buNone/>
            </a:pPr>
            <a:endParaRPr lang="ru-RU" sz="4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№16. </a:t>
            </a:r>
            <a:r>
              <a:rPr lang="ru-RU" sz="4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Промежуточный консилиум, мониторинг. Необходимо оценить прогресс по показателям, внести изменения в план сопровождения, подтвердить или пересмотреть цели и критерии. Мониторинг реализации достижений индивидуально-развивающей программы - отслеживание динамики развития, корректировка программы, повторная командная оценка. </a:t>
            </a: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инициирует и готовит материалы;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команда принимает решение и подписывает протокол;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утверждает корректировки.</a:t>
            </a: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№17. </a:t>
            </a:r>
            <a:r>
              <a:rPr lang="ru-RU" sz="4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Финальный анализ года. Необходимо подвести итоги, сформировать рекомендации на следующий учебный год и обеспечить преемственность.</a:t>
            </a:r>
          </a:p>
          <a:p>
            <a:pPr marL="0" indent="0">
              <a:buNone/>
            </a:pPr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№18. </a:t>
            </a:r>
            <a:r>
              <a:rPr lang="ru-RU" sz="4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поддержка и создание инклюзивной среды. Рекомендуется привлекать государственные и неправительственные организации, волонтёрские проекты, программы социальной адаптации, профилактика социальной дискриминации (буллинга), формирование позитивного отношения к поддержке детей с особыми образовательными потребностями.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169576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960D7-F5E5-82E2-8673-B392A9DB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ОБЩИЕ РЕКОМЕНДАЦИИ: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BD7282-21FD-007E-0014-1C3188E04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257"/>
            <a:ext cx="10515600" cy="4351338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>
                <a:solidFill>
                  <a:srgbClr val="C00000"/>
                </a:solidFill>
              </a:rPr>
              <a:t>Усиление координации: </a:t>
            </a:r>
            <a:r>
              <a:rPr lang="ru-RU" dirty="0"/>
              <a:t>назначить координатора или группу для установления постоянной связи между педагогами, родителями и представителями общества;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Уточнение ИПР: </a:t>
            </a:r>
            <a:r>
              <a:rPr lang="ru-RU" dirty="0"/>
              <a:t>индивидуальный образовательный план должен регулярно обновляться в соответствии с динамикой развития ребёнка;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Систематизация общественных ресурсов: </a:t>
            </a:r>
            <a:r>
              <a:rPr lang="ru-RU" dirty="0"/>
              <a:t>установление постоянного партнёрства с НПО, волонтёрами и местными органами власти для стабилизации дополнительных источников поддержки;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Информационная открытость: </a:t>
            </a:r>
            <a:r>
              <a:rPr lang="ru-RU" dirty="0"/>
              <a:t>информирование всех участников о целях и методах образовательного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625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A6CE8-4316-5C45-0272-78B3CAA5F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84AC41-D1E5-037C-9C95-7A6D66C8A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282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РЕКОМЕНДАЦИИ ДЛЯ ПЕДАГОГОВ:</a:t>
            </a:r>
            <a:br>
              <a:rPr lang="ru-RU" b="1" dirty="0">
                <a:solidFill>
                  <a:srgbClr val="002060"/>
                </a:solidFill>
              </a:rPr>
            </a:b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7B63-B5B9-8451-F5AA-204C13D67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solidFill>
                  <a:srgbClr val="C00000"/>
                </a:solidFill>
              </a:rPr>
              <a:t>Индивидуальный подход: </a:t>
            </a:r>
            <a:r>
              <a:rPr lang="ru-RU" dirty="0"/>
              <a:t>адаптация содержания уроков, заданий и форм оценки в соответствии с потребностями и возможностями ребёнка;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Создание инклюзивной среды: </a:t>
            </a:r>
            <a:r>
              <a:rPr lang="ru-RU" dirty="0"/>
              <a:t>обеспечение условий, при которых все учащиеся чувствуют себя в безопасности и принятыми, формирование положительной атмосферы в классе;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Профессиональное развитие: </a:t>
            </a:r>
            <a:r>
              <a:rPr lang="ru-RU" dirty="0"/>
              <a:t>регулярное повышение квалификации по обучению и развитию детей с особыми образовательными потребностями;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Партнёрство с родителями: </a:t>
            </a:r>
            <a:r>
              <a:rPr lang="ru-RU" dirty="0"/>
              <a:t>ведение открытого диалога, консультирование, организация совместных мероприятий (мастер-классы, круглые столы, тренинги, семинары, коучинг, курсы и т.д.).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30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A8F7E-CD6D-3992-D035-4A4B93487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база для разработки Типового алгоритма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7C693-DB8C-0B5F-4EE8-F53B2A293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«Об образовании»;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«О правах ребёнка в Республике Казахстан»;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дошкольного, среднего, технического и профессионального образования Республики Казахстан на 2023 – 2029 годы, утвержденная Постановлением Правительства Республики Казахстан от 28 марта 2023 года № 249; </a:t>
            </a: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деятельности службы психолого-педагогического сопровождения в организациях образования, утвержденные Приказом Министра образования и просвещения Республики Казахстан от 29 апреля 2025 года № 92;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правила деятельности организаций образования соответствующих типов и видов, за исключением организаций высшего и послевузовского образования, утвержденные Приказом Министра просвещения Республики Казахстан от 31 августа 2022 года № 385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классном руководстве в организациях среднего образования, утвержденное приказом Министра образования и науки Республики Казахстан от 12 января 2016 года № 18, а также другие нормативные правовые акты.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222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E12B1-552C-741C-5761-6B4BA1237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7BCAD-115B-70AF-5808-8C4C79F62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282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РЕКОМЕНДАЦИИ ДЛЯ РОДИТЕЛЕЙ: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023C0C-5BDB-B358-CA9F-46A01AA66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Участвовать в школьной жизни, собраниях, семинарах, проектах и мероприятиях, направленных на пропаганду инклюзивной культуры;</a:t>
            </a:r>
          </a:p>
          <a:p>
            <a:pPr lvl="0"/>
            <a:r>
              <a:rPr lang="ru-RU" dirty="0"/>
              <a:t>Оказывать поддержку ребёнку дома в учёбе, поведении и развитии социальных навыков;</a:t>
            </a:r>
          </a:p>
          <a:p>
            <a:pPr lvl="0"/>
            <a:r>
              <a:rPr lang="ru-RU" dirty="0"/>
              <a:t>Предоставлять педагогам точную информацию о поведении, интересах и особенностях развития ребёнка.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167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76717-4020-F98F-9E71-D5A97AFCB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9A922-30AE-2D6C-7257-C98B6AAED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282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РЕКОМЕНДАЦИИ ДЛЯ ПРЕДСТАВИТЕЛЕЙ ОБЩЕСТВА: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06B98A-DF01-683C-7E3D-B90AE271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/>
              <a:t>•	Ресурсная поддержка: помощь школам материальными, информационными и кадровыми ресурсами;</a:t>
            </a:r>
          </a:p>
          <a:p>
            <a:pPr marL="0" lvl="0" indent="0">
              <a:buNone/>
            </a:pPr>
            <a:r>
              <a:rPr lang="ru-RU" dirty="0"/>
              <a:t>•	Пропаганда идеи инклюзивности: разъяснение важности инклюзивного образования через СМИ и социальные сети;</a:t>
            </a:r>
          </a:p>
          <a:p>
            <a:pPr marL="0" lvl="0" indent="0">
              <a:buNone/>
            </a:pPr>
            <a:r>
              <a:rPr lang="ru-RU" dirty="0"/>
              <a:t>•	Привлечение волонтёров: вовлечение волонтёров в работу с детьми с особыми образовательными потребностями;</a:t>
            </a:r>
          </a:p>
          <a:p>
            <a:pPr marL="0" lvl="0" indent="0">
              <a:buNone/>
            </a:pPr>
            <a:r>
              <a:rPr lang="ru-RU" dirty="0"/>
              <a:t>•	Местное партнёрство: заключение меморандумов с школами и создание механизмов постоянной поддержки.</a:t>
            </a:r>
          </a:p>
          <a:p>
            <a:pPr lvl="0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75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4B7E8-77F2-E925-DEE9-D0827B9D152E}"/>
              </a:ext>
            </a:extLst>
          </p:cNvPr>
          <p:cNvSpPr txBox="1"/>
          <p:nvPr/>
        </p:nvSpPr>
        <p:spPr>
          <a:xfrm>
            <a:off x="418213" y="864331"/>
            <a:ext cx="11355573" cy="3576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buNone/>
            </a:pPr>
            <a:r>
              <a:rPr lang="ru-RU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Типовой алгоритм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предназначен для </a:t>
            </a:r>
            <a:r>
              <a:rPr lang="ru-RU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администрации школы, классных руководителей, учителей-предметников, педагогов-психологов, социальных педагогов, медицинских работников, заместителей директора по учебно-воспитательной и воспитательной работе, а также для родителей (законных представителей).</a:t>
            </a:r>
          </a:p>
          <a:p>
            <a:pPr indent="450215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 носит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рекомендательный характер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может быть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адаптирован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зависимости от конкретных условий образовательной организации, особенностей ребёнка и нормативно-правовой базы.</a:t>
            </a:r>
          </a:p>
          <a:p>
            <a:pPr indent="450215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Типового алгоритма разрабатывается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организации образования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взаимодействия классного руководителя с родителями и специалистами при работе с детьми с особыми образовательными потребностями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утверждается приказом первого руководителя и включается в Положение о сопровождении обучающихся с ООП или в План инклюзивной работы организации образования. </a:t>
            </a:r>
            <a:endParaRPr lang="ru-RU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45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C533AC-A0BF-D72D-9D78-22546148A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84" y="371728"/>
            <a:ext cx="10515600" cy="5928487"/>
          </a:xfrm>
        </p:spPr>
        <p:txBody>
          <a:bodyPr>
            <a:normAutofit fontScale="77500" lnSpcReduction="20000"/>
          </a:bodyPr>
          <a:lstStyle/>
          <a:p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педагоги и специалисты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знакомятся с документом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роспись.</a:t>
            </a:r>
          </a:p>
          <a:p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и специалисты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по пунктам алгоритма – 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выявления информации до итогового анализа года.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шаг фиксируется в 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установленной документации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(журнал наблюдений, протоколы консилиумов, отчёты).</a:t>
            </a:r>
          </a:p>
          <a:p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координатор инклюзивного образования использует алгоритм для обучения новых сотрудников, чтобы обеспечить единый подход.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организации образования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при взаимодействии с родителями, психолого-медико-педагогическими консультациями (ПМПК), органами социальной защиты и медицинскими учреждениями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подтверждение системности работы школы.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Алгоритм организации образования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корректируется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учётом возраста ребёнка, особенностей его образовательных потребностей и ресурсов школы,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сохраняя при этом общую структуру и логику действий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может быть включен в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внутреннего распорядка согласно требованиям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1) и 2) пункта 6 Типовых правил внутреннего распорядка организаций образования, утвержденных приказом Министра просвещения Республики Казахстан от 28 августа 2024 года № 227.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72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E11026-D08B-0E25-847D-389E8C59C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Шаг № 1. </a:t>
            </a:r>
            <a:r>
              <a:rPr lang="ru-RU" sz="1600" b="1" dirty="0">
                <a:solidFill>
                  <a:srgbClr val="002060"/>
                </a:solidFill>
              </a:rPr>
              <a:t>Получение данных о ребёнке с ООП. Необходимо подтвердить наличие и специфику образовательных потребностей, определить правовые основания и границы адаптаций, собрать исходные данные для планирования поддержки, а именно: заключение ПМПК, медицинские документы, сведения от родителей, информация от психолога и социального педагога.</a:t>
            </a:r>
            <a:br>
              <a:rPr lang="ru-RU" sz="1600" b="1" dirty="0">
                <a:solidFill>
                  <a:srgbClr val="002060"/>
                </a:solidFill>
              </a:rPr>
            </a:b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755ADE-DA46-D057-BB48-A9DBCA626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Ответственные: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заместитель директора по учебно-воспитательной работе</a:t>
            </a:r>
            <a:r>
              <a:rPr lang="ru-RU" sz="2600" dirty="0">
                <a:solidFill>
                  <a:srgbClr val="002060"/>
                </a:solidFill>
              </a:rPr>
              <a:t> осуществляет общую координацию;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классный руководитель</a:t>
            </a:r>
            <a:r>
              <a:rPr lang="ru-RU" sz="2600" dirty="0">
                <a:solidFill>
                  <a:srgbClr val="002060"/>
                </a:solidFill>
              </a:rPr>
              <a:t> координирует сбор сведений об обучающемся;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родители </a:t>
            </a:r>
            <a:r>
              <a:rPr lang="ru-RU" sz="2600" dirty="0">
                <a:solidFill>
                  <a:srgbClr val="002060"/>
                </a:solidFill>
              </a:rPr>
              <a:t>предоставляют документы о ребенке;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медицинский работник</a:t>
            </a:r>
            <a:r>
              <a:rPr lang="ru-RU" sz="2600" dirty="0">
                <a:solidFill>
                  <a:srgbClr val="002060"/>
                </a:solidFill>
              </a:rPr>
              <a:t> проверяет или сверяет документы по медицинским показаниям;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специальные педагог, психолог и социальный педагог</a:t>
            </a:r>
            <a:r>
              <a:rPr lang="ru-RU" sz="2600" dirty="0">
                <a:solidFill>
                  <a:srgbClr val="002060"/>
                </a:solidFill>
              </a:rPr>
              <a:t> предоставляют итоги диагностики, акты обследования ЖБУ и др.; </a:t>
            </a:r>
          </a:p>
          <a:p>
            <a:r>
              <a:rPr lang="ru-RU" sz="2600" i="1" dirty="0">
                <a:solidFill>
                  <a:srgbClr val="002060"/>
                </a:solidFill>
              </a:rPr>
              <a:t>секретарь или делопроизводитель</a:t>
            </a:r>
            <a:r>
              <a:rPr lang="ru-RU" sz="2600" dirty="0">
                <a:solidFill>
                  <a:srgbClr val="002060"/>
                </a:solidFill>
              </a:rPr>
              <a:t> ведет учёт данных.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46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18EF5-A789-F132-CEFE-BC80DD050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B36F4-7C39-4B15-09E4-95A15AF0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№2.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информации в личном деле ученика (конфиденциально). Необходимо обеспечить законный и безопасный доступ к данным, а также сформировать официальную основу для индивидуального сопровождения; исключить утрату и искажение информации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E79BF-CAA9-91AF-2435-436E599A2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инициирует; </a:t>
            </a:r>
          </a:p>
          <a:p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или делопроизводитель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 и хранит; </a:t>
            </a:r>
          </a:p>
          <a:p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 режим доступа; </a:t>
            </a:r>
          </a:p>
          <a:p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сводную информацию для воспитательных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55712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1C7B1-C2A8-72F1-B3B5-497EC054C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F0D3B-C596-DA96-052E-D946640F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№3.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Оповещение педагогов о необходимости учёта ООП. Необходимо своевременно адаптировать требования и методы, предупредить риски перегрузки, синхронизировать работу учителей-предметников, службы сопровождения и воспитательных мероприятий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588F3-1CAB-3139-3943-B634E5599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информирует учителей-предметников и других сотрудников школы;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фиксирует в плане и приказе;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включение в воспитательные планы;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предметники, психолог, социальный педагог, медик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 к исполнению.</a:t>
            </a:r>
          </a:p>
        </p:txBody>
      </p:sp>
    </p:spTree>
    <p:extLst>
      <p:ext uri="{BB962C8B-B14F-4D97-AF65-F5344CB8AC3E}">
        <p14:creationId xmlns:p14="http://schemas.microsoft.com/office/powerpoint/2010/main" val="375513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F8D4A-3A1A-8E32-0B1C-1DFF4C1AA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EFFB9-3CD0-CAD1-F6EC-8C3DBF369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04" y="392557"/>
            <a:ext cx="10515600" cy="132556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№4.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психолого-педагогического сопровождения детей с особыми образовательными потребностями (далее - Служба). Необходимо закрепить роли и зоны ответственности, обеспечить регулярную коммуникацию и ускорить принятие решений по ребёнку.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BF96C4-3DC7-0BC9-0C6C-8AB9F8156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504" y="171812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формируется в соответствии с </a:t>
            </a:r>
            <a:r>
              <a:rPr lang="ru-RU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Министра просвещения РК </a:t>
            </a:r>
          </a:p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 апреля 2025 года № 92.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Службы: </a:t>
            </a:r>
          </a:p>
          <a:p>
            <a:pPr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заместители руководителей, педагоги-психологи, социальные педагоги, специальные педагоги, педагоги-ассистенты, педагоги-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профориентаторы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утверждаемой руководителем организации образования</a:t>
            </a:r>
            <a:r>
              <a:rPr lang="ru-RU" sz="2400" b="1" dirty="0"/>
              <a:t>. </a:t>
            </a:r>
          </a:p>
          <a:p>
            <a:pPr>
              <a:buFontTx/>
              <a:buChar char="-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утверждается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руководителем организации образования. 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и психолого-педагогическое сопровождение ребенка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проводятся 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письменного согласия родителей или иных законных представителей. 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обсуждение результатов с родителями, при желании, другими значимыми лицами.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психолого-педагогического сопровождения предусматривается помощь родителям или иным законным представителям в вопросах воспитания и развития обучающихся с особыми образовательными потребностями.</a:t>
            </a:r>
          </a:p>
          <a:p>
            <a:pPr marL="0" indent="0"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990869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50233-2277-4561-7E7D-276E20A49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C35E2-E806-F339-EDCB-959FD76A8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07454"/>
            <a:ext cx="11353800" cy="132556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№5.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консилиума (или педагогического совета школы по конкретному ребёнку). Необходимо совместно проанализировать сильные стороны и трудности, определить приоритеты и риски, согласовать форматы и методы поддержки и критерии успеха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1DD820-56A2-EC3E-4322-89C55AE41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504" y="153301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учебно-воспитательной работе координирует работу;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инициирует и ведёт протокол;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вносит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рекомендации;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социальный контекст и ресурсы;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работник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информацию об ограничениях и допусках;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учителя-предметники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готовят рекомендации по учебной адаптации;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интегрирует воспитательные меры.</a:t>
            </a:r>
          </a:p>
        </p:txBody>
      </p:sp>
    </p:spTree>
    <p:extLst>
      <p:ext uri="{BB962C8B-B14F-4D97-AF65-F5344CB8AC3E}">
        <p14:creationId xmlns:p14="http://schemas.microsoft.com/office/powerpoint/2010/main" val="712653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2390</Words>
  <Application>Microsoft Office PowerPoint</Application>
  <PresentationFormat>Широкоэкранный</PresentationFormat>
  <Paragraphs>164</Paragraphs>
  <Slides>21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     </vt:lpstr>
      <vt:lpstr>Правовая база для разработки Типового алгоритма</vt:lpstr>
      <vt:lpstr>Презентация PowerPoint</vt:lpstr>
      <vt:lpstr>Презентация PowerPoint</vt:lpstr>
      <vt:lpstr>Шаг № 1. Получение данных о ребёнке с ООП. Необходимо подтвердить наличие и специфику образовательных потребностей, определить правовые основания и границы адаптаций, собрать исходные данные для планирования поддержки, а именно: заключение ПМПК, медицинские документы, сведения от родителей, информация от психолога и социального педагога. </vt:lpstr>
      <vt:lpstr>Шаг №2. Регистрация информации в личном деле ученика (конфиденциально). Необходимо обеспечить законный и безопасный доступ к данным, а также сформировать официальную основу для индивидуального сопровождения; исключить утрату и искажение информации</vt:lpstr>
      <vt:lpstr>Шаг №3. Оповещение педагогов о необходимости учёта ООП. Необходимо своевременно адаптировать требования и методы, предупредить риски перегрузки, синхронизировать работу учителей-предметников, службы сопровождения и воспитательных мероприятий</vt:lpstr>
      <vt:lpstr>Шаг №4. Служба психолого-педагогического сопровождения детей с особыми образовательными потребностями (далее - Служба). Необходимо закрепить роли и зоны ответственности, обеспечить регулярную коммуникацию и ускорить принятие решений по ребёнку. </vt:lpstr>
      <vt:lpstr>Шаг №5. Проведение консилиума (или педагогического совета школы по конкретному ребёнку). Необходимо совместно проанализировать сильные стороны и трудности, определить приоритеты и риски, согласовать форматы и методы поддержки и критерии успеха.</vt:lpstr>
      <vt:lpstr>Шаг №6. Разработка индивидуального плана сопровождения (ИПС). Необходимо оформить персонализированную траекторию: адаптированную программу, формы контроля, поддержку и мероприятия по социализации, задать сроки и показатели</vt:lpstr>
      <vt:lpstr>Шаг №7. Обеспечение ребенка с ООП адаптированными материалами учителями‑предметниками. Необходимо обеспечить доступность содержания и оценивания, фиксировать динамику и корректировать подходы, а также предупреждать академическую неуспеваемость.</vt:lpstr>
      <vt:lpstr>Шаг №8. Диагностика и коррекционные занятия специальных педагогов и психолога. Необходимо выявить эмоциональные и поведенческие факторы, влияющие на обучение, необходимо снизить тревожность и стресс, а также развивать навыки саморегуляции и коммуникации.</vt:lpstr>
      <vt:lpstr>Шаг №9. Социально бытовая поддержка семьи социальным педагогом.  Необходимо устранить внешние барьеры обучаемости, обеспечить доступ к мерам социальной поддержки и наладить взаимодействие с внешними службами.  «Ведение кейса» социальным педагогом – это сопровождение ребёнка, нуждающегося в социальной поддержке: специалист выясняет ситуацию, планирует, как помочь, координирует работу с учителями, психологом и другими службами, при необходимости организует поддержку – от бесплатного питания, одежды и учебных материалов до консультаций, помощи в семье и защиты прав ребёнка, следит за выполнением плана и ведёт документы, пока ситуация не стабилизируется.</vt:lpstr>
      <vt:lpstr>Шаг №10. Ограничения, рекомендации, контроль условий, осуществляемый медицинским работником организации образования. Необходимо защитить здоровье ребёнка, адаптировать нагрузку и условия; определить алгоритмы действий при обострениях.</vt:lpstr>
      <vt:lpstr>Шаг №11. Обеспечение комфортного взаимодействия ребенка с ООП с одноклассниками всеми членами команды. Необходимо информировать класс в тактичной форме о необходимых правилах поддержки и помощи, без раскрытия конфиденциальной информации. Рекомендуется обучать детей навыкам уважительного общения, организовать совместные, но безопасные для здоровья мероприятия, вовлекать одноклассников в помощь в учёбе и участии в школьных делах (при согласии ребёнка и родителей). Обратить внимание на профилактику возможных конфликтов и проявлений дискриминации. </vt:lpstr>
      <vt:lpstr>Презентация PowerPoint</vt:lpstr>
      <vt:lpstr>Презентация PowerPoint</vt:lpstr>
      <vt:lpstr>ОБЩИЕ РЕКОМЕНДАЦИИ: </vt:lpstr>
      <vt:lpstr> РЕКОМЕНДАЦИИ ДЛЯ ПЕДАГОГОВ:  </vt:lpstr>
      <vt:lpstr> РЕКОМЕНДАЦИИ ДЛЯ РОДИТЕЛЕЙ: </vt:lpstr>
      <vt:lpstr> РЕКОМЕНДАЦИИ ДЛЯ ПРЕДСТАВИТЕЛЕЙ ОБЩЕСТВА: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ASRock</dc:creator>
  <cp:lastModifiedBy>ASRock</cp:lastModifiedBy>
  <cp:revision>4</cp:revision>
  <dcterms:created xsi:type="dcterms:W3CDTF">2025-09-10T04:20:16Z</dcterms:created>
  <dcterms:modified xsi:type="dcterms:W3CDTF">2025-09-18T11:32:27Z</dcterms:modified>
</cp:coreProperties>
</file>