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198A21-578F-AD47-6546-414CB92FD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DA0A333-6470-F2D1-3D72-D2118F83C0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3B1125-7B01-2E5B-2C5D-52CC49471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B1C2C0-D8EA-C911-14AD-2C9D66E34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B74411-92C3-F1E7-7813-8EC83692D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924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C3A49F-D71E-8264-61ED-9347DB428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42F3BA3-B4B5-8A69-4DDB-2457EAE6C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D4F76C-B7DE-6054-0FFD-B899891E9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6EA998-2225-E52D-8B0F-3AB05086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63419D-1759-1398-613F-AC584C383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415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3F8D68C-62D9-B248-D9E9-3B83BE7D74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1C25140-7E64-13E8-4F4C-9B853A7B61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F56400-198E-D201-9E36-8744FB5CF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36EBA7-7622-9DD5-F5AB-AE1B20F90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1394D7-0C76-DF60-FB6D-E2A3971DA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362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765975-9A17-7597-3B41-9620D2067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8D36D1-FF03-60BC-E4C1-CC61CCFE9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24ED0A-DBB3-0F99-63A9-3F897E19F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06B587-A426-3146-687A-2692A3223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B35A3B-FC71-2F5C-363A-674A0EE55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62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EE9651-73AD-B92D-3391-B3F1AF2DC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CAFAEB4-1B70-B900-82ED-0FAB7365A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FD427D-C2A6-AC06-DDA0-5C1EA626F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2746E-8293-8635-603B-D03335289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D372BE-B684-9D24-5B75-66DECCCD1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741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6B0A7B-A841-2203-218C-2E05D887A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9A7193-AFBB-C822-CECA-3208D19B58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1E24A76-38FE-9EF7-641D-B75099C35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50C6DB-793C-97DD-A98A-35C95AFB3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7C2A8A-7154-CFF8-0B46-384DCD1CC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8F56BC-E798-41F4-849F-FA2DBD88E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007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1CB6D5-CF64-7897-F590-02B6FE477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2360055-BCDD-5EDE-3192-B01626D72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A2570EF-D9C2-B4FB-A4B7-8133806D0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727B283-F982-ED69-9E55-7F7E482CC2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330E86E-38F0-8A04-471C-A92B64C63D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FCE9A50-9AD1-A2E4-9948-1E8EC5764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02E7E5C-F391-435B-592B-45D48F7C8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C18898B-4849-883A-BAD6-BD202F920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977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F18C95-1975-7D6B-070D-C7BCF02FA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03693AE-6DAE-5C30-0DAB-62D49CE31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50DAB45-53EE-CFC5-65ED-5B6DEB5CC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49CCDF3-EF5B-81CD-5DDD-AB1DCC3F0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971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721ED57-5EA5-9347-069D-F7BDCF745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9942C85-0246-0ACE-545F-3DFED2F7E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6E6EE22-525F-1EA8-B24B-0A27EB825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673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CB8D53-E619-A329-F0D8-CC3F1F676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D9D38B-508F-340B-2655-0ACCAC485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9D57AC-654F-3198-F27F-CA9D1017B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6D4CE87-C46E-9BE4-6FE0-1C65CC3BD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1169DD1-4F27-E36E-1920-923B0975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2668457-E7F4-83A7-D6FC-B15533A5A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846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638623-2350-1453-9587-A9AE379AD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C38E787-287F-EFDB-4078-4E375F2D51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A5647ED-E509-5E0D-89FD-00F69EE20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6824BA-E37F-9C35-CCE2-8138A7A89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F065E2-AFBA-D6C8-8796-423D3C007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478BFB-2736-F131-21C9-D970F0997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90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590885-80CE-F798-CEF5-42141451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956C40-1974-4E67-9A8D-E30FD3A3D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B67E03-4AC0-B194-AFD3-8CF8AFFCF4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78963-7002-4BDC-A27C-548507BAA60D}" type="datetimeFigureOut">
              <a:rPr lang="ru-RU" smtClean="0"/>
              <a:t>12.08.2025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8CA6C47-D4BC-41F2-2FBC-7A55679A5A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E9D4FC-B261-09B0-1047-20E9D9885F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7550A-4D92-4399-9130-1CBB21187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96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C3F43B-E188-D621-2E3A-420F1CD0A1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39497"/>
            <a:ext cx="9144000" cy="2002536"/>
          </a:xfrm>
        </p:spPr>
        <p:txBody>
          <a:bodyPr>
            <a:noAutofit/>
          </a:bodyPr>
          <a:lstStyle/>
          <a:p>
            <a:r>
              <a:rPr lang="ru-RU" sz="2400" dirty="0"/>
              <a:t> </a:t>
            </a:r>
            <a:r>
              <a:rPr lang="ru-RU" sz="2800" b="1" dirty="0"/>
              <a:t>Приказ Министра просвещения </a:t>
            </a:r>
            <a:br>
              <a:rPr lang="ru-RU" sz="2800" b="1" dirty="0"/>
            </a:br>
            <a:r>
              <a:rPr lang="ru-RU" sz="2800" b="1" dirty="0"/>
              <a:t>Республики Казахстан от 21 мая </a:t>
            </a:r>
            <a:br>
              <a:rPr lang="ru-RU" sz="2800" b="1" dirty="0"/>
            </a:br>
            <a:r>
              <a:rPr lang="ru-RU" sz="2800" b="1" dirty="0"/>
              <a:t>2025 года № 117. </a:t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8166F1-0E86-4A09-7E40-CEDE5BA0F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01119"/>
            <a:ext cx="9144000" cy="165576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«Об утверждении стандарта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200" b="1" dirty="0">
                <a:solidFill>
                  <a:srgbClr val="002060"/>
                </a:solidFill>
              </a:rPr>
              <a:t>специальной психолого-педагогической </a:t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ru-RU" sz="3200" b="1" dirty="0">
                <a:solidFill>
                  <a:srgbClr val="002060"/>
                </a:solidFill>
              </a:rPr>
              <a:t>поддержки детей с ограниченными возможностями»</a:t>
            </a:r>
          </a:p>
        </p:txBody>
      </p:sp>
    </p:spTree>
    <p:extLst>
      <p:ext uri="{BB962C8B-B14F-4D97-AF65-F5344CB8AC3E}">
        <p14:creationId xmlns:p14="http://schemas.microsoft.com/office/powerpoint/2010/main" val="392440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DE94C-C9CD-F67B-0464-F81AF09263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013B1B5-CCF9-0C21-9E28-7F66FA76E521}"/>
              </a:ext>
            </a:extLst>
          </p:cNvPr>
          <p:cNvSpPr txBox="1"/>
          <p:nvPr/>
        </p:nvSpPr>
        <p:spPr>
          <a:xfrm>
            <a:off x="225552" y="618613"/>
            <a:ext cx="1174089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Стандарт специальной психолого-педагогической поддержки детей с ограниченными возможностями</a:t>
            </a:r>
            <a:br>
              <a:rPr lang="ru-RU" sz="1600" dirty="0"/>
            </a:br>
            <a:r>
              <a:rPr lang="ru-RU" sz="1600" b="1" dirty="0"/>
              <a:t> Глава 1. Общие положения</a:t>
            </a:r>
            <a:br>
              <a:rPr lang="ru-RU" sz="1600" dirty="0"/>
            </a:br>
            <a:r>
              <a:rPr lang="ru-RU" sz="1600" dirty="0"/>
              <a:t> 1. Настоящий стандарт специальной психолого-педагогической поддержки детей с ограниченными возможностями (далее – Стандарт) разработан в соответствии с подпунктом 74) </a:t>
            </a:r>
            <a:r>
              <a:rPr lang="ru-RU" sz="1600" b="1" dirty="0"/>
              <a:t>статьи 5 Закона Республики Казахстан «Об образовании» </a:t>
            </a:r>
            <a:r>
              <a:rPr lang="ru-RU" sz="1600" dirty="0"/>
              <a:t>и определяет </a:t>
            </a:r>
            <a:r>
              <a:rPr lang="ru-RU" sz="1600" b="1" dirty="0">
                <a:solidFill>
                  <a:srgbClr val="002060"/>
                </a:solidFill>
              </a:rPr>
              <a:t>требования к условиям, качеству и объему специальной психолого-педагогической поддержки детей с ограниченными </a:t>
            </a:r>
            <a:br>
              <a:rPr lang="ru-RU" sz="1600" b="1" dirty="0">
                <a:solidFill>
                  <a:srgbClr val="002060"/>
                </a:solidFill>
              </a:rPr>
            </a:br>
            <a:r>
              <a:rPr lang="ru-RU" sz="1600" b="1" dirty="0">
                <a:solidFill>
                  <a:srgbClr val="002060"/>
                </a:solidFill>
              </a:rPr>
              <a:t>возможностями в организациях образования.</a:t>
            </a:r>
            <a:br>
              <a:rPr lang="ru-RU" sz="1600" b="1" dirty="0">
                <a:solidFill>
                  <a:srgbClr val="002060"/>
                </a:solidFill>
              </a:rPr>
            </a:br>
            <a:r>
              <a:rPr lang="ru-RU" sz="1600" dirty="0"/>
              <a:t> </a:t>
            </a:r>
            <a:r>
              <a:rPr lang="ru-RU" sz="1600" b="1" dirty="0"/>
              <a:t>2. Термины и определения, используемые в настоящем Стандарте:</a:t>
            </a:r>
            <a:br>
              <a:rPr lang="ru-RU" sz="1600" b="1" dirty="0"/>
            </a:br>
            <a:r>
              <a:rPr lang="ru-RU" sz="1600" dirty="0"/>
              <a:t> </a:t>
            </a:r>
            <a:r>
              <a:rPr lang="ru-RU" sz="1600" dirty="0">
                <a:solidFill>
                  <a:srgbClr val="002060"/>
                </a:solidFill>
              </a:rPr>
              <a:t>1) специальная психолого-педагогическая поддержка </a:t>
            </a:r>
            <a:r>
              <a:rPr lang="ru-RU" sz="1600" dirty="0"/>
              <a:t>детей с ограниченными возможностями – комплекс услуг и мероприятий, направленных на восстановление или компенсацию способностей к выполнению того или иного вида деятельности;</a:t>
            </a:r>
            <a:br>
              <a:rPr lang="ru-RU" sz="1600" dirty="0"/>
            </a:br>
            <a:r>
              <a:rPr lang="ru-RU" sz="1600" dirty="0"/>
              <a:t> </a:t>
            </a:r>
            <a:r>
              <a:rPr lang="ru-RU" sz="1600" b="1" dirty="0">
                <a:solidFill>
                  <a:srgbClr val="002060"/>
                </a:solidFill>
              </a:rPr>
              <a:t>2) командная оценка </a:t>
            </a:r>
            <a:r>
              <a:rPr lang="ru-RU" sz="1600" dirty="0"/>
              <a:t>- определение особых образовательных потребностей, основных направлений коррекционно-развивающей программы и выбора эффективных методов специальной психолого-педагогической поддержки группой педагогов;</a:t>
            </a:r>
            <a:br>
              <a:rPr lang="ru-RU" sz="1600" dirty="0"/>
            </a:br>
            <a:r>
              <a:rPr lang="ru-RU" sz="1600" b="1" dirty="0">
                <a:solidFill>
                  <a:srgbClr val="002060"/>
                </a:solidFill>
              </a:rPr>
              <a:t> 3) ребенок (дети) с ограниченными возможностями </a:t>
            </a:r>
            <a:r>
              <a:rPr lang="ru-RU" sz="1600" dirty="0"/>
              <a:t>(далее – дети с ОВ) - ребенок (дети) до восемнадцати лет с физическими и (или) психическими недостатками, имеющий ограничение жизнедеятельности, обусловленное врожденными, наследственными, приобретенными заболеваниями или последствиями травм, подтвержденными в установленном порядке.</a:t>
            </a:r>
            <a:br>
              <a:rPr lang="ru-RU" sz="1600" dirty="0"/>
            </a:br>
            <a:r>
              <a:rPr lang="ru-RU" sz="1600" dirty="0"/>
              <a:t> </a:t>
            </a:r>
            <a:r>
              <a:rPr lang="ru-RU" sz="1600" b="1" dirty="0">
                <a:solidFill>
                  <a:srgbClr val="002060"/>
                </a:solidFill>
              </a:rPr>
              <a:t>3. Специальная психолого-педагогическая поддержка детей с </a:t>
            </a:r>
          </a:p>
        </p:txBody>
      </p:sp>
    </p:spTree>
    <p:extLst>
      <p:ext uri="{BB962C8B-B14F-4D97-AF65-F5344CB8AC3E}">
        <p14:creationId xmlns:p14="http://schemas.microsoft.com/office/powerpoint/2010/main" val="755426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68BAA2-6E52-1844-F604-F813652D2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3DB60E5-D892-F81C-AB10-BCD5F24B0D47}"/>
              </a:ext>
            </a:extLst>
          </p:cNvPr>
          <p:cNvSpPr txBox="1"/>
          <p:nvPr/>
        </p:nvSpPr>
        <p:spPr>
          <a:xfrm>
            <a:off x="225552" y="618613"/>
            <a:ext cx="11740896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 3. Специальная психолого-педагогическая поддержка детей с ОВ основывается на следующих принципах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1) ранняя педагогическая помощь – </a:t>
            </a:r>
            <a:r>
              <a:rPr lang="ru-RU" sz="1600" b="1" dirty="0"/>
              <a:t>раннее выявление нарушений в развитии ребёнка;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2) коррекционно-компенсирующая направленность – </a:t>
            </a:r>
            <a:r>
              <a:rPr lang="ru-RU" sz="1600" b="1" dirty="0"/>
              <a:t>предупреждение и коррекция нарушений с учётом сохранных анализаторов, функций и систем организма;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3) коррекционно-развивающая направленность – </a:t>
            </a:r>
            <a:r>
              <a:rPr lang="ru-RU" sz="1600" b="1" dirty="0"/>
              <a:t>создание условий для преодоления нарушений в развитии;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4) развитие мышления, языка и коммуникации – </a:t>
            </a:r>
            <a:r>
              <a:rPr lang="ru-RU" sz="1600" b="1" dirty="0"/>
              <a:t>преодоление проблем в развитии речи, мышления, общения для обеспечения успешности в обучении и социализации;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5) преемственность </a:t>
            </a:r>
            <a:r>
              <a:rPr lang="ru-RU" sz="1600" b="1" dirty="0"/>
              <a:t>– последовательность и непрерывность между организациями образования;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6) научность – </a:t>
            </a:r>
            <a:r>
              <a:rPr lang="ru-RU" sz="1600" b="1" dirty="0"/>
              <a:t>опора на научно обоснованные подходы и методы;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7) дифференцированный и индивидуальный подход – </a:t>
            </a:r>
            <a:r>
              <a:rPr lang="ru-RU" sz="1600" b="1" dirty="0"/>
              <a:t>учет индивидуальных особенностей, потребностей и возможностей каждого ребенка при выборе методов, форм и средств коррекционной работы;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8) личностно-ориентированный подход – </a:t>
            </a:r>
            <a:r>
              <a:rPr lang="ru-RU" sz="1600" b="1" dirty="0"/>
              <a:t>поддержка индивидуального развития ребёнка и раскрытие его потенциала;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9) деятельностный подход – </a:t>
            </a:r>
            <a:r>
              <a:rPr lang="ru-RU" sz="1600" b="1" dirty="0"/>
              <a:t>активное включение ребенка в процесс обучения, развития и социальной адаптации через практическую деятельность.</a:t>
            </a:r>
          </a:p>
          <a:p>
            <a:r>
              <a:rPr lang="ru-RU" sz="1600" b="1" dirty="0"/>
              <a:t> </a:t>
            </a:r>
            <a:r>
              <a:rPr lang="ru-RU" sz="1600" b="1" dirty="0">
                <a:solidFill>
                  <a:srgbClr val="002060"/>
                </a:solidFill>
              </a:rPr>
              <a:t>4. Настоящий Стандарт распространяется на субъекты образования независимо от их форм собственности, предоставляющие специальную психолого-педагогическую поддержку детям с ОВ</a:t>
            </a:r>
          </a:p>
        </p:txBody>
      </p:sp>
    </p:spTree>
    <p:extLst>
      <p:ext uri="{BB962C8B-B14F-4D97-AF65-F5344CB8AC3E}">
        <p14:creationId xmlns:p14="http://schemas.microsoft.com/office/powerpoint/2010/main" val="214623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E8793A-B4CC-D5FB-8413-E7B1A16D4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8CBEC20-F692-503F-D92E-730FC112E41D}"/>
              </a:ext>
            </a:extLst>
          </p:cNvPr>
          <p:cNvSpPr txBox="1"/>
          <p:nvPr/>
        </p:nvSpPr>
        <p:spPr>
          <a:xfrm>
            <a:off x="225552" y="618613"/>
            <a:ext cx="11740896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 	</a:t>
            </a:r>
            <a:r>
              <a:rPr lang="ru-RU" sz="1600" b="1" dirty="0"/>
              <a:t>Глава 2. Субъекты, предоставляющие специальную психолого-педагогическую поддержку детям </a:t>
            </a:r>
          </a:p>
          <a:p>
            <a:r>
              <a:rPr lang="ru-RU" sz="1600" b="1" dirty="0"/>
              <a:t>с ограниченными возможностями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400" b="1" dirty="0">
                <a:solidFill>
                  <a:srgbClr val="002060"/>
                </a:solidFill>
              </a:rPr>
              <a:t>5. Субъектами, предоставляющими специальную психолого-педагогическую поддержку детям с ОВ, являются: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1) дошкольные организации;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2) организации среднего образования (начального, основного среднего, общего среднего);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3) специализированные организации образования;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4) специальные организации образования;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5) организации образования для детей-сирот и детей, оставшихся без попечения родителей;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6) организации дополнительного образования для детей.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	</a:t>
            </a:r>
            <a:r>
              <a:rPr lang="ru-RU" sz="1400" b="1" dirty="0"/>
              <a:t>Глава 3. Условия оказания специальной психолого-педагогической поддержки детям </a:t>
            </a:r>
          </a:p>
          <a:p>
            <a:r>
              <a:rPr lang="ru-RU" sz="1400" b="1" dirty="0"/>
              <a:t>с ограниченными возможностями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6. Специальная психолого-педагогическая поддержка детей с ОВ включает следующий комплекс услуг: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1) командная оценка;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2) разработка индивидуально-развивающей программы;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3) проведение коррекционно-развивающих занятий;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4) консультирование родителей или иных законных представителей, педагогов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7. Субъекты, предоставляющие специальную психолого-педагогическую 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поддержку детям с ОВ, проводят следующие мероприятия: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1) информируют родителей или иных законных представителей о целях, задачах, методах оценки и предполагаемых формах поддержки;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2) получают письменное согласие родителей или иных законных представителей на проведение оценки;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3) гарантируют конфиденциальность полученных данных и их использование исключительно в интересах ребенка;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4) создают условия для обучения и воспитания, адаптации образовательной и развивающей среды в соответствии с потребностями ребёнка;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5) осуществляют стартовый, промежуточный и итоговый мониторинг динамики сформированности навыков детей;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6) обеспечивают взаимодействие с родителями или иными законными 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представителями для обсуждения результатов оценки и предложенных мер 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поддержки;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7) оказывают методическую и консультативную поддержку педагогам;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8) обеспечивают междисциплинарное взаимодействие педагогов.</a:t>
            </a:r>
          </a:p>
        </p:txBody>
      </p:sp>
    </p:spTree>
    <p:extLst>
      <p:ext uri="{BB962C8B-B14F-4D97-AF65-F5344CB8AC3E}">
        <p14:creationId xmlns:p14="http://schemas.microsoft.com/office/powerpoint/2010/main" val="1148106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793F9-B79A-5FA1-95B5-481160D6E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161A1E7-A6DD-AC49-25EB-2F147D17A755}"/>
              </a:ext>
            </a:extLst>
          </p:cNvPr>
          <p:cNvSpPr txBox="1"/>
          <p:nvPr/>
        </p:nvSpPr>
        <p:spPr>
          <a:xfrm>
            <a:off x="225552" y="618613"/>
            <a:ext cx="11740896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 8. Специальная психолого-педагогическая поддержка оказывается детям </a:t>
            </a:r>
            <a:r>
              <a:rPr lang="ru-RU" sz="1600" b="1" u="sng" dirty="0">
                <a:solidFill>
                  <a:srgbClr val="002060"/>
                </a:solidFill>
              </a:rPr>
              <a:t>с нарушениями слуха, зрения, опорно-двигательного аппарата, речи, со специфическими трудностями в обучении, с задержкой психического развития, интеллекта, с нарушениями или трудностями общения и социального взаимодействия (в том числе с аутизмом и расстройствами аутистического </a:t>
            </a:r>
          </a:p>
          <a:p>
            <a:r>
              <a:rPr lang="ru-RU" sz="1600" b="1" u="sng" dirty="0">
                <a:solidFill>
                  <a:srgbClr val="002060"/>
                </a:solidFill>
              </a:rPr>
              <a:t>спектра), поведения, со сложными нарушениями с согласия родителей или иных законных представителей.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9. Оказание специальной психолого-педагогической поддержки детям с ОВ осуществляется на основании заключения психолого-медико-педагогической консультации.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10. Специальную психолого-педагогическую поддержку детям с ОВ оказывают </a:t>
            </a:r>
            <a:r>
              <a:rPr lang="ru-RU" sz="1600" b="1" u="sng" dirty="0">
                <a:solidFill>
                  <a:srgbClr val="002060"/>
                </a:solidFill>
              </a:rPr>
              <a:t>специальные педагоги (учитель-дефектолог, дефектолог, учитель-логопед, логопед, </a:t>
            </a:r>
            <a:r>
              <a:rPr lang="ru-RU" sz="1600" b="1" u="sng" dirty="0" err="1">
                <a:solidFill>
                  <a:srgbClr val="002060"/>
                </a:solidFill>
              </a:rPr>
              <a:t>олигофренопедагог</a:t>
            </a:r>
            <a:r>
              <a:rPr lang="ru-RU" sz="1600" b="1" u="sng" dirty="0">
                <a:solidFill>
                  <a:srgbClr val="002060"/>
                </a:solidFill>
              </a:rPr>
              <a:t>, сурдопедагог, тифлопедагог), педагог-психолог, учителя музыки (музыкальный руководитель), физической культуры (далее – педагоги), </a:t>
            </a:r>
            <a:r>
              <a:rPr lang="ru-RU" sz="1600" b="1" dirty="0">
                <a:solidFill>
                  <a:srgbClr val="002060"/>
                </a:solidFill>
              </a:rPr>
              <a:t>соответствующие Типовым квалификационным 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характеристикам должностей педагогов, утвержденным приказом МОН РК от 13 июля 2009 года № 338.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11. Укомплектование работниками государственных организаций образования, оказывающих специальную психолого-педагогическую поддержку детям с ОВ, осуществляется в соответствии с приказом МП РК от 21 июля 2023 года № 224 «Об утверждении Типовых штатов работников государственных организаций образования»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Штатный состав формируется на основании количества обратившихся детей с ОВ и их потребностей в услугах педагогов.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12. Педагоги, оказывающие специальную психолого-педагогическую поддержку детям с ОВ, ведут документацию на электронном и (или) бумажном носителе в соответствии с приказом МОН РК от 6 апреля 2020 года № 130 «Об утверждении Перечня документов, обязательных для ведения педагогами дошкольных организаций и предшкольных классов общеобразовательных школ, лицеев и гимназий, организаций среднего, 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специального, дополнительного, технического и профессионального, </a:t>
            </a:r>
            <a:r>
              <a:rPr lang="ru-RU" sz="1400" b="1" dirty="0" err="1">
                <a:solidFill>
                  <a:srgbClr val="002060"/>
                </a:solidFill>
              </a:rPr>
              <a:t>послесреднего</a:t>
            </a:r>
            <a:r>
              <a:rPr lang="ru-RU" sz="1400" b="1" dirty="0">
                <a:solidFill>
                  <a:srgbClr val="002060"/>
                </a:solidFill>
              </a:rPr>
              <a:t> образования, и их формы».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13. Деятельность организаций образования, предоставляющих специальную психолого-педагогическую поддержку детям с ОВ регулируется в соответствии с Типовыми правилами деятельности организаций образования соответствующих 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типов и видов, утвержденными приказом МП РК от 31 августа 2022 года № 385.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14. Оснащение организаций образования, предоставляющих специальную психолого-педагогическую поддержку детям с ОВ, осуществляется </a:t>
            </a:r>
            <a:r>
              <a:rPr lang="ru-RU" sz="1400" b="1" dirty="0" err="1">
                <a:solidFill>
                  <a:srgbClr val="002060"/>
                </a:solidFill>
              </a:rPr>
              <a:t>всоответствии</a:t>
            </a:r>
            <a:r>
              <a:rPr lang="ru-RU" sz="1400" b="1" dirty="0">
                <a:solidFill>
                  <a:srgbClr val="002060"/>
                </a:solidFill>
              </a:rPr>
              <a:t> с Нормами оснащения оборудованием и мебелью организаций дошкольного, среднего образования, а также специальных организаций образования, утвержденными приказом МОН РК от 22 января 2016 года № 70.</a:t>
            </a:r>
          </a:p>
        </p:txBody>
      </p:sp>
    </p:spTree>
    <p:extLst>
      <p:ext uri="{BB962C8B-B14F-4D97-AF65-F5344CB8AC3E}">
        <p14:creationId xmlns:p14="http://schemas.microsoft.com/office/powerpoint/2010/main" val="3999601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41B1D5-7208-E16E-0A42-6B4EF1175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1AD0BA2-1715-7D05-9FDE-7CAC2FD75139}"/>
              </a:ext>
            </a:extLst>
          </p:cNvPr>
          <p:cNvSpPr txBox="1"/>
          <p:nvPr/>
        </p:nvSpPr>
        <p:spPr>
          <a:xfrm>
            <a:off x="225552" y="618613"/>
            <a:ext cx="1174089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 	</a:t>
            </a:r>
            <a:r>
              <a:rPr lang="ru-RU" sz="1600" b="1" dirty="0"/>
              <a:t>Глава 4. Качество и объем специальной психолого-педагогической поддержки детям с ОВ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15. Специальная психолого-педагогическая поддержка детей с ОВ обеспечивается педагогами на основе командной оценки и проводится с целью: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1) определения уровня когнитивного развития (внимание, память, мышление);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2) оценки моторных навыков (развитие мелкой и крупной моторики);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 3) оценки эмоционально-волевой сферы (степень тревожности, особенности поведения, эмоциональный фон);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 4) исследования речевого развития (лексико-грамматическая структура, фонетико-фонематический строй, понимание и воспроизведение речи);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 5) выявления трудностей в обучении (уровня навыков чтения, письма и счета);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 6) анализа уровня социальной адаптации (способность к взаимодействию со сверстниками и взрослыми, уровень</a:t>
            </a:r>
          </a:p>
          <a:p>
            <a:r>
              <a:rPr lang="ru-RU" sz="1600" dirty="0">
                <a:solidFill>
                  <a:srgbClr val="002060"/>
                </a:solidFill>
              </a:rPr>
              <a:t>самостоятельности);</a:t>
            </a:r>
          </a:p>
          <a:p>
            <a:r>
              <a:rPr lang="ru-RU" sz="1600" dirty="0">
                <a:solidFill>
                  <a:srgbClr val="002060"/>
                </a:solidFill>
              </a:rPr>
              <a:t> 7) определения продолжительности, интенсивности, периодичности занятий в соответствии с индивидуальными потребностями детей.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16. </a:t>
            </a:r>
            <a:r>
              <a:rPr lang="ru-RU" sz="1600" b="1" dirty="0">
                <a:solidFill>
                  <a:srgbClr val="C00000"/>
                </a:solidFill>
              </a:rPr>
              <a:t>Индивидуально-развивающая программа</a:t>
            </a:r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определяет основные направления и содержание комплексной помощи детям с ОВ на основе командной оценки.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17. </a:t>
            </a:r>
            <a:r>
              <a:rPr lang="ru-RU" sz="1600" b="1" dirty="0">
                <a:solidFill>
                  <a:srgbClr val="C00000"/>
                </a:solidFill>
              </a:rPr>
              <a:t>Индивидуально-развивающая программа </a:t>
            </a:r>
            <a:r>
              <a:rPr lang="ru-RU" sz="1600" dirty="0">
                <a:solidFill>
                  <a:srgbClr val="002060"/>
                </a:solidFill>
              </a:rPr>
              <a:t>включает в себя коррекционно-развивающие программы, которая охватывает все стороны психофизического развития ребенка.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18. </a:t>
            </a:r>
            <a:r>
              <a:rPr lang="ru-RU" sz="1600" b="1" dirty="0">
                <a:solidFill>
                  <a:srgbClr val="C00000"/>
                </a:solidFill>
              </a:rPr>
              <a:t>Коррекционно-развивающая программа </a:t>
            </a:r>
            <a:r>
              <a:rPr lang="ru-RU" sz="1600" dirty="0">
                <a:solidFill>
                  <a:srgbClr val="002060"/>
                </a:solidFill>
              </a:rPr>
              <a:t>определяет содержание, направления и последовательность коррекционно-развивающей работы с детьми с ОВ по видам нарушений в развитии.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19. </a:t>
            </a:r>
            <a:r>
              <a:rPr lang="ru-RU" sz="1600" b="1" dirty="0">
                <a:solidFill>
                  <a:srgbClr val="C00000"/>
                </a:solidFill>
              </a:rPr>
              <a:t>Коррекционно-развивающая программа разрабатывается на основе специальных учебных программ занятий коррекционного компонента типовых учебных планов соответствующего уровня образования.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20. </a:t>
            </a:r>
            <a:r>
              <a:rPr lang="ru-RU" sz="1600" dirty="0">
                <a:solidFill>
                  <a:srgbClr val="002060"/>
                </a:solidFill>
              </a:rPr>
              <a:t>Коррекционно-развивающие занятия проводятся в форме </a:t>
            </a:r>
            <a:r>
              <a:rPr lang="ru-RU" sz="1600" b="1" dirty="0">
                <a:solidFill>
                  <a:srgbClr val="C00000"/>
                </a:solidFill>
              </a:rPr>
              <a:t>групповых, подгрупповых и индивидуальных занятий.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400" b="1" dirty="0">
                <a:solidFill>
                  <a:srgbClr val="002060"/>
                </a:solidFill>
              </a:rPr>
              <a:t>21. </a:t>
            </a:r>
            <a:r>
              <a:rPr lang="ru-RU" sz="1400" dirty="0">
                <a:solidFill>
                  <a:srgbClr val="002060"/>
                </a:solidFill>
              </a:rPr>
              <a:t>Форма предоставления коррекционно-развивающих занятий определяется </a:t>
            </a:r>
            <a:r>
              <a:rPr lang="ru-RU" sz="1400" b="1" dirty="0">
                <a:solidFill>
                  <a:srgbClr val="002060"/>
                </a:solidFill>
              </a:rPr>
              <a:t>особенностями психофизического состояния и поведения ребенка, рекомендациями педагогов командной оценки.</a:t>
            </a:r>
          </a:p>
          <a:p>
            <a:r>
              <a:rPr lang="ru-RU" sz="1400" b="1" dirty="0">
                <a:solidFill>
                  <a:srgbClr val="002060"/>
                </a:solidFill>
              </a:rPr>
              <a:t> 22. </a:t>
            </a:r>
            <a:r>
              <a:rPr lang="ru-RU" sz="1400" dirty="0">
                <a:solidFill>
                  <a:srgbClr val="002060"/>
                </a:solidFill>
              </a:rPr>
              <a:t>Комплектование групп при проведении коррекционно-развивающих занятий проводится по </a:t>
            </a:r>
            <a:r>
              <a:rPr lang="ru-RU" sz="1400" b="1" dirty="0">
                <a:solidFill>
                  <a:srgbClr val="002060"/>
                </a:solidFill>
              </a:rPr>
              <a:t>принципу идентичности нарушений в развитии</a:t>
            </a:r>
          </a:p>
        </p:txBody>
      </p:sp>
    </p:spTree>
    <p:extLst>
      <p:ext uri="{BB962C8B-B14F-4D97-AF65-F5344CB8AC3E}">
        <p14:creationId xmlns:p14="http://schemas.microsoft.com/office/powerpoint/2010/main" val="2513453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6147B-EA85-EA3C-1A46-F9AD4AC1B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8DFACB4-96DC-1C18-47C1-F7ECC6CBB8E0}"/>
              </a:ext>
            </a:extLst>
          </p:cNvPr>
          <p:cNvSpPr txBox="1"/>
          <p:nvPr/>
        </p:nvSpPr>
        <p:spPr>
          <a:xfrm>
            <a:off x="225552" y="618613"/>
            <a:ext cx="11740896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/>
              <a:t>23. </a:t>
            </a:r>
            <a:r>
              <a:rPr lang="ru-RU" sz="1600" b="1" dirty="0">
                <a:solidFill>
                  <a:srgbClr val="002060"/>
                </a:solidFill>
              </a:rPr>
              <a:t>Продолжительность коррекционно-развивающих занятий </a:t>
            </a:r>
            <a:r>
              <a:rPr lang="ru-RU" sz="1600" dirty="0"/>
              <a:t>определяется по результатам командной оценки в зависимости от возраста, индивидуальных особенностей ребенка, формы занятий.</a:t>
            </a:r>
          </a:p>
          <a:p>
            <a:r>
              <a:rPr lang="ru-RU" sz="1600" b="1" dirty="0"/>
              <a:t> 24. </a:t>
            </a:r>
            <a:r>
              <a:rPr lang="ru-RU" sz="1600" dirty="0"/>
              <a:t>Субъекты, предоставляющие специальную психолого-педагогическую поддержку детям с ОВ, проводят индивидуальные, групповые консультации для родителей или иных законных представителей, педагогов по вопросам профилактики и компенсации нарушений развития, а также обучения и воспитания детей.</a:t>
            </a:r>
          </a:p>
          <a:p>
            <a:r>
              <a:rPr lang="ru-RU" sz="1600" b="1" dirty="0"/>
              <a:t> 25. </a:t>
            </a:r>
            <a:r>
              <a:rPr lang="ru-RU" sz="1600" dirty="0"/>
              <a:t>Субъектами, предоставляющими специальную психолого-педагогическую поддержку детям с ОВ, составляется </a:t>
            </a:r>
            <a:r>
              <a:rPr lang="ru-RU" sz="1600" b="1" dirty="0">
                <a:solidFill>
                  <a:srgbClr val="002060"/>
                </a:solidFill>
              </a:rPr>
              <a:t>план консультативных занятий по согласованию с родителями </a:t>
            </a:r>
            <a:r>
              <a:rPr lang="ru-RU" sz="1600" b="1" dirty="0"/>
              <a:t>или иными законными представителями, педагогами.</a:t>
            </a:r>
          </a:p>
          <a:p>
            <a:r>
              <a:rPr lang="ru-RU" sz="1600" b="1" dirty="0"/>
              <a:t> 26. Для родителей детей от рождения до 1 года организуются консультативные занятия 2 раза в месяц в соответствии с </a:t>
            </a:r>
            <a:r>
              <a:rPr lang="ru-RU" sz="1600" b="1" dirty="0" err="1"/>
              <a:t>индивидуальноразвивающей</a:t>
            </a:r>
            <a:r>
              <a:rPr lang="ru-RU" sz="1600" b="1" dirty="0"/>
              <a:t> программой. Для детей раннего возраста от 1 года до 3 лет проводятся индивидуальные и групповые занятия с участием родителей.</a:t>
            </a:r>
          </a:p>
          <a:p>
            <a:r>
              <a:rPr lang="ru-RU" sz="1600" b="1" dirty="0"/>
              <a:t> 27. Специальная психолого-педагогическая поддержка детей с ОВ направлена на личностное, физическое, когнитивное развитие, а также:</a:t>
            </a:r>
          </a:p>
          <a:p>
            <a:r>
              <a:rPr lang="ru-RU" sz="1600" b="1" dirty="0"/>
              <a:t> 1) на формирование произношения и развитие слухового восприятия, обиходно-разговорной и жестовой речи;</a:t>
            </a:r>
          </a:p>
          <a:p>
            <a:r>
              <a:rPr lang="ru-RU" sz="1600" b="1" dirty="0"/>
              <a:t> 2) на охрану и развитие остаточного зрения, пространственной и социально-бытовой ориентировки, коррекции нарушений развития речи, мимики и пантомимики;</a:t>
            </a:r>
          </a:p>
          <a:p>
            <a:r>
              <a:rPr lang="ru-RU" sz="1600" b="1" dirty="0"/>
              <a:t> 3) на формирование и развитие специальных коррекционно-компенсаторных и социально-адаптивных умений и навыков с учетом выраженности нарушений опорно-двигательного аппарата, обучение двигательным навыкам, создание предпосылок для </a:t>
            </a:r>
            <a:r>
              <a:rPr lang="ru-RU" sz="1600" b="1" dirty="0" err="1"/>
              <a:t>успешнои</a:t>
            </a:r>
            <a:r>
              <a:rPr lang="ru-RU" sz="1600" b="1" dirty="0"/>
              <a:t>̆ </a:t>
            </a:r>
            <a:r>
              <a:rPr lang="ru-RU" sz="1600" b="1" dirty="0" err="1"/>
              <a:t>бытовои</a:t>
            </a:r>
            <a:r>
              <a:rPr lang="ru-RU" sz="1600" b="1" dirty="0"/>
              <a:t>̆, </a:t>
            </a:r>
            <a:r>
              <a:rPr lang="ru-RU" sz="1600" b="1" dirty="0" err="1"/>
              <a:t>игровои</a:t>
            </a:r>
            <a:r>
              <a:rPr lang="ru-RU" sz="1600" b="1" dirty="0"/>
              <a:t>̆ и </a:t>
            </a:r>
            <a:r>
              <a:rPr lang="ru-RU" sz="1600" b="1" dirty="0" err="1"/>
              <a:t>социальнои</a:t>
            </a:r>
            <a:r>
              <a:rPr lang="ru-RU" sz="1600" b="1" dirty="0"/>
              <a:t>̆ адаптации к реальным условиям жизни, их интеграции в обществе;</a:t>
            </a:r>
          </a:p>
          <a:p>
            <a:r>
              <a:rPr lang="ru-RU" sz="1600" b="1" dirty="0"/>
              <a:t> 4) на развитие </a:t>
            </a:r>
            <a:r>
              <a:rPr lang="ru-RU" sz="1600" b="1" dirty="0" err="1"/>
              <a:t>речевои</a:t>
            </a:r>
            <a:r>
              <a:rPr lang="ru-RU" sz="1600" b="1" dirty="0"/>
              <a:t>̆ активности и коммуникации, коррекции звукопроизношении, формирование лексико-грамматического строя речи;</a:t>
            </a:r>
          </a:p>
          <a:p>
            <a:r>
              <a:rPr lang="ru-RU" sz="1600" b="1" dirty="0"/>
              <a:t> 5) на формирование звуко-буквенного анализа, автоматизации </a:t>
            </a:r>
            <a:r>
              <a:rPr lang="ru-RU" sz="1600" b="1" dirty="0" err="1"/>
              <a:t>процессовпонимания</a:t>
            </a:r>
            <a:r>
              <a:rPr lang="ru-RU" sz="1600" b="1" dirty="0"/>
              <a:t> прочитанного, ориентировки в пространстве, развития графомоторных навыков, математических навыков, понимания чисел и их операций, </a:t>
            </a:r>
          </a:p>
          <a:p>
            <a:r>
              <a:rPr lang="ru-RU" sz="1600" b="1" dirty="0"/>
              <a:t>создание положительного отношения к обучению;</a:t>
            </a:r>
          </a:p>
          <a:p>
            <a:r>
              <a:rPr lang="ru-RU" sz="1600" b="1" dirty="0"/>
              <a:t> </a:t>
            </a:r>
            <a:endParaRPr lang="ru-RU" sz="1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050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3B267B-A46A-DBD0-9876-D400DA9C3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C4A4C1A-3C47-D8E0-CC12-712BB087DC15}"/>
              </a:ext>
            </a:extLst>
          </p:cNvPr>
          <p:cNvSpPr txBox="1"/>
          <p:nvPr/>
        </p:nvSpPr>
        <p:spPr>
          <a:xfrm>
            <a:off x="225552" y="618613"/>
            <a:ext cx="1174089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</a:rPr>
              <a:t>6) </a:t>
            </a:r>
            <a:r>
              <a:rPr lang="ru-RU" sz="1600" dirty="0"/>
              <a:t>на развитие психических процессов, формирование учебной мотивации, речевых и коммуникативных навыков, бытовых и трудовых навыков, </a:t>
            </a:r>
          </a:p>
          <a:p>
            <a:r>
              <a:rPr lang="ru-RU" sz="1600" dirty="0"/>
              <a:t>формирование социальной активности;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7) </a:t>
            </a:r>
            <a:r>
              <a:rPr lang="ru-RU" sz="1600" dirty="0"/>
              <a:t>на сенсорное и познавательное развитие, восприятия окружающего мира, временно-</a:t>
            </a:r>
            <a:r>
              <a:rPr lang="ru-RU" sz="1600" dirty="0" err="1"/>
              <a:t>пространственнои</a:t>
            </a:r>
            <a:r>
              <a:rPr lang="ru-RU" sz="1600" dirty="0"/>
              <a:t>̆ организации, формирование личностных качеств, социально-бытовых и трудовых навыков;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8) </a:t>
            </a:r>
            <a:r>
              <a:rPr lang="ru-RU" sz="1600" dirty="0"/>
              <a:t>на формирование коммуникативных навыков, умений взаимодействия со сверстниками и взрослыми, формирование и развитие эмоционального интеллекта, самоконтроля, навыков самообслуживания и самостоятельности, снижение тревожности, формирование позитивных моделей поведения, адаптации в обществе;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9) </a:t>
            </a:r>
            <a:r>
              <a:rPr lang="ru-RU" sz="1600" dirty="0"/>
              <a:t>на развитие саморегуляции, повышения концентрации внимания, эмоционально-</a:t>
            </a:r>
            <a:r>
              <a:rPr lang="ru-RU" sz="1600" dirty="0" err="1"/>
              <a:t>волевои</a:t>
            </a:r>
            <a:r>
              <a:rPr lang="ru-RU" sz="1600" dirty="0"/>
              <a:t>̆ сферы, </a:t>
            </a:r>
            <a:r>
              <a:rPr lang="ru-RU" sz="1600" dirty="0" err="1"/>
              <a:t>устойчивости</a:t>
            </a:r>
            <a:r>
              <a:rPr lang="ru-RU" sz="1600" dirty="0"/>
              <a:t> к отвлекающим факторам, </a:t>
            </a:r>
          </a:p>
          <a:p>
            <a:r>
              <a:rPr lang="ru-RU" sz="1600" dirty="0"/>
              <a:t>формирование социальных навыков, обучение конструктивному общению, распознаванию эмоций и принятию социальных норм;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 10) </a:t>
            </a:r>
            <a:r>
              <a:rPr lang="ru-RU" sz="1600" dirty="0"/>
              <a:t>на формирование и развитие коррекционно-компенсаторных и социально-адаптивных умений и коммуникативных навыков, знаний об окружающем мире, ориентировке в пространстве, развитие движений, </a:t>
            </a:r>
            <a:r>
              <a:rPr lang="ru-RU" sz="1600" dirty="0" err="1"/>
              <a:t>мелкои</a:t>
            </a:r>
            <a:r>
              <a:rPr lang="ru-RU" sz="1600" dirty="0"/>
              <a:t>̆ моторики и осязания</a:t>
            </a:r>
          </a:p>
          <a:p>
            <a:r>
              <a:rPr lang="ru-RU" sz="1600" dirty="0"/>
              <a:t> </a:t>
            </a:r>
            <a:r>
              <a:rPr lang="ru-RU" sz="1600" b="1" dirty="0"/>
              <a:t>28. Минимальный объем оказания специальной психолого-педагогической поддержки детям с ОВ дошкольного возраста </a:t>
            </a:r>
            <a:r>
              <a:rPr lang="ru-RU" sz="1600" dirty="0"/>
              <a:t>определяется в соответствии со специальной коррекционной деятельностью типовых учебных планов дошкольного воспитания и обучения, утвержденных приказом МОН РК от 20 декабря 2012 года № 557. 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29. Минимальный объем оказания специальной психолого-педагогической поддержки детям с ОВ школьного возраста определяется в соответствии с коррекционным компонентом типовых учебных планов начального, основного среднего, общего среднего образования, утвержденных Приказом МОН </a:t>
            </a:r>
            <a:r>
              <a:rPr lang="ru-RU" sz="1600" b="1" dirty="0" err="1">
                <a:solidFill>
                  <a:srgbClr val="002060"/>
                </a:solidFill>
              </a:rPr>
              <a:t>РКот</a:t>
            </a:r>
            <a:r>
              <a:rPr lang="ru-RU" sz="1600" b="1" dirty="0">
                <a:solidFill>
                  <a:srgbClr val="002060"/>
                </a:solidFill>
              </a:rPr>
              <a:t> 8 ноября 2012 года № 500 .</a:t>
            </a:r>
          </a:p>
          <a:p>
            <a:r>
              <a:rPr lang="ru-RU" sz="1600" b="1" dirty="0">
                <a:solidFill>
                  <a:srgbClr val="002060"/>
                </a:solidFill>
              </a:rPr>
              <a:t>30. Качество предоставления субъектами специальной психолого-педагогической поддержки детям с ОВ обеспечивается путем оказания комплексной, индивидуальной и ориентированной на потребности каждого ребёнка помощи.</a:t>
            </a:r>
          </a:p>
        </p:txBody>
      </p:sp>
    </p:spTree>
    <p:extLst>
      <p:ext uri="{BB962C8B-B14F-4D97-AF65-F5344CB8AC3E}">
        <p14:creationId xmlns:p14="http://schemas.microsoft.com/office/powerpoint/2010/main" val="1743979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886219D-5BDE-84AF-3B8C-2E67B594C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1896" y="188848"/>
            <a:ext cx="10515600" cy="6669152"/>
          </a:xfrm>
        </p:spPr>
        <p:txBody>
          <a:bodyPr>
            <a:normAutofit fontScale="25000" lnSpcReduction="20000"/>
          </a:bodyPr>
          <a:lstStyle/>
          <a:p>
            <a:pPr algn="just">
              <a:spcBef>
                <a:spcPts val="0"/>
              </a:spcBef>
            </a:pPr>
            <a:r>
              <a:rPr lang="ru-RU" sz="8000" b="1" dirty="0"/>
              <a:t>ЗАКОН РЕСПУБЛИКИ КАЗАХСТАН «О КОМПЛЕКСНОЙ ПОДДЕРЖКЕ ДЕТЕЙ (ЛИЦ)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8000" b="1" dirty="0"/>
              <a:t>С ОГРАНИЧЕННЫМИ ВОЗМОЖНОСТЯМИ» </a:t>
            </a:r>
            <a:r>
              <a:rPr lang="ru-RU" sz="8000" i="1" dirty="0">
                <a:solidFill>
                  <a:srgbClr val="FF0000"/>
                </a:solidFill>
              </a:rPr>
              <a:t>(ПРОЕКТ)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b="1" dirty="0"/>
          </a:p>
          <a:p>
            <a:pPr marL="0" indent="0">
              <a:buNone/>
            </a:pPr>
            <a:r>
              <a:rPr lang="ru-RU" sz="5600" b="1" dirty="0"/>
              <a:t>Статья 5. Права и обязанности родителей и иных законных представителей детей (лиц) с ограниченными возможностями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1. Родители и иные законные представители детей (лиц) с ограниченными возможностями имеют право на: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1) присутствовать при проведении оценки особых образовательных потребностей ребенка в психолого-медико-педагогической консультации;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2) получать информацию о результатах оценки особых образовательных потребностей ребенка, а также о целях и результатах комплексной поддержки;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3) обжаловать результаты оценки особых образовательных потребностей;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4) получать консультацию по вопросам получения комплексной поддержки;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5) выбирать организации образования с учетом желания, индивидуальных склонностей и особенностей ребенка.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2. Родители и иные законные представители детей с ограниченными возможностями обязаны: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1) обеспечить прохождение своевременного обследования и лечения ребенка по требованию организаций здравоохранения, а также соблюдать рекомендации медицинских работников;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2) нести ответственность за воспитание и образование, безопасность ребенка, защиту его прав и интересов;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3) соблюдать рекомендации индивидуального плана поддержки;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4) создавать безопасные условия для жизни и учебы, обеспечивать развитие его интеллектуальных и физических сил, нравственное становление;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5) уважать честь и достоинство работников организаций, оказывающих услуги в рамках комплексной поддержки;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6) предоставлять полную и достоверную информацию для определения потребности и принятия решения о предоставлении необходимого объема помощи;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7) своевременно извещать организации здравоохранения, образования и социальной защиты населения, об изменении обстоятельств, влияющих на предоставление соответствующих услуг;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8) не препятствовать проведению комплексного обследования и оценки особых образовательных потребностей своего ребенка.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dirty="0"/>
              <a:t>Действие подпунктов 1), 3), 4), 5), 6), 7) данного пункта распространяются на законных представителей совершеннолетних недееспособных лиц.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5600" b="1" dirty="0"/>
              <a:t>3. За неисполнение обязанностей</a:t>
            </a:r>
            <a:r>
              <a:rPr lang="ru-RU" sz="5600" dirty="0"/>
              <a:t>, указанных в настоящем Законе, родители и иные законные представители несут ответственность в порядке, установленном законодательством Республики Казахстан.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61963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2266</Words>
  <Application>Microsoft Office PowerPoint</Application>
  <PresentationFormat>Широкоэкранный</PresentationFormat>
  <Paragraphs>115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 Приказ Министра просвещения  Республики Казахстан от 21 мая  2025 года № 117.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ASRock</dc:creator>
  <cp:lastModifiedBy>ASRock</cp:lastModifiedBy>
  <cp:revision>4</cp:revision>
  <dcterms:created xsi:type="dcterms:W3CDTF">2025-08-12T05:15:54Z</dcterms:created>
  <dcterms:modified xsi:type="dcterms:W3CDTF">2025-08-12T06:02:08Z</dcterms:modified>
</cp:coreProperties>
</file>