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6" r:id="rId31"/>
    <p:sldId id="287" r:id="rId32"/>
    <p:sldId id="288" r:id="rId33"/>
    <p:sldId id="291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327E3-811C-44AE-A17F-516E3EA4A52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F921A-C3F1-4E60-9B02-D690DAE20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1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F921A-C3F1-4E60-9B02-D690DAE20D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4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EE3FF-2EDD-BFA2-6B9F-1B168DBB1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F43A92-3A51-2854-316E-E3B792CBC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51CCAD-1329-C2B8-4A20-4324730A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4055F-B411-29BA-1070-44D6627B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78570-6B60-94E2-DD01-9BE757C7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4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3AC60-D202-D828-0E5B-DA8FA358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330C95-0C97-073D-E8B3-4C6916963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B7F55-EDCE-DCEE-86AC-8FA80F17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E94FA-9A38-CD23-AFE9-4CF9447C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DBAD4-AC87-8159-1629-680E8DB4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6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F59652-AF6C-0502-BC2B-1FBFDF11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9FFDC-DDED-4413-5AFD-F3CCC1670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06C4DB-CD49-4138-CB78-C9577EA94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4CAF00-99EA-4FF7-41EF-C62109A84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E879D-282A-4377-C3BD-2874B960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F15C7-9143-2257-6912-2ED0ABDF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C683DB-2EAB-F094-D5A0-1BF0638EC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98BB7-92E9-9740-1A7C-8D2EEBB4E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086F7-F5CA-3F09-E2C3-BB4C1F21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2DCF0-2227-2355-1E81-DF3726BD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88E3F-B1B3-BA98-7954-4C226953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62BC5-6F3F-9368-7EBE-7B730D15A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5BC6BA-B6E6-7856-B0EE-F06B3D35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B96DE-770B-1A8B-50B9-D6450273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D1883-A13C-F9AF-EF4A-F1A2C7BC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1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6E909-1EC3-B11A-352F-91B6D7B9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B3005-5FF9-EAFE-71AC-512D67B1A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84A586-6A6E-0CF2-2922-0A2520F05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C2011B-F7ED-9E5C-0718-26678D8F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D27807-9321-BD52-0082-06ACD645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C2682C-9899-0E0F-67D8-0BDB7035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0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BAA7C-7D35-D4F5-2E94-97AD18FE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A832C4-ED35-B022-4CDD-C64C81C1F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F97A2-CB70-1831-F9A9-6DFBF103F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D22E5C-A735-92C0-8166-FE7F230F9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065A4A-8834-5135-6F74-B9DDCB5E9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CAE936-4CBF-6684-E4A6-7CC903FD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FBA9E9-239E-BAB4-C43C-4E53D4DA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A1A339-9CEB-B23B-F270-937A33AA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5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0C6DB-1DCB-6125-E286-3A74074D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6B7E00-7F17-672A-FA75-69B29DA8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1B520E-B17D-B721-34EB-EB06CB6D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55FCE4-D74C-5655-CB3C-A5B3ECF0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3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571446-C8C3-4CB6-884C-E981B032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B736EA-A36F-4AA2-415E-DA0E5B56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C8C795-AF20-5407-D35A-C57F981B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2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E8540-FD9F-CA06-FD47-16AC61ED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8A698-9E7E-C923-74F6-689218DB1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67BDA-1858-D49F-177F-8C49D506F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1790F-77C3-0ACE-664F-36BF4806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06AE4F-80FB-0C79-0801-74423876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05A54E-5666-7B3A-5D9A-FB81E546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3464F-3777-97A2-0693-A79BE0CA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E37160-1F25-9688-879B-FA8194E66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647A41-BC38-F15E-7276-6F4F27B17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1F06E-C8D9-FFD1-AE25-BDCD0333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278AC6-F74C-285B-598F-4AFBD9FB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E01251-5B12-9922-5023-A6873100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4554D-7A26-54AB-09F8-BC23D2CC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DA47BC-7803-DE41-1F90-B8808FBC6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6FB1A-7363-79DC-60EA-621F57F74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8CE07-3D7C-4989-8D9B-B29490E2071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F09BE-33B1-CCBF-E12D-4D9511E12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E535F-FDCD-0BD2-8717-BF1E33339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B65D8-B7FF-41CD-B2BF-7CD96C17E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4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7550-DF37-7134-E676-9C2BCB20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89AE3-D74B-72D5-8827-DE83C112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РЕАЛИЗАЦИИ РУКОВОДСТВА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89B2C-0A35-BCE2-C95D-56A2A4DF2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1560"/>
            <a:ext cx="10515600" cy="5125403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I.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 просвещения Республики Казахстан, НАО имени Ы. Алтынсарина проводят инструктивно-методические совещания по разъяснению Руководства со специалистами управлений образования, методистами областных методических центров, </a:t>
            </a:r>
          </a:p>
          <a:p>
            <a:r>
              <a:rPr lang="ru-RU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II.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образования, методические кабинеты проводят инструктивно -методические совещания по разъяснению Руководства с администрациями, педагогами дошкольных организаций, организаций среднего, технического и профессионального,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послесреднего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образования, дополнительного образования. </a:t>
            </a:r>
          </a:p>
          <a:p>
            <a:r>
              <a:rPr lang="ru-RU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III.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организаций образования рассматривают и утверждают на заседаниях педагогических советов планы мероприятий по реализации Руководства (далее - План). </a:t>
            </a:r>
          </a:p>
          <a:p>
            <a:r>
              <a:rPr lang="ru-RU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IV.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 отделы образования проводят ежеквартальный мониторинг по исполнению Плана организациями образования. </a:t>
            </a:r>
          </a:p>
          <a:p>
            <a:r>
              <a:rPr lang="ru-RU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V.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направляют итоги Мониторинга в Департамент инклюзивного и специального образования МП РК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к 25 мая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2026 года),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25 декабря 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(начиная с 2025 года)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2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9A4AC3-231E-D0C5-AC64-EA5337BC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04" y="252412"/>
            <a:ext cx="4219575" cy="6353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D24D17-C6BA-48CA-6553-9D32B28A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02" y="147638"/>
            <a:ext cx="40481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7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A44D6D-7123-7814-F3E3-9AC9A4858344}"/>
              </a:ext>
            </a:extLst>
          </p:cNvPr>
          <p:cNvSpPr txBox="1"/>
          <p:nvPr/>
        </p:nvSpPr>
        <p:spPr>
          <a:xfrm>
            <a:off x="960120" y="672602"/>
            <a:ext cx="10579608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деятельности организации образования по реализации инклюзивной политики </a:t>
            </a:r>
          </a:p>
          <a:p>
            <a:pPr marL="342900" indent="-342900">
              <a:buAutoNum type="arabicParenR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правовых документов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регламентирующих вопросы инклюзивного образования;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локальных документов,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демонстрирующих внедрение инклюзивных практик (рабочий план по реализации Программы, план работы СППС, должностные обязанности специалистов, списки детей с ООП, индивидуальные программы психолого-педагогического сопровождения, протоколы педагогических советов, заседаний СППС, родительских собраний и другие);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образования: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архитектурных и организационных барьеров в зданиях организаций образования, а также улучшение доступности образовательных материалов и ресурсов;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инклюзивной образовательной среды: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равного участия всех обучающихся в образовательном процессе за счет улучшения условий и поддержки для детей с различными образовательными потребностями;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Повышение профессиональных знаний и навыков педагогов по вопросам обучения и воспитания детей (лиц) с ООП;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успешный переход детей с ООП с одного уровня образования на следующий уровень образования или другую образовательную среду;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эффективное функционирование службы психолого-педагогического сопровождения в организации образования;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эффективное управление ресурсами: рациональное использование образовательных ресурсов и технологий в образовательном процессе детей (лиц) с ООП. </a:t>
            </a:r>
          </a:p>
        </p:txBody>
      </p:sp>
    </p:spTree>
    <p:extLst>
      <p:ext uri="{BB962C8B-B14F-4D97-AF65-F5344CB8AC3E}">
        <p14:creationId xmlns:p14="http://schemas.microsoft.com/office/powerpoint/2010/main" val="140055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6D4BF9-EB22-440B-B296-68A59420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47625"/>
            <a:ext cx="4305300" cy="6810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10A3A9-ADD1-A04D-B35B-A5A35BC7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722"/>
          <a:stretch>
            <a:fillRect/>
          </a:stretch>
        </p:blipFill>
        <p:spPr>
          <a:xfrm>
            <a:off x="4408170" y="130873"/>
            <a:ext cx="3857054" cy="32049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56DEAB-BBBB-4014-EF78-240A3480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018"/>
          <a:stretch>
            <a:fillRect/>
          </a:stretch>
        </p:blipFill>
        <p:spPr>
          <a:xfrm>
            <a:off x="4579906" y="3452812"/>
            <a:ext cx="3513582" cy="32049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F1905-6DB0-2E08-D935-17EEFEE5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59" y="218884"/>
            <a:ext cx="3288601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2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1D3CC-9A62-3012-A0E0-FDA14470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0" y="312039"/>
            <a:ext cx="3145346" cy="52128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05A94-D53B-9890-24E8-D69CDEF7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696" y="256222"/>
            <a:ext cx="4219575" cy="5324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4C4175-71ED-4D72-4F0D-05F046D7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850" y="166116"/>
            <a:ext cx="4114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E08047-C9FF-7B1D-3CA7-1D658806C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6" y="235458"/>
            <a:ext cx="4343400" cy="6057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2432DC-0AD7-9D71-F6C6-3E92D2A3E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33" y="564642"/>
            <a:ext cx="2933319" cy="4133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E47B7E-C0CF-0D26-683E-E767AE89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389" y="292608"/>
            <a:ext cx="42957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5753-79ED-9C14-966B-311A41B83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9B285-2A52-4E26-7653-20B34F8E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" y="283083"/>
            <a:ext cx="4181475" cy="6010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ED2FA6-73E8-AE3C-ECF1-60883F22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21"/>
          <a:stretch>
            <a:fillRect/>
          </a:stretch>
        </p:blipFill>
        <p:spPr>
          <a:xfrm>
            <a:off x="4304347" y="719137"/>
            <a:ext cx="4007549" cy="58828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494A11-DD17-336C-2225-77D79C28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624" y="804862"/>
            <a:ext cx="3553968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A78B9-B956-E664-634B-9ECE8473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6" y="193357"/>
            <a:ext cx="4457700" cy="4733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F28359-2006-0AD1-AFAE-F2C6DF17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428" y="193357"/>
            <a:ext cx="4969764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6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F10F56-7946-ED7C-E264-A24856DD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51" y="228600"/>
            <a:ext cx="3952113" cy="6400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9FD902-40A3-1E50-CFFB-0402685B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85" y="318037"/>
            <a:ext cx="4200663" cy="62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7114-B97C-177F-58F8-F8DCA589A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E8C6DD-1D15-8F71-B90E-F7CD9218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69" y="290511"/>
            <a:ext cx="3933825" cy="62769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3B05D-A3F8-5563-D7CD-DA8EEC6A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10" y="128587"/>
            <a:ext cx="40767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29A61C-9DF8-4A72-CAF0-E6153A94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" y="195262"/>
            <a:ext cx="4086225" cy="6467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855E43-0160-8039-4B86-149F4BC2A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620" y="133350"/>
            <a:ext cx="4994148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64436-9D3F-8D55-C662-C4146BE0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73" y="0"/>
            <a:ext cx="5404104" cy="6729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44F397-D1F1-D4A3-A5E4-63A523CF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224" y="73152"/>
            <a:ext cx="5026890" cy="657453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6E9C22E-EAD7-D0B3-5CC9-F60D19C7435B}"/>
              </a:ext>
            </a:extLst>
          </p:cNvPr>
          <p:cNvSpPr/>
          <p:nvPr/>
        </p:nvSpPr>
        <p:spPr>
          <a:xfrm>
            <a:off x="8982245" y="1636776"/>
            <a:ext cx="376059" cy="402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1A7E052-100D-AFD0-92D5-57C4A91CC91F}"/>
              </a:ext>
            </a:extLst>
          </p:cNvPr>
          <p:cNvSpPr/>
          <p:nvPr/>
        </p:nvSpPr>
        <p:spPr>
          <a:xfrm>
            <a:off x="9023972" y="2639568"/>
            <a:ext cx="376059" cy="4023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5BE60EB-F1E6-FBEA-82A2-2FA2187ED307}"/>
              </a:ext>
            </a:extLst>
          </p:cNvPr>
          <p:cNvSpPr/>
          <p:nvPr/>
        </p:nvSpPr>
        <p:spPr>
          <a:xfrm>
            <a:off x="8982245" y="3602736"/>
            <a:ext cx="376059" cy="4023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125D7AE-1F6F-B6A4-02D4-328EB768D3F8}"/>
              </a:ext>
            </a:extLst>
          </p:cNvPr>
          <p:cNvSpPr/>
          <p:nvPr/>
        </p:nvSpPr>
        <p:spPr>
          <a:xfrm>
            <a:off x="9023971" y="4855465"/>
            <a:ext cx="376059" cy="4023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8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6E08D3-946B-09A1-3EA2-8835BE397A57}"/>
              </a:ext>
            </a:extLst>
          </p:cNvPr>
          <p:cNvSpPr txBox="1"/>
          <p:nvPr/>
        </p:nvSpPr>
        <p:spPr>
          <a:xfrm>
            <a:off x="320040" y="223207"/>
            <a:ext cx="114482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деятельности организации образования 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инклюзивной культуры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формирование уважительного отношения сотрудников организации образования к многообразию образовательных потребностей участников образовательного процесса посредством проведения культурных мероприятий, реализации проектов и образовательных инициатив;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широкое привлечение организацией образования обучающихся с ООП к ученическому самоуправлению;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взаимодействие родителей обучающихся (и иных законных представителей) по вопросам включения обучающихся (воспитанников) с ООП в образовательный процесс;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вовлечение общественности в деятельность организации образования по формированию инклюзивной культуры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Мероприятия по формированию инклюзивной культуры планируются в рамках реализации приказа Министра просвещения Республики Казахстан от 26.05.2025 г. № 123 «О внесении изменений в приказ Министра просвещения Республики Казахстан от 30 июля 2024 года №194«Обутверждениипрограммы воспитания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организациях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73793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916785-F490-EF3A-7175-4D96BBA7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8"/>
          <a:stretch>
            <a:fillRect/>
          </a:stretch>
        </p:blipFill>
        <p:spPr>
          <a:xfrm>
            <a:off x="4754880" y="190976"/>
            <a:ext cx="3465576" cy="62609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B5FC83-57E5-BB99-FDB3-F54D9DB7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224" y="169926"/>
            <a:ext cx="3465576" cy="61944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C8533-D473-459A-2B3C-9A586640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" y="66675"/>
            <a:ext cx="4142232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64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C5095-1C3F-6318-4572-5EFC65AC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7" b="11459"/>
          <a:stretch>
            <a:fillRect/>
          </a:stretch>
        </p:blipFill>
        <p:spPr>
          <a:xfrm>
            <a:off x="1154430" y="155448"/>
            <a:ext cx="4523994" cy="6126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35F4F5-E756-C118-8E5B-28A7B2877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08" y="274510"/>
            <a:ext cx="5044250" cy="58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9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5BF7B-9E14-483A-FF1F-A478BF0B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3772C8-4002-4457-63B8-C9925B4B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2" y="327849"/>
            <a:ext cx="4105275" cy="33937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1AEAB-CBE3-FB84-B26B-FE8314ABD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200" y="477772"/>
            <a:ext cx="3219640" cy="5024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DB4F3-5645-0352-361C-F46D2C6F2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066"/>
          <a:stretch>
            <a:fillRect/>
          </a:stretch>
        </p:blipFill>
        <p:spPr>
          <a:xfrm>
            <a:off x="210406" y="327848"/>
            <a:ext cx="3636074" cy="3494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640031-7074-03AB-ABA5-A9C3B5041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744" y="3934588"/>
            <a:ext cx="5494686" cy="27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8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BC9CDB-A0DE-E215-F123-C98928C9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08" y="147828"/>
            <a:ext cx="4219575" cy="6324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29856-077E-6E89-0B39-946B1392C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56" y="270700"/>
            <a:ext cx="429577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6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20E867-2F25-ABDC-3F7C-C1BECCE0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9" y="147447"/>
            <a:ext cx="3643694" cy="6180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814C4-4F65-4292-3470-13A414F3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075" y="19050"/>
            <a:ext cx="4133850" cy="6819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4EDF4C-B171-7D8A-C983-5983453F1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4" y="228600"/>
            <a:ext cx="354139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59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0E204A-928A-DC32-4971-D161DC6D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80962"/>
            <a:ext cx="4524375" cy="6696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FF165-1D97-35A5-D020-DA0D63B3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67" y="80962"/>
            <a:ext cx="3007185" cy="5457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9223E7-BFBC-0B87-A66C-6CF4C3AAD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32" y="80962"/>
            <a:ext cx="4038600" cy="64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C1E260-3289-E7D6-2D19-35C7A7B0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1" y="687324"/>
            <a:ext cx="4010025" cy="495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09B2B-8F11-A25C-5B76-3F0B077E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28" y="0"/>
            <a:ext cx="47339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81982D-52BE-3612-6FF9-EE3ED600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" y="1327594"/>
            <a:ext cx="4143375" cy="2428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79DEFA-21C8-8A5C-7E19-92525209E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95" y="134682"/>
            <a:ext cx="3454337" cy="6037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FEF556-4C8E-3D71-5C07-9410BF036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819" y="221170"/>
            <a:ext cx="330136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9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73BAE6-9C88-1FB6-EEDA-B1F28FF4B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90487"/>
            <a:ext cx="5772721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0F7ED-4B2D-CCDD-FBB1-2484996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97" r="12250" b="7359"/>
          <a:stretch>
            <a:fillRect/>
          </a:stretch>
        </p:blipFill>
        <p:spPr>
          <a:xfrm>
            <a:off x="114079" y="141732"/>
            <a:ext cx="3955001" cy="61584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A6A8F-9BC9-2617-4558-0843ABBD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26" t="5579" b="2789"/>
          <a:stretch>
            <a:fillRect/>
          </a:stretch>
        </p:blipFill>
        <p:spPr>
          <a:xfrm>
            <a:off x="4314795" y="64008"/>
            <a:ext cx="3721608" cy="6158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2F5E8F-0DF5-179F-E57F-7E5EBF724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118" y="141732"/>
            <a:ext cx="3450908" cy="62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0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981EF-73D6-F29B-395C-06B3ABF4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2" y="1"/>
            <a:ext cx="10515600" cy="69494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 и показатели для оценки деятельности организации образования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Программы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(ОБЛАСТНОЙ УРОВЕНЬ)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C4F4C-169A-A9CF-95B9-8D533B60C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04" y="865504"/>
            <a:ext cx="11518392" cy="5672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организаций среднего образования, создавших благоприятные условия и среду для обучения детей с особыми образовательными потребностями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(2025 год– 30 %, 2026 год– 40 %, 2027 год– 50 %, 2028 год– 60 %, 2029 год– 70 %, 2030 год- 80 %)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2.1) Доля организаций среднего образования, создавших безбарьерный физический доступ, от общего количества организаций среднего образования (Приложение 4);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2.2) Доля организаций среднего образования, обеспеченных учебниками и учебно-методическими комплексами для обучающихся с ограниченными возможностями,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2.3) Доля организаций среднего образования, в которых не менее 50 % педагогов прошли курсы по инклюзивному образованию,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2.4) Доля организаций среднего образования, обеспеченных педагогами психологами,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2.5) Доля организаций среднего образования, обеспеченных социальными педагогами,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2.6) Доля организаций среднего образования, обеспеченных педагогами ассистентами,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Доляорганизацийсреднегообразования,обеспеченныхспециальными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педагогами,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2.8) Доля организаций среднего образования, обеспеченных педагогами, имеющими специальное (дефектологическое) образование (не являющихся специальными педагогами), от общего количества организаций среднего образования;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2.9) Доля организаций среднего образования, в которых функционирует служба психолого-педагогического сопровождения, от общего количества организаций среднего образования; 2.10) Доля организаций среднего образования, в которых функционируют кабинеты поддержки детей с ООП, от общего количества организаций среднего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107340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A8AA-52C1-42BC-CA41-1AA907EA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09CC2-CE50-242A-7F69-BD2E15FF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2" y="1"/>
            <a:ext cx="10515600" cy="69494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 и показатели для оценки деятельности организации образования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Программы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(ОБЛАСТНОЙ УРОВЕНЬ)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51CC76-97B4-77A3-F679-B4A7E6DE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04" y="865504"/>
            <a:ext cx="11518392" cy="5672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для достижения указанных индикаторов необходимо руководствоваться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и.о. Министра просвещения Республики Казахстан «Об утверждении методических рекомендаций по созданию условий для инклюзивного образования в организациях образования» № 178 от 12.07.2024 года.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расчеты показателя: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 9-10 показателей - благоприятные условия и среда для обучения детей с особыми образовательными потребностями созданы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 5-8 показателей - благоприятные условия и среда  обучения детей с особыми образовательными потребностями созданы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 2-4 показателей -  благоприятные условия и среду для обучения детей с особыми образовательными потребностями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не созданы.</a:t>
            </a:r>
          </a:p>
        </p:txBody>
      </p:sp>
    </p:spTree>
    <p:extLst>
      <p:ext uri="{BB962C8B-B14F-4D97-AF65-F5344CB8AC3E}">
        <p14:creationId xmlns:p14="http://schemas.microsoft.com/office/powerpoint/2010/main" val="2314350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8277-0F8D-86B8-CC7C-F5EC36B2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 и показатели для оценки деятельности организации образования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Программы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(РАЙОННЫЙ/ГОРОДСКОЙ УРОВЕНЬ)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F00248-D4FE-E015-44D7-13D5F3B2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1253330"/>
            <a:ext cx="11786616" cy="560466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организаций среднего образования, создавших благоприятные условия и среду для обучения детей с особыми образовательными потребностями (2025 год– 30 %, 2026 год– 40 %, 2027 год– 50 %, 2028 год– 60 %, 2029 год– 70 %, 2030 год- 80 %)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2.1) Доля организаций среднего образования, создавших безбарьерный физический доступ, от общего количества организаций среднего образования (Приложение 4);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2.2) Доля организаций среднего образования, обеспеченных учебниками и учебно-методическими комплексами для обучающихся с ограниченными возможностями,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2.3) Доля организаций среднего образования, в которых не менее 50 % педагогов прошли курсы по инклюзивному образованию, от общего количества 30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2.4) Доля организаций среднего образования, обеспеченных педагогами психологами,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2.5) Доля организаций среднего образования, обеспеченных социальными педагогами,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2.6) Доля организаций среднего образования, обеспеченных педагогами ассистентами,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2.7)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Доляорганизацийсреднегообразования,обеспеченныхспециальными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педагогами,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2.8) Доля организаций среднего образования, обеспеченных педагогами, имеющими специальное (дефектологическое) образование (не являющихся специальными педагогами),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2.9) Доля организаций среднего образования, в которых функционирует служба психолого-педагогического сопровождения, от общего количества организаций среднего образования;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2.10) Доля организаций среднего образования, в которых функционируют кабинеты поддержки детей с ООП, от общего количества организаций среднего образования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показателя: Наличие от 9-10 показателей- благоприятные условия и среда для обучения детей с особыми образовательными потребностями созданы </a:t>
            </a:r>
            <a:r>
              <a:rPr lang="ru-RU" sz="5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полностью;</a:t>
            </a:r>
            <a:r>
              <a:rPr lang="ru-RU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 5-8 показателей - благоприятные условия и среда для обучения детей с особыми образовательными потребностями созданы </a:t>
            </a:r>
            <a:r>
              <a:rPr lang="ru-RU" sz="5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от 2-4 показателей– благоприятные условия и среду для обучения детей с особыми образовательными потребностями в </a:t>
            </a:r>
            <a:r>
              <a:rPr lang="ru-RU" sz="5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не созданы</a:t>
            </a:r>
          </a:p>
        </p:txBody>
      </p:sp>
    </p:spTree>
    <p:extLst>
      <p:ext uri="{BB962C8B-B14F-4D97-AF65-F5344CB8AC3E}">
        <p14:creationId xmlns:p14="http://schemas.microsoft.com/office/powerpoint/2010/main" val="1923716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55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BFACA-C4B6-F1E7-DCE4-19E14C429A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41"/>
          <a:stretch>
            <a:fillRect/>
          </a:stretch>
        </p:blipFill>
        <p:spPr>
          <a:xfrm>
            <a:off x="73681" y="0"/>
            <a:ext cx="3958823" cy="6793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A19FC-90D8-7391-C3B6-76E8AAD9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76" y="0"/>
            <a:ext cx="3590544" cy="6429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ED4EE5-CD79-B05F-3921-E0E59EA14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362"/>
          <a:stretch>
            <a:fillRect/>
          </a:stretch>
        </p:blipFill>
        <p:spPr>
          <a:xfrm>
            <a:off x="8239358" y="83058"/>
            <a:ext cx="3696081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B9B9E9-99CD-9E7D-19D0-EE747B2C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2"/>
          <a:stretch>
            <a:fillRect/>
          </a:stretch>
        </p:blipFill>
        <p:spPr>
          <a:xfrm>
            <a:off x="0" y="0"/>
            <a:ext cx="3693224" cy="6418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2D1522-7DF5-FD6C-EBF4-6CF75F88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297" y="304133"/>
            <a:ext cx="3492056" cy="61817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2E7157-DB98-5B13-5A89-36AE553E4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426" y="67343"/>
            <a:ext cx="4143375" cy="64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49176-E278-D201-C5DB-A4EADADC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3"/>
            <a:ext cx="3725799" cy="6105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25DC3C-4877-38E8-B691-9D0CADFE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"/>
          <a:stretch>
            <a:fillRect/>
          </a:stretch>
        </p:blipFill>
        <p:spPr>
          <a:xfrm>
            <a:off x="3725799" y="198312"/>
            <a:ext cx="4070223" cy="6521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60548-98C6-BB3E-79D2-B94A2935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1" y="138493"/>
            <a:ext cx="4239958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A6AA9-8F5D-71AB-50A1-F2195EAB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" y="68389"/>
            <a:ext cx="3549396" cy="6410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0E285-1D3D-DC42-A199-0C39916BA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473" y="523875"/>
            <a:ext cx="3964496" cy="6334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110DFE-F120-5E42-9EF2-245013909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25" y="335088"/>
            <a:ext cx="4257675" cy="62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BA2A2-35D2-B3D1-EE11-076526E6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1" y="353186"/>
            <a:ext cx="3821240" cy="6093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37FD0B-DCCE-A808-54FE-AD0D62EC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37" y="90487"/>
            <a:ext cx="4124325" cy="6677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68BD47-3F88-91FF-D01A-9CC71386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5" y="353186"/>
            <a:ext cx="385762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7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1887E-EEF1-C7E9-0165-4D1C74AE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4" y="229552"/>
            <a:ext cx="4544377" cy="61245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34EA1-501E-0933-E199-D64A303D9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30" y="424432"/>
            <a:ext cx="4786122" cy="56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1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1220</Words>
  <Application>Microsoft Office PowerPoint</Application>
  <PresentationFormat>Широкоэкранный</PresentationFormat>
  <Paragraphs>58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АЛГОРИТМ РЕАЛИЗАЦИИ РУКОВОДСТВА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Индикаторы и показатели для оценки деятельности организации образования  по реализации Программы (ОБЛАСТНОЙ УРОВЕНЬ)</vt:lpstr>
      <vt:lpstr>Индикаторы и показатели для оценки деятельности организации образования  по реализации Программы (ОБЛАСТНОЙ УРОВЕНЬ)</vt:lpstr>
      <vt:lpstr>Индикаторы и показатели для оценки деятельности организации образования  по реализации Программы (РАЙОННЫЙ/ГОРОДСКОЙ УРОВЕНЬ)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ASRock</dc:creator>
  <cp:lastModifiedBy>ASRock</cp:lastModifiedBy>
  <cp:revision>3</cp:revision>
  <dcterms:created xsi:type="dcterms:W3CDTF">2025-09-18T06:17:59Z</dcterms:created>
  <dcterms:modified xsi:type="dcterms:W3CDTF">2025-09-18T10:52:14Z</dcterms:modified>
</cp:coreProperties>
</file>