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84" r:id="rId3"/>
    <p:sldId id="285" r:id="rId4"/>
    <p:sldId id="286" r:id="rId5"/>
    <p:sldId id="287" r:id="rId6"/>
    <p:sldId id="290" r:id="rId7"/>
    <p:sldId id="28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087" autoAdjust="0"/>
  </p:normalViewPr>
  <p:slideViewPr>
    <p:cSldViewPr snapToGrid="0">
      <p:cViewPr varScale="1">
        <p:scale>
          <a:sx n="86" d="100"/>
          <a:sy n="86" d="100"/>
        </p:scale>
        <p:origin x="6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88CB5-F7EE-49D7-84B8-D1A5BC198AA6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17938-F0DD-4D70-B9B3-260A9DDFCC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273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417938-F0DD-4D70-B9B3-260A9DDFCC2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620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417938-F0DD-4D70-B9B3-260A9DDFCC2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516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1DA270-917A-3584-D5B8-F5AE533AA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30790B-62CE-2A94-D2A7-85D926199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134C40-AEA7-0613-A4A2-D6246F3C5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26B386-BDF9-D6FF-77A0-5A339BA82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FEFFA2-5D04-3CCF-CFDA-28F4BEB57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75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72158D-DFE8-18D1-70DB-086037E2D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2E27F05-EC3D-BCDE-B33E-A3570D5F96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3CD43C-BE85-2EF4-7AD0-5AB15D43D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A30D8E-B726-D698-64B0-36CE62415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435629-492B-F84E-BC10-8AACFD29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58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60B48B0-2CAE-913D-C5E1-4FD4C26DBE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70E5284-DCCA-9CAF-5895-9F578769A2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7834B7-17C1-00B7-A226-E07CB09BB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46197-F407-FA84-3C6A-717868F7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3902A8-42F7-6D38-82D2-CB144675F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59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F4E29-548B-014D-B75D-A7090C2C1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B753A7-3DA0-47E8-981A-2C5FD4D1A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A37C99-B2CC-CBF5-D038-DB7B4DC4C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CBF60E-93FF-45F3-45CD-394872F1B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7CC74B-AEED-C9D4-36AD-B5B09934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711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EEBA3E-99E1-3EC1-CC2A-6E62B6DFD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336F32-BBEE-9380-C188-97EE12F47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DB528F-1AFB-8EB7-ABC9-BBCE72AB4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01E6A3-20CE-29D5-0C08-655E621A5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902FB7-17BE-55D5-9EEB-1BC9A7F11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949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7C8697-A66D-0847-34E7-8D50DC6E5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5D6137-0779-7CF4-4D32-B77C6042F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CA6070-C9E8-0DFD-41E2-6F9BBF331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A401E1-5AB0-C01B-3292-B9B784F28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02806B-C6BA-FB64-AAD7-27B44883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2C3269-2C43-0C9F-1901-31DA8F38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71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988B5D-3674-A51A-94CA-161A6C9F0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6CB2E8A-F794-13BC-900D-4C2A8AABB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CDEE792-EAA3-9212-AE86-9DA17C2D2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67EA80C-1AE1-F5D9-21C0-D62BB43788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40BFC09-2C1D-84CC-7EFE-ECC1AFBCA3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213F7AC-C2B5-B03E-4D72-F441A50A3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BAA600D-3FE6-128D-C4E3-964C9E2EC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11B8BB9-CDCD-21D3-363D-0DE462123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87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B7CFA9-D77D-5CEF-062D-3A3EF58EC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D9FB75-B642-74BF-5E33-98D72BE57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96E74F1-7A43-DA33-64EF-7102E0515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9F7B977-5175-71FD-5D16-70711C11F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761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6ED077D-CDFE-8FFF-A4CB-89DC058E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6D30CE7-BF6B-3C52-44B0-50C9BFF1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1596517-E50A-2F88-3E96-2300E760B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50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5C05BF-55F7-F709-2E9F-89FECD604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80ADF3-771D-261F-F68C-10EF237B4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CD4226-E4C2-14CD-BA67-AABBDED80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5A7A27-4215-B713-AEFD-F0D288103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F01BA7-B1DF-CB47-A518-007F8ADCE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B64A314-C2AE-2BF0-4899-12D3EF626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98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75A9D-11FA-380C-CEB9-C9E96A626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8C17B2A-C4F2-E2CE-F1B0-69B462C8B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97B1777-902B-F4E7-9A45-C6EC774695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FED7A4-12CA-6CBF-9FB9-209FC57DB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FCC63E-24F0-F5A0-6EAE-7AE6DDCBA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EA79D3-7678-F54C-09A2-9315A23DD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13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7111C-53B0-C93F-6D88-B5A77C427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EE12FF-9EDC-B8FE-C133-8707D9493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CFAFAC-FA69-68CD-E229-EDF0402BDD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A73B7-793E-40DC-897B-CEA8AB1F90D8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290C96-9C98-0EDA-401E-B5F20D569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D53DE0-5CFD-49EB-66BD-F3B509F2D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C7204-7B5A-4956-B23F-67FE1E609F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64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7EC59-2DFE-263F-07B7-8E0B8A4FC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F674C8D-988D-6468-B1FE-1834D7BCE3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540460"/>
              </p:ext>
            </p:extLst>
          </p:nvPr>
        </p:nvGraphicFramePr>
        <p:xfrm>
          <a:off x="205033" y="216815"/>
          <a:ext cx="11781934" cy="65723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81934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</a:tblGrid>
              <a:tr h="10156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«Об утверждении Правил и программ оценки особых образовательных потребностей»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Приказ Министра образования и науки Республики Казахстан от 12 января 2022 года № 4.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 редакции приказа Министра просвещения РК от 06.05.2025 № 104)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Зарегистрирован в Министерстве юстиции Республики Казахстан 24 января 2022 года № 26618.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1" i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 старой ред. </a:t>
                      </a:r>
                      <a:r>
                        <a:rPr lang="ru-RU" sz="1600" b="1" i="1" u="none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Заголовок документа - Правила оценки особых образовательных потребностей)</a:t>
                      </a: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9447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Приложение 1 </a:t>
                      </a:r>
                      <a:r>
                        <a:rPr lang="ru-RU" sz="1600" b="0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 старой ред. - Приложение)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приказу Министра образования и науки Республики Казахстан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от 12 января 2022 года № 4</a:t>
                      </a: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703481"/>
                  </a:ext>
                </a:extLst>
              </a:tr>
              <a:tr h="1689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5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ПРАВИЛА ОЦЕНКИ ОСОБЫХ ОБРАЗОВАТЕЛЬНЫХ ПОТРЕБНОСТЕЙ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Глава 1. Общее положение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50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Настоящие Правила оценки особых образовательных потребностей (далее - Правила) разработаны в соответствии с подпунктом 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72) статьи 5 Закона Республики Казахстан "Об образовании" </a:t>
                      </a:r>
                      <a:r>
                        <a:rPr lang="ru-RU" sz="1500" i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 старой ред. подпунктом 32) </a:t>
                      </a:r>
                      <a:r>
                        <a:rPr lang="ru-RU" sz="150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определяют ПОРЯДОК ОЦЕНКИ ОСОБЫХ ОБРАЗОВАТЕЛЬНЫХ ПОТРЕБНОСТЕЙ.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50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696529"/>
                  </a:ext>
                </a:extLst>
              </a:tr>
              <a:tr h="273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   В настоящих Правилах используются следующие понятия: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специальные условия для получения образования </a:t>
                      </a:r>
                      <a:r>
                        <a:rPr lang="ru-RU" sz="15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условия, включающие учебные, а также специальные, индивидуально-развивающие и коррекционно-развивающие программы и методы обучения, технические, учебные и иные средства, среду жизнедеятельности, психолого-педагогическое сопровождение, медицинские, социальные и иные услуги, без которых невозможно освоение образовательных программ лицами (детьми) с особыми образовательными потребностями, а также детьми с ограниченными возможностями";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лица (дети) с особыми образовательными потребностями </a:t>
                      </a:r>
                      <a:r>
                        <a:rPr lang="ru-RU" sz="15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лица (дети), которые испытывают постоянные или временные потребности в специальных условиях для получения образования соответствующего уровня и дополнительного образования;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3) оценка особых образовательных потребностей </a:t>
                      </a:r>
                      <a:r>
                        <a:rPr lang="ru-RU" sz="15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определение необходимых специальных условий для получения образования</a:t>
                      </a:r>
                      <a:r>
                        <a:rPr lang="ru-RU" sz="15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4) ребенок (дети) с ограниченными возможностями </a:t>
                      </a:r>
                      <a:r>
                        <a:rPr lang="ru-RU" sz="15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ребенок (дети) до восемнадцати лет с физическими и (или) психическими недостатками, имеющий ограничение жизнедеятельности, обусловленное врожденными, наследственными, приобретенными заболеваниями или последствиями травм, подтвержденными в установленном порядке.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5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52963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4AEE3EC-EF33-9208-D4C4-DB35949D8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409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E7245-C0E9-E543-7A85-96FAE65B0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B4653BE-ECBD-F09C-4B1C-2E18D6911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242320"/>
              </p:ext>
            </p:extLst>
          </p:nvPr>
        </p:nvGraphicFramePr>
        <p:xfrm>
          <a:off x="292231" y="216814"/>
          <a:ext cx="11694736" cy="59671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94736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</a:tblGrid>
              <a:tr h="415441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Глава 2. Порядок оценки особых образовательных потребностей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5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3. Оценка особых образовательных потребностей, обучающихся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/воспитанников, </a:t>
                      </a: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том числе лиц (детей) с особыми образовательными потребностями осуществляется в организациях образования.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5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4. Порядок оценки особых образовательных потребностей в организациях образования включает следующее:</a:t>
                      </a:r>
                    </a:p>
                    <a:p>
                      <a:pPr marL="34290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rabicParenR"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выявление учителем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(воспитателем) в ходе учебно-воспитательного процесса лиц (детей) с особыми образовательными потребностями,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использованием наблюдения социально-эмоционального благополучия и особенностей учебно-познавательной деятельности каждого обучающегося (воспитанника), а также критериальной оценки достижений обучающихся (воспитанников);</a:t>
                      </a:r>
                    </a:p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2) углубленное обследование и оценка особых образовательных потребностей детей с трудностями обучения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специалистами службы психолого-педагогического сопровождения </a:t>
                      </a:r>
                      <a:r>
                        <a:rPr lang="ru-RU" sz="15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согласия родителей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(законных представителей);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оценку особых образовательных потребностей в психолого-медико-педагогических консультациях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(далее - ПМПК) по результатам углубленного обследования детей с выраженными трудностями обучения;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1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 старой ред.: </a:t>
                      </a:r>
                      <a:r>
                        <a:rPr lang="ru-RU" sz="1500" b="0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Оценка особых образовательных потребностей у лиц (детей) осуществляется в дошкольных организациях и организациях среднего образования и психолого-медико-педагогических консультациях).)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4) междисциплинарную командную оценку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особых образовательных потребностей детей в </a:t>
                      </a:r>
                      <a:r>
                        <a:rPr lang="ru-RU" sz="15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кабинетах психолого-педагогической коррекции, реабилитационных центрах и центрах поддержки детей с аутизмом (расстройством аутистического спектра). </a:t>
                      </a:r>
                      <a:r>
                        <a:rPr lang="ru-RU" sz="1500" b="1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 старой ред. </a:t>
                      </a:r>
                      <a:r>
                        <a:rPr lang="ru-RU" sz="1500" b="0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отсутствуют Аутизм-центры).</a:t>
                      </a: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18127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5.  Порядок оценки особых образовательных потребностей в ПМПК включает следующее: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оценку особых образовательных потребностей у детей по инициативе родителей (законных представителей), по рекомендации организаций образования в ПМПК. ПМПК на основе углубленного обследования и оценки особых образовательных потребностей определяет объем, виды услуг.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2) повторную оценку особых образовательных потребностей в ПМПК по инициативе родителей (законных представителей) или запросу организаций образования на основании решения службы психолого-педагогического сопровождения об оценке особых образовательных потребностей.</a:t>
                      </a: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70348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2BD97D0-F430-722F-0E60-A2C29C706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992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A5E4F-834D-6A2C-1A4E-C710B2A0A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68A9187-8CB4-E70F-89F7-BA584D42B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716590"/>
              </p:ext>
            </p:extLst>
          </p:nvPr>
        </p:nvGraphicFramePr>
        <p:xfrm>
          <a:off x="374313" y="109008"/>
          <a:ext cx="11694736" cy="6792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94736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</a:tblGrid>
              <a:tr h="56099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Глава 2. Порядок оценки особых образовательных потребностей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b="0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ru-RU" sz="14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6. Порядок оценки образовательных потребностей осуществляется в зависимости ОТ ПРИЧИН ТРУДНОСТЕЙ ОБУЧЕНИЯ, которые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ru-RU" sz="14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выделяют </a:t>
                      </a:r>
                      <a:r>
                        <a:rPr kumimoji="0" lang="ru-RU" sz="1400" b="1" i="0" u="sng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ДВЕ ГРУППЫ ДЕТЕЙ </a:t>
                      </a:r>
                      <a:r>
                        <a:rPr kumimoji="0" lang="ru-RU" sz="14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ОСОБЫМИ ОБРАЗОВАТЕЛЬНЫМИ ПОТРЕБНОСТЯМИ.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kumimoji="0" lang="ru-RU" sz="1400" b="1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В зависимости от причин трудностей обучения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ПЕРВАЯ ГРУППА </a:t>
                      </a:r>
                      <a:r>
                        <a:rPr lang="ru-RU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включает ДЕТЕЙ С ТРУДНОСТЯМИ УСВОЕНИЯ ОТДЕЛЬНЫХ УЧЕБНЫХ НАВЫКОВ вследствие недостаточности психических функций (умственной работоспособности, восприятия, внимания, памяти), а также ДЕТЕЙ С ОГРАНИЧЕННЫМИ ВОЗМОЖНОСТЯМИ: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нарушениями слуха </a:t>
                      </a:r>
                      <a:r>
                        <a:rPr lang="ru-RU" sz="1400" b="0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(неслышащие и слабослышащие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 средней потере слуха в речевой области от 40 до 80 децибел, в том числе дети после кохлеарной имплантации) с общим речевым недоразвитием 1-3 уровня;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2)нарушениями зрения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(незрячие – с полным отсутствием зрительных ощущений, с </a:t>
                      </a:r>
                      <a:r>
                        <a:rPr lang="ru-RU" sz="1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светоощущением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или остаточным зрением до 0,04 на лучше видящем глазу с коррекцией очками и слабовидящие – с остротой зрения от 0,05 до 0,4 на лучше видящем глазу с коррекцией очками);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нарушениями интеллекта </a:t>
                      </a:r>
                      <a:r>
                        <a:rPr lang="ru-RU" sz="1400" b="0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(с умственной отсталостью)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4) задержкой психического развития;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5) нарушениями речи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(с общим недоразвитием речи 1-3 уровня, фонетико-фонематическим недоразвитием речи, </a:t>
                      </a:r>
                      <a:r>
                        <a:rPr lang="ru-RU" sz="1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ринолалией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дизартрией, тяжелым заиканием, нарушениями письменной речи (дислексией, дисграфией);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6) нарушениями опорно-двигательного аппарата;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7) эмоционально-волевыми расстройствами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(нарушениями общения и социального взаимодействия (аутизмом), нарушениями и трудностями поведения);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8) со сложными (сочетанными) нарушениями.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ru-RU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В зависимости от причин трудностей обучения </a:t>
                      </a:r>
                      <a:r>
                        <a:rPr lang="ru-RU" sz="14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ВТОРАЯ ГРУППА </a:t>
                      </a:r>
                      <a:r>
                        <a:rPr lang="ru-RU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включает детей, НЕ ИМЕЮЩИХ НАРУШЕНИЙ УМСТВЕННОГО И ФИЗИЧЕСКОГО РАЗВИТИЯ, ОСОБЫЕ ОБРАЗОВАТЕЛЬНЫЕ ПОТРЕБНОСТИ КОТОРЫХ, ОБУСЛОВЛЕНЫ СОЦИАЛЬНО-ПСИХОЛОГИЧЕСКИМИ И ФАКТОРАМИ</a:t>
                      </a: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препятствующими их включению в образовательный процесс</a:t>
                      </a: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с </a:t>
                      </a:r>
                      <a:r>
                        <a:rPr lang="ru-RU" sz="1400" b="1" i="1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микросоциальной</a:t>
                      </a: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педагогической запущенностью, </a:t>
                      </a:r>
                      <a:r>
                        <a:rPr lang="ru-RU" sz="1400" b="0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воспитывающиеся в семьях из категорий социально уязвимых слоев населения;</a:t>
                      </a:r>
                    </a:p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2) испытывающие трудности в адаптации к местному социуму (беженцы, мигранты, </a:t>
                      </a:r>
                      <a:r>
                        <a:rPr lang="ru-RU" sz="1400" b="1" i="1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кандасы</a:t>
                      </a: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3)  дети с инвалидностью</a:t>
                      </a: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536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70348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DAE666B-A1EE-E4E9-A033-3A66B231E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618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0F669-2950-807F-0E99-13F49CDF2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6D0F66B0-E3FC-97B4-BDE2-CB70298EFA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8865967"/>
              </p:ext>
            </p:extLst>
          </p:nvPr>
        </p:nvGraphicFramePr>
        <p:xfrm>
          <a:off x="292231" y="216816"/>
          <a:ext cx="11694736" cy="65174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94736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</a:tblGrid>
              <a:tr h="35857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Глава 2. Порядок оценки особых образовательных потребностей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5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9. Для </a:t>
                      </a:r>
                      <a:r>
                        <a:rPr lang="ru-RU" sz="15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ПЕРВОЙ ГРУППЫ </a:t>
                      </a: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детей, трудности обучения которых обусловлены ограниченными возможностями развития, проводится оценка образовательных потребностей для определения потребности в: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1) изменений (адаптаций) учебного плана и учебных программ;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2) изменений способов и критериев оценивания результатов обучения;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3) использований вариативных, специальных и альтернативных методов обучения;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4) подборе учебников и учебно-методических комплексов </a:t>
                      </a:r>
                      <a:r>
                        <a:rPr lang="ru-RU" sz="15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(далее - УМК), подготовка индивидуальных учебных материалов;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5) специальной психолого-педагогической поддержке педагога-психолога, специального педагога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 том числе олигофренопедагога, сурдопедагога, тифлопедагога, логопеда (учитель-логопед), </a:t>
                      </a:r>
                      <a:r>
                        <a:rPr lang="ru-RU" sz="1500" b="0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педагога-ассистента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(на постоянной или на временной основе - до формирования способности ребенка учиться самостоятельно в классе (группе);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6) выборе программы обучения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(общеобразовательная, специальная);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5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7) созданий безбарьерной среды и адаптаций учебного места;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5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8) обеспечений компенсаторными и техническими средствами;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9) сопровождений социального педагога;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500" b="1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10) индивидуальном помощнике для детей с инвалидностью, имеющих затруднения в передвижении, </a:t>
                      </a:r>
                      <a:r>
                        <a:rPr lang="ru-RU" sz="1500" b="0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организациях начального, основного среднего, общего среднего образования.</a:t>
                      </a:r>
                      <a:r>
                        <a:rPr lang="ru-RU" sz="1500" b="0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500" b="1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старой ред. </a:t>
                      </a:r>
                      <a:r>
                        <a:rPr lang="ru-RU" sz="1500" b="0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для детей с инвалидностью, имеющих затруднения в передвижении, предоставляемом в соответствии с приказом Министра здравоохранения и социального развития Республики Казахстан от 30 января 2015 года № 44 «Об утверждении Правил проведения медико-социальной экспертизы»)</a:t>
                      </a:r>
                      <a:endParaRPr lang="ru-RU" sz="15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125966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ru-RU" sz="14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70348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4F9EFB7-29C4-5BDA-F9CF-AB46E7F1F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343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35DC35-F0FB-2854-6B6D-6637FC9AA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74D667D-7F8C-25D5-68EE-A97D958D9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111604"/>
              </p:ext>
            </p:extLst>
          </p:nvPr>
        </p:nvGraphicFramePr>
        <p:xfrm>
          <a:off x="455131" y="482543"/>
          <a:ext cx="11594969" cy="58316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94969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</a:tblGrid>
              <a:tr h="35857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5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Глава 2. Порядок оценки особых образовательных потребностей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5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10</a:t>
                      </a: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Основанием для удовлетворения выявленных образовательных потребностей ДЕТЕЙ ПЕРВОЙ ГРУППЫ является заключение и рекомендации ПМПК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соответствии с приказом Министра просвещения Республики Казахстан от 31 августа 2022 года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385 "Об утверждении Типовых правил деятельности организаций дошкольного, начального, основного среднего, общего среднего, технического и профессионального, </a:t>
                      </a:r>
                      <a:r>
                        <a:rPr lang="ru-RU" sz="15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послесреднего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образования, специализированных, специальных, организациях образования для детей-сирот и детей, оставшихся без попечения родителей, организациях дополнительного образования для детей и взрослых (зарегистрирован в Реестре государственной регистрации нормативных правовых актов под № 29329), </a:t>
                      </a:r>
                      <a:r>
                        <a:rPr lang="ru-RU" sz="1500" b="1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(в старой ред</a:t>
                      </a:r>
                      <a:r>
                        <a:rPr lang="ru-RU" sz="1500" b="0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- № 595 «Об утверждении Типовых правил деятельности организаций образования соответствующих типов») </a:t>
                      </a: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решение службы психолого-педагогического сопровождения и (или) педагогического совета организации образования</a:t>
                      </a:r>
                      <a:r>
                        <a:rPr lang="ru-RU" sz="15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 Для детей </a:t>
                      </a:r>
                      <a:r>
                        <a:rPr lang="ru-RU" sz="15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второй группы </a:t>
                      </a: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проводится оценка образовательных потребностей для определения потребности в: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500" b="0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индивидуальном подходе в обучении без изменения учебного плана и учебных программ;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500" b="0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 организаций дополнительных занятий за счет вариативного компонента типового учебного плана;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500" b="0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адаптаций учебного места;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500" b="0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4) поддержке школьного психолога;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ru-RU" sz="1500" b="0" i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5) поддержке социального педагога.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5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500" b="1" u="sng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 Основанием для удовлетворения выявленных образовательных потребностей детей </a:t>
                      </a:r>
                      <a:r>
                        <a:rPr lang="ru-RU" sz="1500" b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ВТОРОЙ ГРУППЫ </a:t>
                      </a:r>
                      <a:r>
                        <a:rPr lang="ru-RU" sz="1500" b="1" u="sng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является решение службы психолого-педагогического сопровождения и (или) педагогического совета организации образования.</a:t>
                      </a: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125966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ru-RU" sz="15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5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70348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BB10FF7D-80FC-FC6F-C9E4-4D80B77A7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256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4A1E2-7CCB-4199-441B-903CB38E4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6DAB092-6F22-3B32-8E09-C7AC73104E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557507"/>
              </p:ext>
            </p:extLst>
          </p:nvPr>
        </p:nvGraphicFramePr>
        <p:xfrm>
          <a:off x="298515" y="213741"/>
          <a:ext cx="11594969" cy="5903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94969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</a:tblGrid>
              <a:tr h="56905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b="0" i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(ПРАВИЛА </a:t>
                      </a:r>
                      <a:r>
                        <a:rPr lang="ru-RU" sz="1400" b="1" i="1" u="sng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ДОПОЛНЕНЫ ПРИЛОЖЕНИЕМ </a:t>
                      </a:r>
                      <a:r>
                        <a:rPr lang="ru-RU" sz="1400" b="1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b="0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i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СООТВЕТСТВИИ С ПРИКАЗОМ МИНИСТРА ПРОСВЕЩЕНИЯ РК ОТ 06.05.2025 № 104)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П</a:t>
                      </a:r>
                      <a:r>
                        <a:rPr lang="ru-RU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риложение 2 к приказу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Министра образования и науки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Республики Казахстан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12 января 2022 года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</a:t>
                      </a:r>
                      <a:endParaRPr lang="ru-RU" sz="14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ПРОГРАММЫ ОЦЕНКИ ОСОБЫХ ОБРАЗОВАТЕЛЬНЫХ ПОТРЕБНОСТЕЙ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u="none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u="none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1. СЛУЖБА ПСИХОЛОГО-ПЕДАГОГИЧЕСКОГО СОПРОВОЖДЕНИЯ </a:t>
                      </a:r>
                      <a:r>
                        <a:rPr lang="ru-RU" sz="15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проводит оценку особых образовательных потребностей детей с трудностями обучения по следующим параметрам: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5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i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1) когнитивные и исполнительские функции (внимание, память, мышление, скорость обработки информации, планирование, самоконтроль);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i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2) речевое развитие (лексика, грамматика, связная речь, понимание речи, фонематические представления, темп и ритм речи);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i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3) наличие/ отсутствие навыков чтения (точность, скорость, понимание текста), письма (орфография, каллиграфия, </a:t>
                      </a:r>
                      <a:r>
                        <a:rPr lang="ru-RU" sz="1500" b="0" i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графомоторные</a:t>
                      </a:r>
                      <a:r>
                        <a:rPr lang="ru-RU" sz="1500" b="0" i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навыки) и счета (арифметические операции, логическое мышление);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i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4) эмоционально-волевая сфера (уровень тревожности, учебная мотивация, произвольность волевой регуляции всех психических процессов, неуравновешенность процессов возбуждения и торможения);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i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5) школьная адаптация (способность к учебной деятельности, выполнение инструкций, имитация, взаимодействие с учителями и одноклассниками);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i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6) сенсорная и моторная сфера (зрительное и слуховое восприятие, моторика, чувствительность к сенсорным стимулам, навыки самообслуживания);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0" i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7) выявление социальных проблем в семье.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5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endParaRPr lang="ru-RU" sz="1500" b="0" u="sng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1832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70348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D1B39D6-01F7-F619-E9F0-CBE38C82F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681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4A020-7E60-3D76-0324-1BE91C66F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706CE80-722B-6BCE-A435-3B600FE53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31848"/>
              </p:ext>
            </p:extLst>
          </p:nvPr>
        </p:nvGraphicFramePr>
        <p:xfrm>
          <a:off x="229174" y="165862"/>
          <a:ext cx="11733651" cy="65215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33651">
                  <a:extLst>
                    <a:ext uri="{9D8B030D-6E8A-4147-A177-3AD203B41FA5}">
                      <a16:colId xmlns:a16="http://schemas.microsoft.com/office/drawing/2014/main" val="1248880705"/>
                    </a:ext>
                  </a:extLst>
                </a:gridCol>
              </a:tblGrid>
              <a:tr h="630468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3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ПСИХОЛОГО-МЕДИКО-ПЕДАГОГИЧЕСКАЯ КОНСУЛЬТАЦИЯ проводит ОЦЕНКУ ОСОБЫХ ОБРАЗОВАТЕЛЬНЫХ ПОТРЕБНОСТЕЙ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детей С ВЫРАЖЕННЫМИ ТРУДНОСТЯМИ ОБУЧЕНИЯ по следующим параметрам: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400" b="1" kern="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3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коммуникация и социальное взаимодействие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(интерес и стремление поддерживать контакт, отклик на имя, реакция совместного внимания, эмоциональные игры с близкими, реакции на обращенную речь, взаимодействие с родителями, близкими, сверстниками, использование средств общения, психологические новообразования, желание и способность поддерживать диалог);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2) эмоционально-волевая сфера и поведение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(адекватность эмоций, разнообразие и выразительность эмоций, реакции на одобрение, замечания, успех и неудачу, критичность к результатам собственной деятельности, способность к волевому напряжению, эмоционально-поведенческие проявления;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3) развитие ведущей деятельности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(для детей раннего возраста - интерес к предметам и игрушкам, адекватность действий с предметами, разнообразие игровых действий, участие в совместной игре, организация собственной деятельности, эмоциональные реакции);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4) оценка игровой деятельности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(для детей дошкольного возраста – интерес и потребность в игре, соответствие игры возрасту, разнообразие и адекватность игровых действий, ролевое поведение, взаимодействие со сверстниками);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5) активность и особенности психической деятельности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поведения ребенка (для детей школьного возраста – интерес к заданиям, темп деятельности);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6) умственное развитие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(для детей раннего возраста), познавательная деятельность (для детей дошкольного возраста), интеллектуальная деятельность (для детей школьного возраста), особенности и/или нарушения высших психических функций (при необходимости);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7) учебная деятельность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(детей школьного возраста – сформированность знаний и навыков по учебной программе, учебная мотивация, волевая регуляция, целеполагание, планирование, контроль, эмоциональное отношение к результатам учебной деятельности);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8) речевое развитие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(детей раннего возраста – </a:t>
                      </a:r>
                      <a:r>
                        <a:rPr lang="ru-RU" sz="1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доречевое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развитие, формирование словаря, звукопроизношение, понимание речи, переход к фразовой речи, коммуникативная функция, познавательная и регулирующая функции речи; для детей дошкольного возраста – звукопроизношение и структура слов, фонематическое восприятие, лексический запас, фразовая речь, связная речь; для детей школьного возраста – оценка звукопроизношения и слоговой структуры, уровень понимания речи, лексический запас, грамматический строй, фразовая, связная и письменная речь, скорость, правильность чтения, понимание прочитанного, уровень письма и ошибок);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9) сенсорные и двигательные функции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(сохранность слуховых и зрительных функций, переработка сенсорной информации, развитие и состояние крупной и мелкой моторики, слуховые, зрительные и двигательные функции);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4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10) социальное развитие </a:t>
                      </a:r>
                      <a:r>
                        <a:rPr lang="ru-RU" sz="1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(социально-бытовые навыки, устойчивость к изменениям окружения, наличие социальных проблем в семье, умение соблюдать правила поведения, социальная адаптация, потребности в социальной помощи).</a:t>
                      </a:r>
                      <a:endParaRPr lang="ru-RU" sz="1400" b="0" u="sng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281474"/>
                  </a:ext>
                </a:extLst>
              </a:tr>
              <a:tr h="2169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13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41" marR="3914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70348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3CB04234-4E2B-CE25-054D-CCF7D6DBC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1608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7888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2049</Words>
  <Application>Microsoft Office PowerPoint</Application>
  <PresentationFormat>Широкоэкранный</PresentationFormat>
  <Paragraphs>115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ASRock</dc:creator>
  <cp:lastModifiedBy>ASRock</cp:lastModifiedBy>
  <cp:revision>8</cp:revision>
  <dcterms:created xsi:type="dcterms:W3CDTF">2025-08-06T09:57:38Z</dcterms:created>
  <dcterms:modified xsi:type="dcterms:W3CDTF">2025-08-12T07:47:16Z</dcterms:modified>
</cp:coreProperties>
</file>