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7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B769B8-BFE0-373B-02ED-7229003196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3B49403-A5F6-D605-9D09-142173A3FE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571FB0A-5A44-AF2D-AFE3-B80C57524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3FB5-9945-43ED-97A6-FBF128C8110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A960D7-1F4D-7A2C-3DCE-9BBAF9F93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E4425F-D353-DECC-2B5D-19836DABA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72F-B5F8-4A40-AF4E-BC9C2B7B47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36072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7F7A04-A014-F384-8E3C-C9D8F69A7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3678D4C-FF84-24C4-0090-02A09C64D5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8ABC88-D549-A4AE-F980-485BAD5E1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3FB5-9945-43ED-97A6-FBF128C8110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BA2A01-A30B-0AD1-1135-846DEEC8A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3B10D7-EC01-E979-079B-608155361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72F-B5F8-4A40-AF4E-BC9C2B7B47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7957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918C75E-7D5F-5DDD-C42F-D6CCCB119E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BAD3084-45E7-5944-3B3F-CEC376F3C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6A40C2-B538-05FD-1F5E-9005ACA4A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3FB5-9945-43ED-97A6-FBF128C8110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BD4491-6CAE-718F-357A-755545677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E3C60D-3332-975B-652E-FD7159CD2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72F-B5F8-4A40-AF4E-BC9C2B7B47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66087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59A373-7636-EC53-1892-60EC2D777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36A328-6C4F-BD1F-AB75-57D0A74FF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EAB0C42-C0A8-AEAF-1F76-256969EDB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3FB5-9945-43ED-97A6-FBF128C8110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A338FA-3DF3-7787-B229-1E709AD69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983209-1A25-9AAD-D8A7-26AAEFC65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72F-B5F8-4A40-AF4E-BC9C2B7B47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15403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63EB4E-3DE3-BC84-FDA2-7182838EA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A2BC423-397B-1F11-2649-F227ADB2B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C6B23E0-2FB1-4ED7-6766-9EAB033B3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3FB5-9945-43ED-97A6-FBF128C8110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3E8E47-0B65-FC75-E459-CE6D54595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124A64-E7C0-02BD-4F00-63C588F55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72F-B5F8-4A40-AF4E-BC9C2B7B47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35427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7B8CE6-4979-B6D4-CA81-ED603AF2E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EB598C-2A04-0DCE-16A7-0FA3BE4C70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84CC31A-6DC3-A65C-ED25-077BA0E438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4405BCD-ED59-56FF-DF2B-1269F5323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3FB5-9945-43ED-97A6-FBF128C8110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69CD150-0D65-391D-FAFB-A892C8BF7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0F011CB-8A14-1F56-96D7-0DFCD1669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72F-B5F8-4A40-AF4E-BC9C2B7B47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26603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9B2C7C-30D2-2184-4169-56CA44A32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D5A28CA-D210-0429-4A5C-FCC6E07E6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FCE127D-90D4-516C-8C66-2FC6105B33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12C52D9-8BB4-6CBD-B14B-D1D771D2D0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A172371-3887-869A-640D-87ACEBF275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5F7F3C6-75E2-C1D4-042B-3598790F8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3FB5-9945-43ED-97A6-FBF128C8110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2F8F1D7-F7C5-25AC-DF43-1F0260E6D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353FBA2-2D00-5BD6-89F5-9ED394291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72F-B5F8-4A40-AF4E-BC9C2B7B47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38882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558FF7-F2D7-5BFF-6D10-87B8CB431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4D47F3F-0B09-CE61-40AE-0C479EE84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3FB5-9945-43ED-97A6-FBF128C8110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CB23699-BA1E-97BD-FB7C-F5BEEA1DB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73B137C-3D9A-A95D-501E-F6C7F2541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72F-B5F8-4A40-AF4E-BC9C2B7B47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12718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DA28D7B-7152-078E-340B-611DD0B5C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3FB5-9945-43ED-97A6-FBF128C8110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228BC82-0570-E4B5-E7C0-93511D971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E08B9DF-5AA3-BBB0-5DBB-127CFBE69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72F-B5F8-4A40-AF4E-BC9C2B7B47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31988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25F140-3D42-D5AB-8523-316A6D2AC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6A320C-CA3B-2248-B7A9-B150C166A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7746665-97E5-CB1D-B50C-846D91D97A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AAD7884-B8F4-4A7D-7D1C-C401960B6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3FB5-9945-43ED-97A6-FBF128C8110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462A496-91F3-58D2-B2F5-C975EFB6E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A347373-8652-1F5A-F6BF-841DF7DCA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72F-B5F8-4A40-AF4E-BC9C2B7B47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9694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685046-156D-781A-D14B-4D42329D2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38C8607-0F9A-A558-A568-DBE4A02BFA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3052EBC-AF6A-D7A4-D0A8-70DA60D43D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C35897F-4F87-AEB3-4AC3-89157C0AD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3FB5-9945-43ED-97A6-FBF128C8110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8E8DB4-CF4E-A066-F210-AB8065AEC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8FC4CBF-36DC-C879-2FD9-6F459AE0B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72F-B5F8-4A40-AF4E-BC9C2B7B47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65288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A3CD74-8BEC-80F0-7E21-7F91A6F80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2B41BD8-8316-BB68-D212-5A6DBA780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97AA33-26B9-B26A-AA9E-B37FAA20C6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073FB5-9945-43ED-97A6-FBF128C8110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026C5A-C0CE-CFAF-B841-6E36D25EE7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3F2FEF-245F-1EE3-0B66-1DEE51DF7F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7FC72F-B5F8-4A40-AF4E-BC9C2B7B47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02063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текст, Человеческое лицо, мальчик, мультфильм">
            <a:extLst>
              <a:ext uri="{FF2B5EF4-FFF2-40B4-BE49-F238E27FC236}">
                <a16:creationId xmlns:a16="http://schemas.microsoft.com/office/drawing/2014/main" id="{16586A3C-291A-4505-84B0-C344E07E6C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975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4A92BB3-3F23-8FF5-D947-8D6FAF6CF060}"/>
              </a:ext>
            </a:extLst>
          </p:cNvPr>
          <p:cNvSpPr txBox="1"/>
          <p:nvPr/>
        </p:nvSpPr>
        <p:spPr>
          <a:xfrm>
            <a:off x="850392" y="704088"/>
            <a:ext cx="972921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>
                <a:solidFill>
                  <a:srgbClr val="282828"/>
                </a:solidFill>
              </a:defRPr>
            </a:pPr>
            <a:r>
              <a:rPr lang="ru-RU" sz="3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Құрметті ата-аналар!</a:t>
            </a:r>
          </a:p>
          <a:p>
            <a:pPr algn="just">
              <a:defRPr sz="2200">
                <a:solidFill>
                  <a:srgbClr val="282828"/>
                </a:solidFill>
              </a:defRPr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Сегодня, в многонациональном обществе, знание казахского языка открывает ребёнку большие возможности.</a:t>
            </a:r>
          </a:p>
          <a:p>
            <a:pPr algn="just">
              <a:defRPr sz="2200">
                <a:solidFill>
                  <a:srgbClr val="282828"/>
                </a:solidFill>
              </a:defRPr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200">
                <a:solidFill>
                  <a:srgbClr val="282828"/>
                </a:solidFill>
              </a:defRPr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Қазақ тілін үйренудің ең тиімді тәсілі – ойын арқылы үйрету.</a:t>
            </a:r>
          </a:p>
          <a:p>
            <a:pPr algn="just">
              <a:defRPr sz="2200">
                <a:solidFill>
                  <a:srgbClr val="282828"/>
                </a:solidFill>
              </a:defRPr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Самый эффективный способ обучения казахскому языку – через игру.</a:t>
            </a:r>
          </a:p>
        </p:txBody>
      </p:sp>
    </p:spTree>
    <p:extLst>
      <p:ext uri="{BB962C8B-B14F-4D97-AF65-F5344CB8AC3E}">
        <p14:creationId xmlns:p14="http://schemas.microsoft.com/office/powerpoint/2010/main" val="2305971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B5F4689-B6C1-E812-6BC6-69F17FF243D1}"/>
              </a:ext>
            </a:extLst>
          </p:cNvPr>
          <p:cNvSpPr txBox="1"/>
          <p:nvPr/>
        </p:nvSpPr>
        <p:spPr>
          <a:xfrm>
            <a:off x="1682496" y="255072"/>
            <a:ext cx="911656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400" b="1">
                <a:solidFill>
                  <a:srgbClr val="3C78D8"/>
                </a:solidFill>
              </a:defRPr>
            </a:pP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Неліктен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ойын арқылы үйрету тиімді?  Почему игра эффективна?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EE252D-7548-7159-A9ED-6263EE74AD0B}"/>
              </a:ext>
            </a:extLst>
          </p:cNvPr>
          <p:cNvSpPr txBox="1"/>
          <p:nvPr/>
        </p:nvSpPr>
        <p:spPr>
          <a:xfrm>
            <a:off x="850392" y="1794773"/>
            <a:ext cx="1079906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2200">
                <a:solidFill>
                  <a:srgbClr val="282828"/>
                </a:solidFill>
              </a:defRPr>
            </a:pP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Баланың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сөздік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қоры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табиғи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жолмен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байиды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; Ребёнок естественно пополняет словарный запас;</a:t>
            </a:r>
          </a:p>
          <a:p>
            <a:pPr algn="just">
              <a:defRPr sz="2200">
                <a:solidFill>
                  <a:srgbClr val="282828"/>
                </a:solidFill>
              </a:defRPr>
            </a:pP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Қазақша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сөйлеуге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қызығушылық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артады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; Повышается интерес к казахской речи;</a:t>
            </a:r>
          </a:p>
          <a:p>
            <a:pPr algn="just">
              <a:defRPr sz="2200">
                <a:solidFill>
                  <a:srgbClr val="282828"/>
                </a:solidFill>
              </a:defRPr>
            </a:pP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Тілдік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орта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қалыптасады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defRPr sz="2200">
                <a:solidFill>
                  <a:srgbClr val="282828"/>
                </a:solidFill>
              </a:defRPr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Формируется языковая среда;</a:t>
            </a:r>
          </a:p>
          <a:p>
            <a:pPr algn="just">
              <a:defRPr sz="2200">
                <a:solidFill>
                  <a:srgbClr val="282828"/>
                </a:solidFill>
              </a:defRPr>
            </a:pP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Ұялшақ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балалар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еркін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сөйлей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бастайды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Застенчивые дети становятся увереннее.</a:t>
            </a:r>
          </a:p>
        </p:txBody>
      </p:sp>
    </p:spTree>
    <p:extLst>
      <p:ext uri="{BB962C8B-B14F-4D97-AF65-F5344CB8AC3E}">
        <p14:creationId xmlns:p14="http://schemas.microsoft.com/office/powerpoint/2010/main" val="3979833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296281A-20D3-09F4-75F4-194CD1B03E11}"/>
              </a:ext>
            </a:extLst>
          </p:cNvPr>
          <p:cNvSpPr txBox="1"/>
          <p:nvPr/>
        </p:nvSpPr>
        <p:spPr>
          <a:xfrm>
            <a:off x="1572768" y="449164"/>
            <a:ext cx="9235440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400" b="1">
                <a:solidFill>
                  <a:srgbClr val="3C78D8"/>
                </a:solidFill>
              </a:defRPr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Үйде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қолдануға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болатын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ойындар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defRPr sz="3400" b="1">
                <a:solidFill>
                  <a:srgbClr val="3C78D8"/>
                </a:solidFill>
              </a:defRPr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Игры, которые можно использовать дома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C85F06-41FD-A101-99A7-8806E47CD00D}"/>
              </a:ext>
            </a:extLst>
          </p:cNvPr>
          <p:cNvSpPr txBox="1"/>
          <p:nvPr/>
        </p:nvSpPr>
        <p:spPr>
          <a:xfrm>
            <a:off x="758952" y="2247847"/>
            <a:ext cx="1104595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2200">
                <a:solidFill>
                  <a:srgbClr val="282828"/>
                </a:solidFill>
              </a:defRPr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1. «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Түстерді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тап» –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түстерді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қазақша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атау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/ Назови цвета по-казахски;</a:t>
            </a:r>
          </a:p>
          <a:p>
            <a:pPr algn="just">
              <a:defRPr sz="2200">
                <a:solidFill>
                  <a:srgbClr val="282828"/>
                </a:solidFill>
              </a:defRPr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2. «Не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жетіспейді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?» –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жасырып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қазақша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айту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/ Что исчезло? Назови по-казахски;</a:t>
            </a:r>
          </a:p>
          <a:p>
            <a:pPr algn="just">
              <a:defRPr sz="2200">
                <a:solidFill>
                  <a:srgbClr val="282828"/>
                </a:solidFill>
              </a:defRPr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3. «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Кім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жылдам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?» –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сөздерді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тез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айту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/ Кто быстрее назовёт слова;</a:t>
            </a:r>
          </a:p>
          <a:p>
            <a:pPr algn="just">
              <a:defRPr sz="2200">
                <a:solidFill>
                  <a:srgbClr val="282828"/>
                </a:solidFill>
              </a:defRPr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4. «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Санайық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бірге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» – 1-ден 10-ға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дейін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санау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/ Посчитаем вместе до 10;</a:t>
            </a:r>
          </a:p>
          <a:p>
            <a:pPr algn="just">
              <a:defRPr sz="2200">
                <a:solidFill>
                  <a:srgbClr val="282828"/>
                </a:solidFill>
              </a:defRPr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5. «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Сиқырлы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қапшық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» –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затты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алып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атын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атау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/ Волшебный мешочек – назови предмет.</a:t>
            </a:r>
          </a:p>
        </p:txBody>
      </p:sp>
    </p:spTree>
    <p:extLst>
      <p:ext uri="{BB962C8B-B14F-4D97-AF65-F5344CB8AC3E}">
        <p14:creationId xmlns:p14="http://schemas.microsoft.com/office/powerpoint/2010/main" val="1299908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C0C0466-9354-1120-494E-127A52E73CB8}"/>
              </a:ext>
            </a:extLst>
          </p:cNvPr>
          <p:cNvSpPr txBox="1"/>
          <p:nvPr/>
        </p:nvSpPr>
        <p:spPr>
          <a:xfrm>
            <a:off x="1179576" y="646766"/>
            <a:ext cx="9235440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400" b="1">
                <a:solidFill>
                  <a:srgbClr val="3C78D8"/>
                </a:solidFill>
              </a:defRPr>
            </a:pPr>
            <a:r>
              <a:rPr lang="ru-RU" dirty="0" err="1"/>
              <a:t>Ата-аналарға</a:t>
            </a:r>
            <a:r>
              <a:rPr lang="ru-RU" dirty="0"/>
              <a:t> </a:t>
            </a:r>
            <a:r>
              <a:rPr lang="ru-RU" dirty="0" err="1"/>
              <a:t>кеңес</a:t>
            </a:r>
            <a:r>
              <a:rPr lang="ru-RU" dirty="0"/>
              <a:t> </a:t>
            </a:r>
          </a:p>
          <a:p>
            <a:pPr algn="ctr">
              <a:defRPr sz="3400" b="1">
                <a:solidFill>
                  <a:srgbClr val="3C78D8"/>
                </a:solidFill>
              </a:defRPr>
            </a:pPr>
            <a:r>
              <a:rPr lang="ru-RU" dirty="0"/>
              <a:t>Советы родителям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55822D-ED20-DBD7-F38E-57B7A4F560AD}"/>
              </a:ext>
            </a:extLst>
          </p:cNvPr>
          <p:cNvSpPr txBox="1"/>
          <p:nvPr/>
        </p:nvSpPr>
        <p:spPr>
          <a:xfrm>
            <a:off x="426720" y="2394806"/>
            <a:ext cx="1133856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2200">
                <a:solidFill>
                  <a:srgbClr val="282828"/>
                </a:solidFill>
              </a:defRPr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Күнделікті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қарапайым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сөздерді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қазақша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қолданыңыз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/ Используйте простые казахские слова каждый день;</a:t>
            </a:r>
          </a:p>
          <a:p>
            <a:pPr algn="just">
              <a:defRPr sz="2200">
                <a:solidFill>
                  <a:srgbClr val="282828"/>
                </a:solidFill>
              </a:defRPr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Қазақша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мультфильмдер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әндер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тыңдаңыз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/ Смотрите мультфильмы и слушайте песни на казахском;</a:t>
            </a:r>
          </a:p>
          <a:p>
            <a:pPr algn="just">
              <a:defRPr sz="2200">
                <a:solidFill>
                  <a:srgbClr val="282828"/>
                </a:solidFill>
              </a:defRPr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Баланың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әр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қазақша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сөзі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мадақтаңыз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/ Хвалите за каждое казахское слово;</a:t>
            </a:r>
          </a:p>
          <a:p>
            <a:pPr algn="just">
              <a:defRPr sz="2200">
                <a:solidFill>
                  <a:srgbClr val="282828"/>
                </a:solidFill>
              </a:defRPr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Тілді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ойын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түрінде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үйретіңіз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/ Учите язык в игровой форме.</a:t>
            </a:r>
          </a:p>
        </p:txBody>
      </p:sp>
    </p:spTree>
    <p:extLst>
      <p:ext uri="{BB962C8B-B14F-4D97-AF65-F5344CB8AC3E}">
        <p14:creationId xmlns:p14="http://schemas.microsoft.com/office/powerpoint/2010/main" val="2471437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AFC5478-0C20-BF10-BEE6-FF70D533C0C1}"/>
              </a:ext>
            </a:extLst>
          </p:cNvPr>
          <p:cNvSpPr txBox="1"/>
          <p:nvPr/>
        </p:nvSpPr>
        <p:spPr>
          <a:xfrm>
            <a:off x="1060704" y="1717495"/>
            <a:ext cx="1081735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2200">
                <a:solidFill>
                  <a:srgbClr val="282828"/>
                </a:solidFill>
              </a:defRPr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Бала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тіл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үйренуде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ең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алдымен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ата-ананың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үлгісіне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сүйенеді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defRPr sz="2200">
                <a:solidFill>
                  <a:srgbClr val="282828"/>
                </a:solidFill>
              </a:defRPr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Ребёнок учится языку, глядя на пример родителей.</a:t>
            </a:r>
          </a:p>
          <a:p>
            <a:pPr algn="just">
              <a:defRPr sz="2200">
                <a:solidFill>
                  <a:srgbClr val="282828"/>
                </a:solidFill>
              </a:defRPr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200">
                <a:solidFill>
                  <a:srgbClr val="282828"/>
                </a:solidFill>
              </a:defRPr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Қазақ тілін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құрметтеп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күнделікті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өмірде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қолданыңыз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балаңыз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да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соған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ұмтылады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algn="just">
              <a:defRPr sz="2200">
                <a:solidFill>
                  <a:srgbClr val="282828"/>
                </a:solidFill>
              </a:defRPr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Уважайте и используйте казахский язык в повседневной жизни – ваш ребёнок последует вашему примеру!</a:t>
            </a:r>
          </a:p>
        </p:txBody>
      </p:sp>
    </p:spTree>
    <p:extLst>
      <p:ext uri="{BB962C8B-B14F-4D97-AF65-F5344CB8AC3E}">
        <p14:creationId xmlns:p14="http://schemas.microsoft.com/office/powerpoint/2010/main" val="40999524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287</Words>
  <Application>Microsoft Office PowerPoint</Application>
  <PresentationFormat>Широкоэкранный</PresentationFormat>
  <Paragraphs>29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2025-11-13T07:29:33Z</dcterms:created>
  <dcterms:modified xsi:type="dcterms:W3CDTF">2025-11-13T07:49:24Z</dcterms:modified>
</cp:coreProperties>
</file>