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9" r:id="rId2"/>
    <p:sldId id="268" r:id="rId3"/>
    <p:sldId id="258" r:id="rId4"/>
    <p:sldId id="257" r:id="rId5"/>
    <p:sldId id="262" r:id="rId6"/>
    <p:sldId id="263" r:id="rId7"/>
    <p:sldId id="261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071296-6559-4D98-83EF-9FE53FED93EB}" type="doc">
      <dgm:prSet loTypeId="urn:microsoft.com/office/officeart/2005/8/layout/radial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733894-EE2D-4597-806E-A518F7216B67}">
      <dgm:prSet phldrT="[Текст]" custT="1"/>
      <dgm:spPr/>
      <dgm:t>
        <a:bodyPr/>
        <a:lstStyle/>
        <a:p>
          <a:r>
            <a:rPr lang="ru-RU" sz="2800" b="1" dirty="0" smtClean="0"/>
            <a:t>Школьная готовность</a:t>
          </a:r>
          <a:endParaRPr lang="ru-RU" sz="2800" b="1" dirty="0"/>
        </a:p>
      </dgm:t>
    </dgm:pt>
    <dgm:pt modelId="{5A195A14-2D12-454D-BCBD-8E19F8A6C86F}" type="parTrans" cxnId="{178A4309-E0B2-45F1-AD4D-E774A29E615F}">
      <dgm:prSet/>
      <dgm:spPr/>
      <dgm:t>
        <a:bodyPr/>
        <a:lstStyle/>
        <a:p>
          <a:endParaRPr lang="ru-RU"/>
        </a:p>
      </dgm:t>
    </dgm:pt>
    <dgm:pt modelId="{AB2172F8-792C-42F7-BEC3-608D3A37B5F0}" type="sibTrans" cxnId="{178A4309-E0B2-45F1-AD4D-E774A29E615F}">
      <dgm:prSet/>
      <dgm:spPr/>
      <dgm:t>
        <a:bodyPr/>
        <a:lstStyle/>
        <a:p>
          <a:endParaRPr lang="ru-RU"/>
        </a:p>
      </dgm:t>
    </dgm:pt>
    <dgm:pt modelId="{C588D1AF-8CF7-4220-B32E-A58F66A6775C}">
      <dgm:prSet phldrT="[Текст]" custT="1"/>
      <dgm:spPr/>
      <dgm:t>
        <a:bodyPr/>
        <a:lstStyle/>
        <a:p>
          <a:r>
            <a:rPr lang="ru-RU" sz="2800" b="1" dirty="0" smtClean="0"/>
            <a:t>Интеллекту-</a:t>
          </a:r>
          <a:r>
            <a:rPr lang="ru-RU" sz="2800" b="1" dirty="0" err="1" smtClean="0"/>
            <a:t>альная</a:t>
          </a:r>
          <a:r>
            <a:rPr lang="ru-RU" sz="2800" b="1" dirty="0" smtClean="0"/>
            <a:t> готовность</a:t>
          </a:r>
          <a:endParaRPr lang="ru-RU" sz="2800" b="1" dirty="0"/>
        </a:p>
      </dgm:t>
    </dgm:pt>
    <dgm:pt modelId="{572945CF-ACD1-4D89-A569-85237CD8A509}" type="parTrans" cxnId="{06C6C4C0-5534-4DAC-8B3D-C4CB1AEB4C3E}">
      <dgm:prSet/>
      <dgm:spPr/>
      <dgm:t>
        <a:bodyPr/>
        <a:lstStyle/>
        <a:p>
          <a:endParaRPr lang="ru-RU"/>
        </a:p>
      </dgm:t>
    </dgm:pt>
    <dgm:pt modelId="{ED2D1620-B4E4-46E9-8B0B-0CC430CD2C4F}" type="sibTrans" cxnId="{06C6C4C0-5534-4DAC-8B3D-C4CB1AEB4C3E}">
      <dgm:prSet/>
      <dgm:spPr/>
      <dgm:t>
        <a:bodyPr/>
        <a:lstStyle/>
        <a:p>
          <a:endParaRPr lang="ru-RU"/>
        </a:p>
      </dgm:t>
    </dgm:pt>
    <dgm:pt modelId="{B3433C9D-7AA8-42EC-93B0-A3236DAA8820}">
      <dgm:prSet phldrT="[Текст]" custT="1"/>
      <dgm:spPr/>
      <dgm:t>
        <a:bodyPr/>
        <a:lstStyle/>
        <a:p>
          <a:r>
            <a:rPr lang="ru-RU" sz="2800" b="1" dirty="0" smtClean="0"/>
            <a:t>Личностная готовность</a:t>
          </a:r>
          <a:endParaRPr lang="ru-RU" sz="2800" b="1" dirty="0"/>
        </a:p>
      </dgm:t>
    </dgm:pt>
    <dgm:pt modelId="{72AB2714-0669-49AB-BAFC-B1EE34ED9CD7}" type="parTrans" cxnId="{23B8515E-9DDC-4F00-91C0-F82BE6996004}">
      <dgm:prSet/>
      <dgm:spPr/>
      <dgm:t>
        <a:bodyPr/>
        <a:lstStyle/>
        <a:p>
          <a:endParaRPr lang="ru-RU"/>
        </a:p>
      </dgm:t>
    </dgm:pt>
    <dgm:pt modelId="{086B8B05-D72F-4787-BB84-23AD9651E231}" type="sibTrans" cxnId="{23B8515E-9DDC-4F00-91C0-F82BE6996004}">
      <dgm:prSet/>
      <dgm:spPr/>
      <dgm:t>
        <a:bodyPr/>
        <a:lstStyle/>
        <a:p>
          <a:endParaRPr lang="ru-RU"/>
        </a:p>
      </dgm:t>
    </dgm:pt>
    <dgm:pt modelId="{0744807B-82AC-4324-A9CE-671DE7A435F0}">
      <dgm:prSet phldrT="[Текст]" custT="1"/>
      <dgm:spPr/>
      <dgm:t>
        <a:bodyPr/>
        <a:lstStyle/>
        <a:p>
          <a:r>
            <a:rPr lang="ru-RU" sz="2800" b="1" dirty="0" smtClean="0"/>
            <a:t>Физическая готовность</a:t>
          </a:r>
          <a:endParaRPr lang="ru-RU" sz="2800" b="1" dirty="0"/>
        </a:p>
      </dgm:t>
    </dgm:pt>
    <dgm:pt modelId="{6A174410-3FBC-46C9-AC15-DB1CB96ED84E}" type="parTrans" cxnId="{9AD324DC-864D-4E1E-8D4F-F727A3098A06}">
      <dgm:prSet/>
      <dgm:spPr/>
      <dgm:t>
        <a:bodyPr/>
        <a:lstStyle/>
        <a:p>
          <a:endParaRPr lang="ru-RU"/>
        </a:p>
      </dgm:t>
    </dgm:pt>
    <dgm:pt modelId="{5AE4F6C8-409C-4679-964E-A537CD0AAD81}" type="sibTrans" cxnId="{9AD324DC-864D-4E1E-8D4F-F727A3098A06}">
      <dgm:prSet/>
      <dgm:spPr/>
      <dgm:t>
        <a:bodyPr/>
        <a:lstStyle/>
        <a:p>
          <a:endParaRPr lang="ru-RU"/>
        </a:p>
      </dgm:t>
    </dgm:pt>
    <dgm:pt modelId="{7A6E3219-F263-4104-B5E1-FCA411E6A33A}" type="pres">
      <dgm:prSet presAssocID="{03071296-6559-4D98-83EF-9FE53FED93E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4B81EC-0223-4E82-AA0E-A6B51E193ED4}" type="pres">
      <dgm:prSet presAssocID="{0F733894-EE2D-4597-806E-A518F7216B67}" presName="centerShape" presStyleLbl="node0" presStyleIdx="0" presStyleCnt="1" custScaleX="151459"/>
      <dgm:spPr/>
      <dgm:t>
        <a:bodyPr/>
        <a:lstStyle/>
        <a:p>
          <a:endParaRPr lang="ru-RU"/>
        </a:p>
      </dgm:t>
    </dgm:pt>
    <dgm:pt modelId="{792B0A15-D030-4FFA-8A65-230B69BF7CCE}" type="pres">
      <dgm:prSet presAssocID="{572945CF-ACD1-4D89-A569-85237CD8A509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45ADCCCC-46F8-49A5-8348-52D62E7EA344}" type="pres">
      <dgm:prSet presAssocID="{C588D1AF-8CF7-4220-B32E-A58F66A6775C}" presName="node" presStyleLbl="node1" presStyleIdx="0" presStyleCnt="3" custScaleX="111389" custRadScaleRad="104918" custRadScaleInc="58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C8EFB-A863-4630-8F65-B7549D8C570C}" type="pres">
      <dgm:prSet presAssocID="{72AB2714-0669-49AB-BAFC-B1EE34ED9CD7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7029F981-A4F2-4AF4-A146-743290A11DA0}" type="pres">
      <dgm:prSet presAssocID="{B3433C9D-7AA8-42EC-93B0-A3236DAA8820}" presName="node" presStyleLbl="node1" presStyleIdx="1" presStyleCnt="3" custScaleX="1088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CDE9BE-4F50-4B2B-BEC5-DCB208BA78A6}" type="pres">
      <dgm:prSet presAssocID="{6A174410-3FBC-46C9-AC15-DB1CB96ED84E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BB4B88E7-9CE8-4D49-A89B-7F5DDE5E988B}" type="pres">
      <dgm:prSet presAssocID="{0744807B-82AC-4324-A9CE-671DE7A435F0}" presName="node" presStyleLbl="node1" presStyleIdx="2" presStyleCnt="3" custScaleX="107180" custRadScaleRad="106047" custRadScaleInc="-50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1D5ED8-E04F-4E4E-B9B1-F2A8AEED9689}" type="presOf" srcId="{6A174410-3FBC-46C9-AC15-DB1CB96ED84E}" destId="{1DCDE9BE-4F50-4B2B-BEC5-DCB208BA78A6}" srcOrd="0" destOrd="0" presId="urn:microsoft.com/office/officeart/2005/8/layout/radial4"/>
    <dgm:cxn modelId="{178A4309-E0B2-45F1-AD4D-E774A29E615F}" srcId="{03071296-6559-4D98-83EF-9FE53FED93EB}" destId="{0F733894-EE2D-4597-806E-A518F7216B67}" srcOrd="0" destOrd="0" parTransId="{5A195A14-2D12-454D-BCBD-8E19F8A6C86F}" sibTransId="{AB2172F8-792C-42F7-BEC3-608D3A37B5F0}"/>
    <dgm:cxn modelId="{AE67FE95-6447-4149-8FDA-7990B3A6CEC6}" type="presOf" srcId="{0F733894-EE2D-4597-806E-A518F7216B67}" destId="{5A4B81EC-0223-4E82-AA0E-A6B51E193ED4}" srcOrd="0" destOrd="0" presId="urn:microsoft.com/office/officeart/2005/8/layout/radial4"/>
    <dgm:cxn modelId="{6896C5CB-1956-4718-A98B-AA967A77F3B3}" type="presOf" srcId="{03071296-6559-4D98-83EF-9FE53FED93EB}" destId="{7A6E3219-F263-4104-B5E1-FCA411E6A33A}" srcOrd="0" destOrd="0" presId="urn:microsoft.com/office/officeart/2005/8/layout/radial4"/>
    <dgm:cxn modelId="{D96E0782-92FD-43D2-81BF-5B3C2AF6FA03}" type="presOf" srcId="{572945CF-ACD1-4D89-A569-85237CD8A509}" destId="{792B0A15-D030-4FFA-8A65-230B69BF7CCE}" srcOrd="0" destOrd="0" presId="urn:microsoft.com/office/officeart/2005/8/layout/radial4"/>
    <dgm:cxn modelId="{6F99A345-B6FF-4307-A748-28472C3F32E8}" type="presOf" srcId="{C588D1AF-8CF7-4220-B32E-A58F66A6775C}" destId="{45ADCCCC-46F8-49A5-8348-52D62E7EA344}" srcOrd="0" destOrd="0" presId="urn:microsoft.com/office/officeart/2005/8/layout/radial4"/>
    <dgm:cxn modelId="{06C6C4C0-5534-4DAC-8B3D-C4CB1AEB4C3E}" srcId="{0F733894-EE2D-4597-806E-A518F7216B67}" destId="{C588D1AF-8CF7-4220-B32E-A58F66A6775C}" srcOrd="0" destOrd="0" parTransId="{572945CF-ACD1-4D89-A569-85237CD8A509}" sibTransId="{ED2D1620-B4E4-46E9-8B0B-0CC430CD2C4F}"/>
    <dgm:cxn modelId="{BC9664A2-659F-4FD0-8CE0-D4D349BE463C}" type="presOf" srcId="{72AB2714-0669-49AB-BAFC-B1EE34ED9CD7}" destId="{25DC8EFB-A863-4630-8F65-B7549D8C570C}" srcOrd="0" destOrd="0" presId="urn:microsoft.com/office/officeart/2005/8/layout/radial4"/>
    <dgm:cxn modelId="{E11B88D1-FAB5-4123-B964-330EF2DC4A64}" type="presOf" srcId="{0744807B-82AC-4324-A9CE-671DE7A435F0}" destId="{BB4B88E7-9CE8-4D49-A89B-7F5DDE5E988B}" srcOrd="0" destOrd="0" presId="urn:microsoft.com/office/officeart/2005/8/layout/radial4"/>
    <dgm:cxn modelId="{9AD324DC-864D-4E1E-8D4F-F727A3098A06}" srcId="{0F733894-EE2D-4597-806E-A518F7216B67}" destId="{0744807B-82AC-4324-A9CE-671DE7A435F0}" srcOrd="2" destOrd="0" parTransId="{6A174410-3FBC-46C9-AC15-DB1CB96ED84E}" sibTransId="{5AE4F6C8-409C-4679-964E-A537CD0AAD81}"/>
    <dgm:cxn modelId="{3403D3CD-B86A-4FA3-ABCD-069E7F7279E6}" type="presOf" srcId="{B3433C9D-7AA8-42EC-93B0-A3236DAA8820}" destId="{7029F981-A4F2-4AF4-A146-743290A11DA0}" srcOrd="0" destOrd="0" presId="urn:microsoft.com/office/officeart/2005/8/layout/radial4"/>
    <dgm:cxn modelId="{23B8515E-9DDC-4F00-91C0-F82BE6996004}" srcId="{0F733894-EE2D-4597-806E-A518F7216B67}" destId="{B3433C9D-7AA8-42EC-93B0-A3236DAA8820}" srcOrd="1" destOrd="0" parTransId="{72AB2714-0669-49AB-BAFC-B1EE34ED9CD7}" sibTransId="{086B8B05-D72F-4787-BB84-23AD9651E231}"/>
    <dgm:cxn modelId="{EB836917-30D5-453B-A49C-EC1F1A87FF60}" type="presParOf" srcId="{7A6E3219-F263-4104-B5E1-FCA411E6A33A}" destId="{5A4B81EC-0223-4E82-AA0E-A6B51E193ED4}" srcOrd="0" destOrd="0" presId="urn:microsoft.com/office/officeart/2005/8/layout/radial4"/>
    <dgm:cxn modelId="{96B80826-F16A-4577-A44A-35633D935118}" type="presParOf" srcId="{7A6E3219-F263-4104-B5E1-FCA411E6A33A}" destId="{792B0A15-D030-4FFA-8A65-230B69BF7CCE}" srcOrd="1" destOrd="0" presId="urn:microsoft.com/office/officeart/2005/8/layout/radial4"/>
    <dgm:cxn modelId="{6EB3650C-B3F3-4A61-81ED-2A69EA9B26DD}" type="presParOf" srcId="{7A6E3219-F263-4104-B5E1-FCA411E6A33A}" destId="{45ADCCCC-46F8-49A5-8348-52D62E7EA344}" srcOrd="2" destOrd="0" presId="urn:microsoft.com/office/officeart/2005/8/layout/radial4"/>
    <dgm:cxn modelId="{8F897DC4-89F5-47E9-AC04-E2703F57C3C4}" type="presParOf" srcId="{7A6E3219-F263-4104-B5E1-FCA411E6A33A}" destId="{25DC8EFB-A863-4630-8F65-B7549D8C570C}" srcOrd="3" destOrd="0" presId="urn:microsoft.com/office/officeart/2005/8/layout/radial4"/>
    <dgm:cxn modelId="{F6AF11D5-27C0-4F6C-822D-5F561906DD2E}" type="presParOf" srcId="{7A6E3219-F263-4104-B5E1-FCA411E6A33A}" destId="{7029F981-A4F2-4AF4-A146-743290A11DA0}" srcOrd="4" destOrd="0" presId="urn:microsoft.com/office/officeart/2005/8/layout/radial4"/>
    <dgm:cxn modelId="{738A7CE2-3092-40FB-B87F-5864805B6F40}" type="presParOf" srcId="{7A6E3219-F263-4104-B5E1-FCA411E6A33A}" destId="{1DCDE9BE-4F50-4B2B-BEC5-DCB208BA78A6}" srcOrd="5" destOrd="0" presId="urn:microsoft.com/office/officeart/2005/8/layout/radial4"/>
    <dgm:cxn modelId="{8D380717-C0CB-45C9-9407-DFC0500CE207}" type="presParOf" srcId="{7A6E3219-F263-4104-B5E1-FCA411E6A33A}" destId="{BB4B88E7-9CE8-4D49-A89B-7F5DDE5E988B}" srcOrd="6" destOrd="0" presId="urn:microsoft.com/office/officeart/2005/8/layout/radial4"/>
  </dgm:cxnLst>
  <dgm:bg>
    <a:solidFill>
      <a:srgbClr val="92D05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AD0FFD-249C-464E-AA08-7158550514B1}" type="doc">
      <dgm:prSet loTypeId="urn:microsoft.com/office/officeart/2005/8/layout/hList3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2275BC25-34AE-4E39-A451-772AAF5EBC82}">
      <dgm:prSet phldrT="[Текст]"/>
      <dgm:spPr/>
      <dgm:t>
        <a:bodyPr/>
        <a:lstStyle/>
        <a:p>
          <a:r>
            <a:rPr lang="ru-RU" dirty="0" smtClean="0"/>
            <a:t>Личностная готовность</a:t>
          </a:r>
          <a:endParaRPr lang="ru-RU" dirty="0"/>
        </a:p>
      </dgm:t>
    </dgm:pt>
    <dgm:pt modelId="{9DCE3BA6-4971-4279-A13E-21232F739B0D}" type="parTrans" cxnId="{EFA93E9A-15FA-4705-B15A-493FA88A93FF}">
      <dgm:prSet/>
      <dgm:spPr/>
      <dgm:t>
        <a:bodyPr/>
        <a:lstStyle/>
        <a:p>
          <a:endParaRPr lang="ru-RU"/>
        </a:p>
      </dgm:t>
    </dgm:pt>
    <dgm:pt modelId="{D669B41C-E613-40C2-9123-45FCBA073333}" type="sibTrans" cxnId="{EFA93E9A-15FA-4705-B15A-493FA88A93FF}">
      <dgm:prSet/>
      <dgm:spPr/>
      <dgm:t>
        <a:bodyPr/>
        <a:lstStyle/>
        <a:p>
          <a:endParaRPr lang="ru-RU"/>
        </a:p>
      </dgm:t>
    </dgm:pt>
    <dgm:pt modelId="{711F5D80-71A0-414B-AC7B-6A803F399B9B}">
      <dgm:prSet phldrT="[Текст]" custT="1"/>
      <dgm:spPr/>
      <dgm:t>
        <a:bodyPr/>
        <a:lstStyle/>
        <a:p>
          <a:r>
            <a:rPr lang="ru-RU" sz="3000" b="1" dirty="0" smtClean="0"/>
            <a:t>Мотивация</a:t>
          </a:r>
          <a:r>
            <a:rPr lang="ru-RU" sz="3300" dirty="0" smtClean="0"/>
            <a:t> </a:t>
          </a:r>
          <a:r>
            <a:rPr lang="ru-RU" sz="2400" dirty="0" smtClean="0"/>
            <a:t>(насколько развит интерес ребенка к знаниям)</a:t>
          </a:r>
          <a:endParaRPr lang="ru-RU" sz="2400" dirty="0"/>
        </a:p>
      </dgm:t>
    </dgm:pt>
    <dgm:pt modelId="{2DE36A94-3AC5-41A8-B8D5-8D5D6FDB11F3}" type="parTrans" cxnId="{1B3E0CA5-7D46-4288-A58A-88467476109B}">
      <dgm:prSet/>
      <dgm:spPr/>
      <dgm:t>
        <a:bodyPr/>
        <a:lstStyle/>
        <a:p>
          <a:endParaRPr lang="ru-RU"/>
        </a:p>
      </dgm:t>
    </dgm:pt>
    <dgm:pt modelId="{74477BF7-87B9-4020-9943-F1EF1A2000A0}" type="sibTrans" cxnId="{1B3E0CA5-7D46-4288-A58A-88467476109B}">
      <dgm:prSet/>
      <dgm:spPr/>
      <dgm:t>
        <a:bodyPr/>
        <a:lstStyle/>
        <a:p>
          <a:endParaRPr lang="ru-RU"/>
        </a:p>
      </dgm:t>
    </dgm:pt>
    <dgm:pt modelId="{B8731F3A-F7C9-46CF-B6B6-CB813DFE023B}">
      <dgm:prSet phldrT="[Текст]" custT="1"/>
      <dgm:spPr/>
      <dgm:t>
        <a:bodyPr/>
        <a:lstStyle/>
        <a:p>
          <a:pPr>
            <a:lnSpc>
              <a:spcPct val="90000"/>
            </a:lnSpc>
          </a:pPr>
          <a:r>
            <a:rPr lang="ru-RU" sz="2800" b="1" dirty="0" smtClean="0"/>
            <a:t>Самооценка </a:t>
          </a:r>
          <a:r>
            <a:rPr lang="ru-RU" sz="2400" b="0" dirty="0" smtClean="0"/>
            <a:t>(сформирован-</a:t>
          </a:r>
        </a:p>
        <a:p>
          <a:pPr>
            <a:lnSpc>
              <a:spcPct val="100000"/>
            </a:lnSpc>
          </a:pPr>
          <a:r>
            <a:rPr lang="ru-RU" sz="2400" b="0" dirty="0" err="1" smtClean="0"/>
            <a:t>ность</a:t>
          </a:r>
          <a:r>
            <a:rPr lang="ru-RU" sz="2400" b="0" dirty="0" smtClean="0"/>
            <a:t> адекватной самооценки)  </a:t>
          </a:r>
          <a:endParaRPr lang="ru-RU" sz="2400" b="0" dirty="0"/>
        </a:p>
      </dgm:t>
    </dgm:pt>
    <dgm:pt modelId="{B6A8B5A9-F36B-4A49-A109-CA377DC4A484}" type="parTrans" cxnId="{2098F5A3-4291-45BA-99C1-EED6EB320BDF}">
      <dgm:prSet/>
      <dgm:spPr/>
      <dgm:t>
        <a:bodyPr/>
        <a:lstStyle/>
        <a:p>
          <a:endParaRPr lang="ru-RU"/>
        </a:p>
      </dgm:t>
    </dgm:pt>
    <dgm:pt modelId="{83A1C702-66D9-42D5-93B2-A2B10EB79DF5}" type="sibTrans" cxnId="{2098F5A3-4291-45BA-99C1-EED6EB320BDF}">
      <dgm:prSet/>
      <dgm:spPr/>
      <dgm:t>
        <a:bodyPr/>
        <a:lstStyle/>
        <a:p>
          <a:endParaRPr lang="ru-RU"/>
        </a:p>
      </dgm:t>
    </dgm:pt>
    <dgm:pt modelId="{E3CE874B-E644-42F2-AE8E-73AF01121CE0}">
      <dgm:prSet phldrT="[Текст]" custT="1"/>
      <dgm:spPr/>
      <dgm:t>
        <a:bodyPr/>
        <a:lstStyle/>
        <a:p>
          <a:r>
            <a:rPr lang="ru-RU" sz="3200" b="1" dirty="0" smtClean="0"/>
            <a:t>Волевая готовность </a:t>
          </a:r>
          <a:r>
            <a:rPr lang="ru-RU" sz="2400" dirty="0" smtClean="0"/>
            <a:t>(умеет ли ребенок контролировать себя, управлять своим поведением)</a:t>
          </a:r>
          <a:endParaRPr lang="ru-RU" sz="2400" dirty="0"/>
        </a:p>
      </dgm:t>
    </dgm:pt>
    <dgm:pt modelId="{D83D5238-20B1-46B9-90DE-56A4D83E4885}" type="parTrans" cxnId="{0CFB69A0-C523-4B82-B40E-D3D6A4F0AFA2}">
      <dgm:prSet/>
      <dgm:spPr/>
      <dgm:t>
        <a:bodyPr/>
        <a:lstStyle/>
        <a:p>
          <a:endParaRPr lang="ru-RU"/>
        </a:p>
      </dgm:t>
    </dgm:pt>
    <dgm:pt modelId="{F09511AF-5D8B-49F1-B101-F43B11AE35C4}" type="sibTrans" cxnId="{0CFB69A0-C523-4B82-B40E-D3D6A4F0AFA2}">
      <dgm:prSet/>
      <dgm:spPr/>
      <dgm:t>
        <a:bodyPr/>
        <a:lstStyle/>
        <a:p>
          <a:endParaRPr lang="ru-RU"/>
        </a:p>
      </dgm:t>
    </dgm:pt>
    <dgm:pt modelId="{1C922704-DD28-42FD-BAE6-0631A4A52FD9}">
      <dgm:prSet custT="1"/>
      <dgm:spPr/>
      <dgm:t>
        <a:bodyPr/>
        <a:lstStyle/>
        <a:p>
          <a:r>
            <a:rPr lang="ru-RU" sz="3000" b="1" dirty="0" smtClean="0"/>
            <a:t>Социальная готовность </a:t>
          </a:r>
          <a:r>
            <a:rPr lang="ru-RU" sz="2400" dirty="0" smtClean="0"/>
            <a:t>(готовность ребенка вступать в отношения с другими людьми)</a:t>
          </a:r>
          <a:endParaRPr lang="ru-RU" sz="2400" dirty="0"/>
        </a:p>
      </dgm:t>
    </dgm:pt>
    <dgm:pt modelId="{48A38603-73D4-4B6E-A276-03AA5A3CB60E}" type="parTrans" cxnId="{80E07E6E-83D6-43B4-9FB3-45351BB3E6D3}">
      <dgm:prSet/>
      <dgm:spPr/>
      <dgm:t>
        <a:bodyPr/>
        <a:lstStyle/>
        <a:p>
          <a:endParaRPr lang="ru-RU"/>
        </a:p>
      </dgm:t>
    </dgm:pt>
    <dgm:pt modelId="{57530F99-EA62-4839-A31C-16A835492426}" type="sibTrans" cxnId="{80E07E6E-83D6-43B4-9FB3-45351BB3E6D3}">
      <dgm:prSet/>
      <dgm:spPr/>
      <dgm:t>
        <a:bodyPr/>
        <a:lstStyle/>
        <a:p>
          <a:endParaRPr lang="ru-RU"/>
        </a:p>
      </dgm:t>
    </dgm:pt>
    <dgm:pt modelId="{123F336A-7062-48DC-871E-44478F53FD42}" type="pres">
      <dgm:prSet presAssocID="{2DAD0FFD-249C-464E-AA08-7158550514B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C74393-AA47-4E1C-BD30-CDB3B60F069D}" type="pres">
      <dgm:prSet presAssocID="{2275BC25-34AE-4E39-A451-772AAF5EBC82}" presName="roof" presStyleLbl="dkBgShp" presStyleIdx="0" presStyleCnt="2"/>
      <dgm:spPr/>
      <dgm:t>
        <a:bodyPr/>
        <a:lstStyle/>
        <a:p>
          <a:endParaRPr lang="ru-RU"/>
        </a:p>
      </dgm:t>
    </dgm:pt>
    <dgm:pt modelId="{6A19E32D-4E88-4301-A9D3-4EC96909CFBE}" type="pres">
      <dgm:prSet presAssocID="{2275BC25-34AE-4E39-A451-772AAF5EBC82}" presName="pillars" presStyleCnt="0"/>
      <dgm:spPr/>
    </dgm:pt>
    <dgm:pt modelId="{7252D152-BA70-4B15-A102-8F0B49429EAD}" type="pres">
      <dgm:prSet presAssocID="{2275BC25-34AE-4E39-A451-772AAF5EBC82}" presName="pillar1" presStyleLbl="node1" presStyleIdx="0" presStyleCnt="4" custScaleX="948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E34B3-89B2-4AB0-8AC8-DD46DB1132BE}" type="pres">
      <dgm:prSet presAssocID="{B8731F3A-F7C9-46CF-B6B6-CB813DFE023B}" presName="pillarX" presStyleLbl="node1" presStyleIdx="1" presStyleCnt="4" custScaleX="958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C35F0F-B44B-4372-B6BB-93DF9ED5567B}" type="pres">
      <dgm:prSet presAssocID="{E3CE874B-E644-42F2-AE8E-73AF01121CE0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2F738-C9C2-4A0C-B5EE-CF379963567E}" type="pres">
      <dgm:prSet presAssocID="{1C922704-DD28-42FD-BAE6-0631A4A52FD9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B1759-A659-4A84-A74D-FB13118C88B8}" type="pres">
      <dgm:prSet presAssocID="{2275BC25-34AE-4E39-A451-772AAF5EBC82}" presName="base" presStyleLbl="dkBgShp" presStyleIdx="1" presStyleCnt="2"/>
      <dgm:spPr/>
    </dgm:pt>
  </dgm:ptLst>
  <dgm:cxnLst>
    <dgm:cxn modelId="{9B07C6AD-B4C2-48A0-BA75-E2FA9A74A392}" type="presOf" srcId="{2275BC25-34AE-4E39-A451-772AAF5EBC82}" destId="{95C74393-AA47-4E1C-BD30-CDB3B60F069D}" srcOrd="0" destOrd="0" presId="urn:microsoft.com/office/officeart/2005/8/layout/hList3"/>
    <dgm:cxn modelId="{2098F5A3-4291-45BA-99C1-EED6EB320BDF}" srcId="{2275BC25-34AE-4E39-A451-772AAF5EBC82}" destId="{B8731F3A-F7C9-46CF-B6B6-CB813DFE023B}" srcOrd="1" destOrd="0" parTransId="{B6A8B5A9-F36B-4A49-A109-CA377DC4A484}" sibTransId="{83A1C702-66D9-42D5-93B2-A2B10EB79DF5}"/>
    <dgm:cxn modelId="{80E07E6E-83D6-43B4-9FB3-45351BB3E6D3}" srcId="{2275BC25-34AE-4E39-A451-772AAF5EBC82}" destId="{1C922704-DD28-42FD-BAE6-0631A4A52FD9}" srcOrd="3" destOrd="0" parTransId="{48A38603-73D4-4B6E-A276-03AA5A3CB60E}" sibTransId="{57530F99-EA62-4839-A31C-16A835492426}"/>
    <dgm:cxn modelId="{A2123B05-F7B9-4E3B-A202-9AFB6CB75714}" type="presOf" srcId="{E3CE874B-E644-42F2-AE8E-73AF01121CE0}" destId="{50C35F0F-B44B-4372-B6BB-93DF9ED5567B}" srcOrd="0" destOrd="0" presId="urn:microsoft.com/office/officeart/2005/8/layout/hList3"/>
    <dgm:cxn modelId="{8651B35B-2597-4DDC-AFCF-63310A242E6B}" type="presOf" srcId="{2DAD0FFD-249C-464E-AA08-7158550514B1}" destId="{123F336A-7062-48DC-871E-44478F53FD42}" srcOrd="0" destOrd="0" presId="urn:microsoft.com/office/officeart/2005/8/layout/hList3"/>
    <dgm:cxn modelId="{55846655-211F-4006-9642-077229B7181D}" type="presOf" srcId="{1C922704-DD28-42FD-BAE6-0631A4A52FD9}" destId="{1542F738-C9C2-4A0C-B5EE-CF379963567E}" srcOrd="0" destOrd="0" presId="urn:microsoft.com/office/officeart/2005/8/layout/hList3"/>
    <dgm:cxn modelId="{276C95A1-BC50-448F-937E-4216B25315C7}" type="presOf" srcId="{711F5D80-71A0-414B-AC7B-6A803F399B9B}" destId="{7252D152-BA70-4B15-A102-8F0B49429EAD}" srcOrd="0" destOrd="0" presId="urn:microsoft.com/office/officeart/2005/8/layout/hList3"/>
    <dgm:cxn modelId="{EFA93E9A-15FA-4705-B15A-493FA88A93FF}" srcId="{2DAD0FFD-249C-464E-AA08-7158550514B1}" destId="{2275BC25-34AE-4E39-A451-772AAF5EBC82}" srcOrd="0" destOrd="0" parTransId="{9DCE3BA6-4971-4279-A13E-21232F739B0D}" sibTransId="{D669B41C-E613-40C2-9123-45FCBA073333}"/>
    <dgm:cxn modelId="{AEA5F3A0-FB21-441B-AEBE-9DB7E7023DD4}" type="presOf" srcId="{B8731F3A-F7C9-46CF-B6B6-CB813DFE023B}" destId="{74AE34B3-89B2-4AB0-8AC8-DD46DB1132BE}" srcOrd="0" destOrd="0" presId="urn:microsoft.com/office/officeart/2005/8/layout/hList3"/>
    <dgm:cxn modelId="{1B3E0CA5-7D46-4288-A58A-88467476109B}" srcId="{2275BC25-34AE-4E39-A451-772AAF5EBC82}" destId="{711F5D80-71A0-414B-AC7B-6A803F399B9B}" srcOrd="0" destOrd="0" parTransId="{2DE36A94-3AC5-41A8-B8D5-8D5D6FDB11F3}" sibTransId="{74477BF7-87B9-4020-9943-F1EF1A2000A0}"/>
    <dgm:cxn modelId="{0CFB69A0-C523-4B82-B40E-D3D6A4F0AFA2}" srcId="{2275BC25-34AE-4E39-A451-772AAF5EBC82}" destId="{E3CE874B-E644-42F2-AE8E-73AF01121CE0}" srcOrd="2" destOrd="0" parTransId="{D83D5238-20B1-46B9-90DE-56A4D83E4885}" sibTransId="{F09511AF-5D8B-49F1-B101-F43B11AE35C4}"/>
    <dgm:cxn modelId="{EC0FAFCF-5B4D-4041-9B50-F3565307C383}" type="presParOf" srcId="{123F336A-7062-48DC-871E-44478F53FD42}" destId="{95C74393-AA47-4E1C-BD30-CDB3B60F069D}" srcOrd="0" destOrd="0" presId="urn:microsoft.com/office/officeart/2005/8/layout/hList3"/>
    <dgm:cxn modelId="{663AA0BE-6A06-497C-AC97-8D272968E5C4}" type="presParOf" srcId="{123F336A-7062-48DC-871E-44478F53FD42}" destId="{6A19E32D-4E88-4301-A9D3-4EC96909CFBE}" srcOrd="1" destOrd="0" presId="urn:microsoft.com/office/officeart/2005/8/layout/hList3"/>
    <dgm:cxn modelId="{609CE769-8116-41D6-B744-7A0E473E5E2D}" type="presParOf" srcId="{6A19E32D-4E88-4301-A9D3-4EC96909CFBE}" destId="{7252D152-BA70-4B15-A102-8F0B49429EAD}" srcOrd="0" destOrd="0" presId="urn:microsoft.com/office/officeart/2005/8/layout/hList3"/>
    <dgm:cxn modelId="{804A9926-0AB3-4EA7-A1A4-BBC2A099E698}" type="presParOf" srcId="{6A19E32D-4E88-4301-A9D3-4EC96909CFBE}" destId="{74AE34B3-89B2-4AB0-8AC8-DD46DB1132BE}" srcOrd="1" destOrd="0" presId="urn:microsoft.com/office/officeart/2005/8/layout/hList3"/>
    <dgm:cxn modelId="{1156575E-A977-406E-AE4D-5A1D8107AF64}" type="presParOf" srcId="{6A19E32D-4E88-4301-A9D3-4EC96909CFBE}" destId="{50C35F0F-B44B-4372-B6BB-93DF9ED5567B}" srcOrd="2" destOrd="0" presId="urn:microsoft.com/office/officeart/2005/8/layout/hList3"/>
    <dgm:cxn modelId="{7A830524-DC07-459A-B953-3E176DA907CC}" type="presParOf" srcId="{6A19E32D-4E88-4301-A9D3-4EC96909CFBE}" destId="{1542F738-C9C2-4A0C-B5EE-CF379963567E}" srcOrd="3" destOrd="0" presId="urn:microsoft.com/office/officeart/2005/8/layout/hList3"/>
    <dgm:cxn modelId="{E72E6928-F4F9-4703-9950-7D0D35536B5B}" type="presParOf" srcId="{123F336A-7062-48DC-871E-44478F53FD42}" destId="{97DB1759-A659-4A84-A74D-FB13118C88B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B81EC-0223-4E82-AA0E-A6B51E193ED4}">
      <dsp:nvSpPr>
        <dsp:cNvPr id="0" name=""/>
        <dsp:cNvSpPr/>
      </dsp:nvSpPr>
      <dsp:spPr>
        <a:xfrm>
          <a:off x="1749791" y="2776697"/>
          <a:ext cx="3166857" cy="209090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Школьная готовность</a:t>
          </a:r>
          <a:endParaRPr lang="ru-RU" sz="2800" b="1" kern="1200" dirty="0"/>
        </a:p>
      </dsp:txBody>
      <dsp:txXfrm>
        <a:off x="2213566" y="3082902"/>
        <a:ext cx="2239307" cy="1478491"/>
      </dsp:txXfrm>
    </dsp:sp>
    <dsp:sp modelId="{792B0A15-D030-4FFA-8A65-230B69BF7CCE}">
      <dsp:nvSpPr>
        <dsp:cNvPr id="0" name=""/>
        <dsp:cNvSpPr/>
      </dsp:nvSpPr>
      <dsp:spPr>
        <a:xfrm rot="13114825">
          <a:off x="845796" y="2169416"/>
          <a:ext cx="1578264" cy="5959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ADCCCC-46F8-49A5-8348-52D62E7EA344}">
      <dsp:nvSpPr>
        <dsp:cNvPr id="0" name=""/>
        <dsp:cNvSpPr/>
      </dsp:nvSpPr>
      <dsp:spPr>
        <a:xfrm>
          <a:off x="-88253" y="1180714"/>
          <a:ext cx="2212582" cy="1589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Интеллекту-</a:t>
          </a:r>
          <a:r>
            <a:rPr lang="ru-RU" sz="2800" b="1" kern="1200" dirty="0" err="1" smtClean="0"/>
            <a:t>альная</a:t>
          </a:r>
          <a:r>
            <a:rPr lang="ru-RU" sz="2800" b="1" kern="1200" dirty="0" smtClean="0"/>
            <a:t> готовность</a:t>
          </a:r>
          <a:endParaRPr lang="ru-RU" sz="2800" b="1" kern="1200" dirty="0"/>
        </a:p>
      </dsp:txBody>
      <dsp:txXfrm>
        <a:off x="-41710" y="1227257"/>
        <a:ext cx="2119496" cy="1495998"/>
      </dsp:txXfrm>
    </dsp:sp>
    <dsp:sp modelId="{25DC8EFB-A863-4630-8F65-B7549D8C570C}">
      <dsp:nvSpPr>
        <dsp:cNvPr id="0" name=""/>
        <dsp:cNvSpPr/>
      </dsp:nvSpPr>
      <dsp:spPr>
        <a:xfrm rot="16200000">
          <a:off x="2491761" y="1539337"/>
          <a:ext cx="1682917" cy="5959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29F981-A4F2-4AF4-A146-743290A11DA0}">
      <dsp:nvSpPr>
        <dsp:cNvPr id="0" name=""/>
        <dsp:cNvSpPr/>
      </dsp:nvSpPr>
      <dsp:spPr>
        <a:xfrm>
          <a:off x="2252354" y="201289"/>
          <a:ext cx="2161731" cy="1589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Личностная готовность</a:t>
          </a:r>
          <a:endParaRPr lang="ru-RU" sz="2800" b="1" kern="1200" dirty="0"/>
        </a:p>
      </dsp:txBody>
      <dsp:txXfrm>
        <a:off x="2298897" y="247832"/>
        <a:ext cx="2068645" cy="1495998"/>
      </dsp:txXfrm>
    </dsp:sp>
    <dsp:sp modelId="{1DCDE9BE-4F50-4B2B-BEC5-DCB208BA78A6}">
      <dsp:nvSpPr>
        <dsp:cNvPr id="0" name=""/>
        <dsp:cNvSpPr/>
      </dsp:nvSpPr>
      <dsp:spPr>
        <a:xfrm rot="19285183">
          <a:off x="4242383" y="2169421"/>
          <a:ext cx="1578258" cy="5959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4B88E7-9CE8-4D49-A89B-7F5DDE5E988B}">
      <dsp:nvSpPr>
        <dsp:cNvPr id="0" name=""/>
        <dsp:cNvSpPr/>
      </dsp:nvSpPr>
      <dsp:spPr>
        <a:xfrm>
          <a:off x="4583914" y="1180723"/>
          <a:ext cx="2128976" cy="15890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Физическая готовность</a:t>
          </a:r>
          <a:endParaRPr lang="ru-RU" sz="2800" b="1" kern="1200" dirty="0"/>
        </a:p>
      </dsp:txBody>
      <dsp:txXfrm>
        <a:off x="4630457" y="1227266"/>
        <a:ext cx="2035890" cy="14959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74393-AA47-4E1C-BD30-CDB3B60F069D}">
      <dsp:nvSpPr>
        <dsp:cNvPr id="0" name=""/>
        <dsp:cNvSpPr/>
      </dsp:nvSpPr>
      <dsp:spPr>
        <a:xfrm>
          <a:off x="0" y="0"/>
          <a:ext cx="9144000" cy="1620098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Личностная готовность</a:t>
          </a:r>
          <a:endParaRPr lang="ru-RU" sz="6500" kern="1200" dirty="0"/>
        </a:p>
      </dsp:txBody>
      <dsp:txXfrm>
        <a:off x="0" y="0"/>
        <a:ext cx="9144000" cy="1620098"/>
      </dsp:txXfrm>
    </dsp:sp>
    <dsp:sp modelId="{7252D152-BA70-4B15-A102-8F0B49429EAD}">
      <dsp:nvSpPr>
        <dsp:cNvPr id="0" name=""/>
        <dsp:cNvSpPr/>
      </dsp:nvSpPr>
      <dsp:spPr>
        <a:xfrm>
          <a:off x="1797" y="1620098"/>
          <a:ext cx="2219721" cy="340220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Мотивация</a:t>
          </a:r>
          <a:r>
            <a:rPr lang="ru-RU" sz="3300" kern="1200" dirty="0" smtClean="0"/>
            <a:t> </a:t>
          </a:r>
          <a:r>
            <a:rPr lang="ru-RU" sz="2400" kern="1200" dirty="0" smtClean="0"/>
            <a:t>(насколько развит интерес ребенка к знаниям)</a:t>
          </a:r>
          <a:endParaRPr lang="ru-RU" sz="2400" kern="1200" dirty="0"/>
        </a:p>
      </dsp:txBody>
      <dsp:txXfrm>
        <a:off x="1797" y="1620098"/>
        <a:ext cx="2219721" cy="3402206"/>
      </dsp:txXfrm>
    </dsp:sp>
    <dsp:sp modelId="{74AE34B3-89B2-4AB0-8AC8-DD46DB1132BE}">
      <dsp:nvSpPr>
        <dsp:cNvPr id="0" name=""/>
        <dsp:cNvSpPr/>
      </dsp:nvSpPr>
      <dsp:spPr>
        <a:xfrm>
          <a:off x="2221519" y="1620098"/>
          <a:ext cx="2241526" cy="34022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Самооценка </a:t>
          </a:r>
          <a:r>
            <a:rPr lang="ru-RU" sz="2400" b="0" kern="1200" dirty="0" smtClean="0"/>
            <a:t>(сформирован-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err="1" smtClean="0"/>
            <a:t>ность</a:t>
          </a:r>
          <a:r>
            <a:rPr lang="ru-RU" sz="2400" b="0" kern="1200" dirty="0" smtClean="0"/>
            <a:t> адекватной самооценки)  </a:t>
          </a:r>
          <a:endParaRPr lang="ru-RU" sz="2400" b="0" kern="1200" dirty="0"/>
        </a:p>
      </dsp:txBody>
      <dsp:txXfrm>
        <a:off x="2221519" y="1620098"/>
        <a:ext cx="2241526" cy="3402206"/>
      </dsp:txXfrm>
    </dsp:sp>
    <dsp:sp modelId="{50C35F0F-B44B-4372-B6BB-93DF9ED5567B}">
      <dsp:nvSpPr>
        <dsp:cNvPr id="0" name=""/>
        <dsp:cNvSpPr/>
      </dsp:nvSpPr>
      <dsp:spPr>
        <a:xfrm>
          <a:off x="4463045" y="1620098"/>
          <a:ext cx="2339578" cy="34022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Волевая готовность </a:t>
          </a:r>
          <a:r>
            <a:rPr lang="ru-RU" sz="2400" kern="1200" dirty="0" smtClean="0"/>
            <a:t>(умеет ли ребенок контролировать себя, управлять своим поведением)</a:t>
          </a:r>
          <a:endParaRPr lang="ru-RU" sz="2400" kern="1200" dirty="0"/>
        </a:p>
      </dsp:txBody>
      <dsp:txXfrm>
        <a:off x="4463045" y="1620098"/>
        <a:ext cx="2339578" cy="3402206"/>
      </dsp:txXfrm>
    </dsp:sp>
    <dsp:sp modelId="{1542F738-C9C2-4A0C-B5EE-CF379963567E}">
      <dsp:nvSpPr>
        <dsp:cNvPr id="0" name=""/>
        <dsp:cNvSpPr/>
      </dsp:nvSpPr>
      <dsp:spPr>
        <a:xfrm>
          <a:off x="6802623" y="1620098"/>
          <a:ext cx="2339578" cy="34022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Социальная готовность </a:t>
          </a:r>
          <a:r>
            <a:rPr lang="ru-RU" sz="2400" kern="1200" dirty="0" smtClean="0"/>
            <a:t>(готовность ребенка вступать в отношения с другими людьми)</a:t>
          </a:r>
          <a:endParaRPr lang="ru-RU" sz="2400" kern="1200" dirty="0"/>
        </a:p>
      </dsp:txBody>
      <dsp:txXfrm>
        <a:off x="6802623" y="1620098"/>
        <a:ext cx="2339578" cy="3402206"/>
      </dsp:txXfrm>
    </dsp:sp>
    <dsp:sp modelId="{97DB1759-A659-4A84-A74D-FB13118C88B8}">
      <dsp:nvSpPr>
        <dsp:cNvPr id="0" name=""/>
        <dsp:cNvSpPr/>
      </dsp:nvSpPr>
      <dsp:spPr>
        <a:xfrm>
          <a:off x="0" y="5022305"/>
          <a:ext cx="9144000" cy="37802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CB18323-BF7F-413E-A60F-0D84CAEC8299}" type="datetimeFigureOut">
              <a:rPr lang="ru-RU"/>
              <a:pPr>
                <a:defRPr/>
              </a:pPr>
              <a:t>15.01.2025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70E304-AEED-4B17-AAB4-A52D948083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173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В работе\Детский школьный\DetskShk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196753"/>
            <a:ext cx="5760640" cy="122413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3068960"/>
            <a:ext cx="5040560" cy="1152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816905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739159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В работе\Детский школьный\DetskShkSlid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268538" y="274638"/>
            <a:ext cx="66246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2268538" y="1600200"/>
            <a:ext cx="6624637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1"/>
          <p:cNvSpPr txBox="1">
            <a:spLocks noChangeArrowheads="1"/>
          </p:cNvSpPr>
          <p:nvPr/>
        </p:nvSpPr>
        <p:spPr bwMode="auto">
          <a:xfrm>
            <a:off x="25400" y="6550025"/>
            <a:ext cx="161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solidFill>
                  <a:srgbClr val="4F6228"/>
                </a:solidFill>
                <a:latin typeface="Ariston" pitchFamily="66" charset="0"/>
              </a:rPr>
              <a:t>ProPowerPoint.Ru</a:t>
            </a:r>
            <a:endParaRPr lang="ru-RU" sz="1400" smtClean="0">
              <a:solidFill>
                <a:srgbClr val="4F6228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В работе\Детский школьный\DetsShkPrint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1547664" y="2060848"/>
            <a:ext cx="6336704" cy="1368152"/>
          </a:xfrm>
        </p:spPr>
        <p:txBody>
          <a:bodyPr/>
          <a:lstStyle/>
          <a:p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Психологическая готовность детей к школьному обучению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8538" y="274638"/>
            <a:ext cx="6624637" cy="6394722"/>
          </a:xfrm>
          <a:ln w="5715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Спасибо за внимание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информацию подготовила</a:t>
            </a:r>
            <a:b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педагог-психолог:</a:t>
            </a:r>
            <a:b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2400" b="1" dirty="0" err="1" smtClean="0">
                <a:solidFill>
                  <a:srgbClr val="C00000"/>
                </a:solidFill>
                <a:latin typeface="Monotype Corsiva" pitchFamily="66" charset="0"/>
              </a:rPr>
              <a:t>Тягнибеда</a:t>
            </a: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 Наталья Юрьевна</a:t>
            </a: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3096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В работе\Детский школьный\DetsShkPrint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1547664" y="2060848"/>
            <a:ext cx="6336704" cy="1368152"/>
          </a:xfrm>
        </p:spPr>
        <p:txBody>
          <a:bodyPr/>
          <a:lstStyle/>
          <a:p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Психологическая готовность детей к школьному обучению</a:t>
            </a:r>
          </a:p>
        </p:txBody>
      </p:sp>
      <p:pic>
        <p:nvPicPr>
          <p:cNvPr id="4" name="Picture 2" descr="C:\Users\1\Desktop\готовн\slide_2 (2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/>
              <a:t>Школьная готовность – многокомпонентное понятие.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4972177"/>
              </p:ext>
            </p:extLst>
          </p:nvPr>
        </p:nvGraphicFramePr>
        <p:xfrm>
          <a:off x="2268538" y="1600200"/>
          <a:ext cx="6624637" cy="5068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:\ProPowerPoint\Шаблоны\В работе\Детский школьный\DetskShkPr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8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334963" y="1268413"/>
            <a:ext cx="8497887" cy="57641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Интеллектуальная готовность</a:t>
            </a:r>
          </a:p>
        </p:txBody>
      </p:sp>
      <p:sp>
        <p:nvSpPr>
          <p:cNvPr id="6148" name="Объект 2"/>
          <p:cNvSpPr>
            <a:spLocks noGrp="1"/>
          </p:cNvSpPr>
          <p:nvPr>
            <p:ph idx="1"/>
          </p:nvPr>
        </p:nvSpPr>
        <p:spPr>
          <a:xfrm>
            <a:off x="395288" y="1988840"/>
            <a:ext cx="8497887" cy="4708823"/>
          </a:xfr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Кругозор ребенка (знает ли ребенок имена родителей, домашний адрес, место работы и специальность, времена года и дней недели, домашних и диких животных, ориентируется ли он во времени и пространстве и т.д.)</a:t>
            </a:r>
          </a:p>
          <a:p>
            <a:r>
              <a:rPr lang="ru-RU" sz="2800" dirty="0" smtClean="0"/>
              <a:t>Зрительное и слуховое восприятие</a:t>
            </a:r>
          </a:p>
          <a:p>
            <a:r>
              <a:rPr lang="ru-RU" sz="2800" dirty="0" smtClean="0"/>
              <a:t>Параметры внимания</a:t>
            </a:r>
          </a:p>
          <a:p>
            <a:r>
              <a:rPr lang="ru-RU" sz="2800" dirty="0" smtClean="0"/>
              <a:t>Память (зрительная и слуховая)</a:t>
            </a:r>
          </a:p>
          <a:p>
            <a:pPr algn="just"/>
            <a:r>
              <a:rPr lang="ru-RU" sz="2800" dirty="0" smtClean="0"/>
              <a:t>Мыслительные операции</a:t>
            </a:r>
          </a:p>
          <a:p>
            <a:pPr algn="just"/>
            <a:r>
              <a:rPr lang="ru-RU" sz="2800" dirty="0" smtClean="0"/>
              <a:t>Речь 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:\ProPowerPoint\Шаблоны\В работе\Детский школьный\DetskShkPr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8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9018132"/>
              </p:ext>
            </p:extLst>
          </p:nvPr>
        </p:nvGraphicFramePr>
        <p:xfrm>
          <a:off x="0" y="1268760"/>
          <a:ext cx="9144000" cy="5400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4703701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:\ProPowerPoint\Шаблоны\В работе\Детский школьный\DetskShkPr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8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334963" y="1268413"/>
            <a:ext cx="8497887" cy="792435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Физическая готовность </a:t>
            </a:r>
          </a:p>
        </p:txBody>
      </p:sp>
      <p:sp>
        <p:nvSpPr>
          <p:cNvPr id="6148" name="Объект 2"/>
          <p:cNvSpPr>
            <a:spLocks noGrp="1"/>
          </p:cNvSpPr>
          <p:nvPr>
            <p:ph idx="1"/>
          </p:nvPr>
        </p:nvSpPr>
        <p:spPr>
          <a:xfrm>
            <a:off x="395288" y="2204864"/>
            <a:ext cx="8497887" cy="4492799"/>
          </a:xfr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Ребенок должен быть хорошо развит физически, чтобы переносить большие статические нагрузки.</a:t>
            </a:r>
          </a:p>
          <a:p>
            <a:r>
              <a:rPr lang="ru-RU" sz="2800" dirty="0" smtClean="0"/>
              <a:t>Если здоровье ребенка ослаблено, не рекомендуется обучение в школах с усиленной программой.</a:t>
            </a:r>
          </a:p>
          <a:p>
            <a:r>
              <a:rPr lang="ru-RU" sz="2800" dirty="0" smtClean="0"/>
              <a:t>заранее позаботьтесь о том, чтобы физически подготовить ребенка к школе (оздоровительные процедуры, плавание, прогулки на свежем воздухе, сон не менее 9-10 часов).</a:t>
            </a:r>
          </a:p>
          <a:p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732212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K:\ProPowerPoint\Шаблоны\В работе\Детский школьный\DetskShk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Объект 2"/>
          <p:cNvSpPr>
            <a:spLocks noGrp="1"/>
          </p:cNvSpPr>
          <p:nvPr>
            <p:ph idx="1"/>
          </p:nvPr>
        </p:nvSpPr>
        <p:spPr>
          <a:xfrm>
            <a:off x="1871910" y="3645024"/>
            <a:ext cx="5400179" cy="112599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Чем помочь будущему первоклашке?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375756" y="1556792"/>
            <a:ext cx="43924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Адаптация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 школе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:\ProPowerPoint\Шаблоны\В работе\Детский школьный\DetskShkPr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8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356895"/>
          </a:xfr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Настрой.  Не забывайте, что Вы – главный авторитет для ребенка. Будьте уверены в силах ребенка.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Соблюдайте режим дня. Это поможет ребенку быть более организованным и здоровым.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Если ребенок не посещал кружков и спортивных секций ранее, не стоит отдавать его туда в 1 классе – это излишняя нагрузка на нервную систему ребенка.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Работайте над мелкой моторикой (разукрашивание, вырезание из бумаги, лепка помогут ребенку в освоении навыков письма).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37994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Портрет будущего первоклассника: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340768"/>
            <a:ext cx="6336704" cy="511496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Физически развитый ребенок;</a:t>
            </a:r>
          </a:p>
          <a:p>
            <a:r>
              <a:rPr lang="ru-RU" sz="2000" b="1" dirty="0" smtClean="0"/>
              <a:t>Любознательный, активный;</a:t>
            </a:r>
          </a:p>
          <a:p>
            <a:r>
              <a:rPr lang="ru-RU" sz="2000" b="1" dirty="0" smtClean="0"/>
              <a:t>Эмоционально отзывчивый;</a:t>
            </a:r>
          </a:p>
          <a:p>
            <a:r>
              <a:rPr lang="ru-RU" sz="2000" b="1" dirty="0" smtClean="0"/>
              <a:t>Способный управлять своим поведением и планировать свои действия;</a:t>
            </a:r>
          </a:p>
          <a:p>
            <a:r>
              <a:rPr lang="ru-RU" sz="2000" b="1" dirty="0" smtClean="0"/>
              <a:t>Способный решать интеллектуальные задачи и личностные проблемы;</a:t>
            </a:r>
          </a:p>
          <a:p>
            <a:r>
              <a:rPr lang="ru-RU" sz="2000" b="1" dirty="0" smtClean="0"/>
              <a:t>Имеющий первичные представления о себе, семье, государстве, мире и природе;</a:t>
            </a:r>
          </a:p>
          <a:p>
            <a:r>
              <a:rPr lang="ru-RU" sz="2000" b="1" dirty="0" smtClean="0"/>
              <a:t>Умеющий работать по правилу и образцу.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235399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7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2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etskShkol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DetskShkol</Template>
  <TotalTime>156</TotalTime>
  <Words>320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DetskShkol</vt:lpstr>
      <vt:lpstr>Психологическая готовность детей к школьному обучению</vt:lpstr>
      <vt:lpstr>Психологическая готовность детей к школьному обучению</vt:lpstr>
      <vt:lpstr>Школьная готовность – многокомпонентное понятие.</vt:lpstr>
      <vt:lpstr>Интеллектуальная готовность</vt:lpstr>
      <vt:lpstr>Слайд 5</vt:lpstr>
      <vt:lpstr>Физическая готовность </vt:lpstr>
      <vt:lpstr>Слайд 7</vt:lpstr>
      <vt:lpstr>Слайд 8</vt:lpstr>
      <vt:lpstr>Портрет будущего первоклассника:</vt:lpstr>
      <vt:lpstr>   Спасибо за внимание    информацию подготовила педагог-психолог: Тягнибеда Наталья Юрьевна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Люля</dc:creator>
  <dc:description>http://propowerpoint.ru - Бесплатные шаблоны для презентаций. Полезные советы и уроки  PowerPoint .</dc:description>
  <cp:lastModifiedBy>Admin</cp:lastModifiedBy>
  <cp:revision>18</cp:revision>
  <dcterms:created xsi:type="dcterms:W3CDTF">2013-10-04T05:52:11Z</dcterms:created>
  <dcterms:modified xsi:type="dcterms:W3CDTF">2025-01-15T05:06:10Z</dcterms:modified>
</cp:coreProperties>
</file>