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4"/>
  </p:notesMasterIdLst>
  <p:sldIdLst>
    <p:sldId id="269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6" d="100"/>
          <a:sy n="76" d="100"/>
        </p:scale>
        <p:origin x="-120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4442903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309018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53205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Google Shape;153;p22" descr="D:\Работка\Логопед\Занятия по скайпу\Артикуляционная гимнастика\Гиф\Тесто.gi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7389813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22"/>
          <p:cNvSpPr txBox="1"/>
          <p:nvPr/>
        </p:nvSpPr>
        <p:spPr>
          <a:xfrm>
            <a:off x="5786438" y="1928813"/>
            <a:ext cx="3571875" cy="2586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rgbClr val="CA6908"/>
                </a:solidFill>
                <a:latin typeface="Comic Sans MS"/>
                <a:ea typeface="Comic Sans MS"/>
                <a:cs typeface="Comic Sans MS"/>
                <a:sym typeface="Comic Sans MS"/>
              </a:rPr>
              <a:t>Я люблю готовить тесто!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rgbClr val="CA6908"/>
                </a:solidFill>
                <a:latin typeface="Comic Sans MS"/>
                <a:ea typeface="Comic Sans MS"/>
                <a:cs typeface="Comic Sans MS"/>
                <a:sym typeface="Comic Sans MS"/>
              </a:rPr>
              <a:t>Это очень интересно!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rgbClr val="CA6908"/>
                </a:solidFill>
                <a:latin typeface="Comic Sans MS"/>
                <a:ea typeface="Comic Sans MS"/>
                <a:cs typeface="Comic Sans MS"/>
                <a:sym typeface="Comic Sans MS"/>
              </a:rPr>
              <a:t>Тесто мнём, мнём, мнём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rgbClr val="CA6908"/>
                </a:solidFill>
                <a:latin typeface="Comic Sans MS"/>
                <a:ea typeface="Comic Sans MS"/>
                <a:cs typeface="Comic Sans MS"/>
                <a:sym typeface="Comic Sans MS"/>
              </a:rPr>
              <a:t>Тесто жмём, жмём, жмём.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rgbClr val="CA6908"/>
                </a:solidFill>
                <a:latin typeface="Comic Sans MS"/>
                <a:ea typeface="Comic Sans MS"/>
                <a:cs typeface="Comic Sans MS"/>
                <a:sym typeface="Comic Sans MS"/>
              </a:rPr>
              <a:t>После скалку мы возьмём,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rgbClr val="CA6908"/>
                </a:solidFill>
                <a:latin typeface="Comic Sans MS"/>
                <a:ea typeface="Comic Sans MS"/>
                <a:cs typeface="Comic Sans MS"/>
                <a:sym typeface="Comic Sans MS"/>
              </a:rPr>
              <a:t>Тесто тонко раскатаем.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rgbClr val="CA6908"/>
                </a:solidFill>
                <a:latin typeface="Comic Sans MS"/>
                <a:ea typeface="Comic Sans MS"/>
                <a:cs typeface="Comic Sans MS"/>
                <a:sym typeface="Comic Sans MS"/>
              </a:rPr>
              <a:t>В печь пирог поставим.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rgbClr val="CA6908"/>
                </a:solidFill>
                <a:latin typeface="Comic Sans MS"/>
                <a:ea typeface="Comic Sans MS"/>
                <a:cs typeface="Comic Sans MS"/>
                <a:sym typeface="Comic Sans MS"/>
              </a:rPr>
              <a:t>Раз, два, три, четыре, пять!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rgbClr val="CA6908"/>
                </a:solidFill>
                <a:latin typeface="Comic Sans MS"/>
                <a:ea typeface="Comic Sans MS"/>
                <a:cs typeface="Comic Sans MS"/>
                <a:sym typeface="Comic Sans MS"/>
              </a:rPr>
              <a:t>Не пора ли вынимать?</a:t>
            </a:r>
            <a:endParaRPr sz="1800">
              <a:solidFill>
                <a:srgbClr val="CA690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22"/>
          <p:cNvSpPr/>
          <p:nvPr/>
        </p:nvSpPr>
        <p:spPr>
          <a:xfrm>
            <a:off x="-285750" y="34925"/>
            <a:ext cx="9429750" cy="708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 b="1">
                <a:solidFill>
                  <a:srgbClr val="CA6908"/>
                </a:solidFill>
                <a:latin typeface="Comic Sans MS"/>
                <a:ea typeface="Comic Sans MS"/>
                <a:cs typeface="Comic Sans MS"/>
                <a:sym typeface="Comic Sans MS"/>
              </a:rPr>
              <a:t>Тесто</a:t>
            </a:r>
            <a:endParaRPr sz="4000">
              <a:solidFill>
                <a:srgbClr val="CA690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Google Shape;160;p23" descr="D:\Работка\Логопед\Занятия по скайпу\Артикуляционная гимнастика\Гиф\Змея.gi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992938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23"/>
          <p:cNvSpPr txBox="1"/>
          <p:nvPr/>
        </p:nvSpPr>
        <p:spPr>
          <a:xfrm>
            <a:off x="5857875" y="460375"/>
            <a:ext cx="3286125" cy="1754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Подражаем мы змее,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Мы с ней будем наравне: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Высунем язык и спрячем!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Только так, а не иначе!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23"/>
          <p:cNvSpPr/>
          <p:nvPr/>
        </p:nvSpPr>
        <p:spPr>
          <a:xfrm>
            <a:off x="0" y="34925"/>
            <a:ext cx="9144000" cy="708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 b="1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Змея</a:t>
            </a:r>
            <a:endParaRPr sz="4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498600"/>
            <a:ext cx="45720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96415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p14" descr="D:\Работка\Логопед\Картинки\Сказки\Дюймовочка\Болото2.png"/>
          <p:cNvPicPr preferRelativeResize="0"/>
          <p:nvPr/>
        </p:nvPicPr>
        <p:blipFill rotWithShape="1">
          <a:blip r:embed="rId3">
            <a:alphaModFix/>
          </a:blip>
          <a:srcRect l="5553"/>
          <a:stretch/>
        </p:blipFill>
        <p:spPr>
          <a:xfrm>
            <a:off x="0" y="0"/>
            <a:ext cx="916146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4"/>
          <p:cNvSpPr txBox="1"/>
          <p:nvPr/>
        </p:nvSpPr>
        <p:spPr>
          <a:xfrm>
            <a:off x="428625" y="676275"/>
            <a:ext cx="4071938" cy="966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i="0" u="none" strike="noStrike" cap="none">
                <a:solidFill>
                  <a:srgbClr val="166A10"/>
                </a:solidFill>
                <a:latin typeface="Comic Sans MS"/>
                <a:ea typeface="Comic Sans MS"/>
                <a:cs typeface="Comic Sans MS"/>
                <a:sym typeface="Comic Sans MS"/>
              </a:rPr>
              <a:t>Подражаем мы лягушкам,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i="0" u="none" strike="noStrike" cap="none">
                <a:solidFill>
                  <a:srgbClr val="166A10"/>
                </a:solidFill>
                <a:latin typeface="Comic Sans MS"/>
                <a:ea typeface="Comic Sans MS"/>
                <a:cs typeface="Comic Sans MS"/>
                <a:sym typeface="Comic Sans MS"/>
              </a:rPr>
              <a:t>Тянем губы прямо к ушкам.</a:t>
            </a:r>
            <a:endParaRPr sz="2000" b="0" i="0" u="none" strike="noStrike" cap="none">
              <a:solidFill>
                <a:srgbClr val="1C861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5" name="Google Shape;95;p14" descr="D:\Работка\Логопед\Занятия по скайпу\Артикуляционная гимнастика\Лягушка4.gif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40630" y="1500174"/>
            <a:ext cx="4131634" cy="5214974"/>
          </a:xfrm>
          <a:prstGeom prst="rect">
            <a:avLst/>
          </a:prstGeom>
          <a:noFill/>
          <a:ln>
            <a:noFill/>
          </a:ln>
          <a:effectLst>
            <a:outerShdw blurRad="76200" sy="23000" kx="-1200000" algn="bl" rotWithShape="0">
              <a:srgbClr val="000000">
                <a:alpha val="20000"/>
              </a:srgbClr>
            </a:outerShdw>
          </a:effectLst>
        </p:spPr>
      </p:pic>
      <p:sp>
        <p:nvSpPr>
          <p:cNvPr id="96" name="Google Shape;96;p14"/>
          <p:cNvSpPr/>
          <p:nvPr/>
        </p:nvSpPr>
        <p:spPr>
          <a:xfrm>
            <a:off x="0" y="34925"/>
            <a:ext cx="9144000" cy="708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 b="1" i="0" u="none" strike="noStrike" cap="none">
                <a:solidFill>
                  <a:srgbClr val="00B050"/>
                </a:solidFill>
                <a:latin typeface="Comic Sans MS"/>
                <a:ea typeface="Comic Sans MS"/>
                <a:cs typeface="Comic Sans MS"/>
                <a:sym typeface="Comic Sans MS"/>
              </a:rPr>
              <a:t>Лягушка</a:t>
            </a:r>
            <a:endParaRPr sz="4000" b="0" i="0" u="none" strike="noStrike" cap="none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oogle Shape;101;p15" descr="D:\Работка\Логопед\Картинки\Сказки\Сказка о рыбаке и рыбке\Фон.png"/>
          <p:cNvPicPr preferRelativeResize="0"/>
          <p:nvPr/>
        </p:nvPicPr>
        <p:blipFill rotWithShape="1">
          <a:blip r:embed="rId3">
            <a:alphaModFix/>
          </a:blip>
          <a:srcRect l="6570"/>
          <a:stretch/>
        </p:blipFill>
        <p:spPr>
          <a:xfrm>
            <a:off x="0" y="-61913"/>
            <a:ext cx="9144000" cy="6919913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5"/>
          <p:cNvSpPr txBox="1"/>
          <p:nvPr/>
        </p:nvSpPr>
        <p:spPr>
          <a:xfrm>
            <a:off x="5429250" y="642938"/>
            <a:ext cx="3500438" cy="1890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Рот пошире открываем,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В бегемотиков играем: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Широко раскроем ротик,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Как голодный бегемотик</a:t>
            </a: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3" name="Google Shape;103;p15" descr="D:\Работка\Логопед\Занятия по скайпу\Артикуляционная гимнастика\Бегемот2.gif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31872" y="2194408"/>
            <a:ext cx="6869152" cy="4234988"/>
          </a:xfrm>
          <a:prstGeom prst="rect">
            <a:avLst/>
          </a:prstGeom>
          <a:noFill/>
          <a:ln>
            <a:noFill/>
          </a:ln>
          <a:effectLst>
            <a:outerShdw blurRad="76200" sy="23000" kx="-1200000" algn="bl" rotWithShape="0">
              <a:srgbClr val="000000">
                <a:alpha val="20000"/>
              </a:srgbClr>
            </a:outerShdw>
          </a:effectLst>
        </p:spPr>
      </p:pic>
      <p:sp>
        <p:nvSpPr>
          <p:cNvPr id="104" name="Google Shape;104;p15"/>
          <p:cNvSpPr/>
          <p:nvPr/>
        </p:nvSpPr>
        <p:spPr>
          <a:xfrm>
            <a:off x="0" y="34925"/>
            <a:ext cx="9144000" cy="708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 b="1" i="0" u="none" strike="noStrike" cap="none">
                <a:solidFill>
                  <a:srgbClr val="7F7F7F"/>
                </a:solidFill>
                <a:latin typeface="Comic Sans MS"/>
                <a:ea typeface="Comic Sans MS"/>
                <a:cs typeface="Comic Sans MS"/>
                <a:sym typeface="Comic Sans MS"/>
              </a:rPr>
              <a:t>Бегемот</a:t>
            </a:r>
            <a:endParaRPr sz="4000" b="0" i="0" u="none" strike="noStrike" cap="none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16" descr="D:\Работка\Логопед\Занятия по скайпу\Артикуляционная гимнастика\Дятелфон.png"/>
          <p:cNvPicPr preferRelativeResize="0"/>
          <p:nvPr/>
        </p:nvPicPr>
        <p:blipFill rotWithShape="1">
          <a:blip r:embed="rId3">
            <a:alphaModFix/>
          </a:blip>
          <a:srcRect l="19012" t="14095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16"/>
          <p:cNvSpPr txBox="1"/>
          <p:nvPr/>
        </p:nvSpPr>
        <p:spPr>
          <a:xfrm>
            <a:off x="214313" y="857250"/>
            <a:ext cx="4429125" cy="1890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Дятел на стволе сидит,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Клювом по нему стучит.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Стук да стук, стук да стук.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Раздаётся громкий звук.</a:t>
            </a: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16"/>
          <p:cNvSpPr/>
          <p:nvPr/>
        </p:nvSpPr>
        <p:spPr>
          <a:xfrm>
            <a:off x="0" y="34925"/>
            <a:ext cx="9144000" cy="708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 b="1" i="0" u="none" strike="noStrike" cap="none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Дятел</a:t>
            </a:r>
            <a:endParaRPr sz="4000" b="0" i="0" u="none" strike="noStrike" cap="none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2" name="Google Shape;112;p16" descr="D:\Работка\Логопед\Занятия по скайпу\Артикуляционная гимнастика\Дятел3.gif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595251">
            <a:off x="3501721" y="1321948"/>
            <a:ext cx="3381908" cy="52842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7D3FF"/>
        </a:solidFill>
        <a:effectLst/>
      </p:bgPr>
    </p:bg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17" descr="D:\Работка\Логопед\Занятия по скайпу\Артикуляционная гимнастика\Гиф\Гармошка3.gi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127000"/>
            <a:ext cx="9144000" cy="7127875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17"/>
          <p:cNvSpPr txBox="1"/>
          <p:nvPr/>
        </p:nvSpPr>
        <p:spPr>
          <a:xfrm>
            <a:off x="214313" y="785813"/>
            <a:ext cx="3714750" cy="1754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i="0" u="none" strike="noStrike" cap="none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Ну-ка, рот пошире, крошки!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Поиграем на гармошке!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Язычок не опускаем,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Только ротик открываем.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Раз, два, три, четыре, пять,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Нам нетрудно повторять!</a:t>
            </a:r>
            <a:endParaRPr sz="18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17"/>
          <p:cNvSpPr/>
          <p:nvPr/>
        </p:nvSpPr>
        <p:spPr>
          <a:xfrm>
            <a:off x="0" y="34925"/>
            <a:ext cx="9144000" cy="708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 b="1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Гармошка</a:t>
            </a:r>
            <a:endParaRPr sz="40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7D3FF"/>
        </a:solidFill>
        <a:effectLst/>
      </p:bgPr>
    </p:bg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18" descr="D:\Работка\Логопед\Занятия по скайпу\Артикуляционная гимнастика\Качели2.gi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101600"/>
            <a:ext cx="9144000" cy="6959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18"/>
          <p:cNvSpPr txBox="1"/>
          <p:nvPr/>
        </p:nvSpPr>
        <p:spPr>
          <a:xfrm>
            <a:off x="428625" y="800100"/>
            <a:ext cx="3857625" cy="171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На качелях я качаюсь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Вверх-вниз, вверх-вниз!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Я всё выше поднимаюсь,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А потом вниз.</a:t>
            </a:r>
            <a:endParaRPr sz="18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18"/>
          <p:cNvSpPr/>
          <p:nvPr/>
        </p:nvSpPr>
        <p:spPr>
          <a:xfrm>
            <a:off x="0" y="34925"/>
            <a:ext cx="9144000" cy="708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 b="1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Качели</a:t>
            </a:r>
            <a:endParaRPr sz="40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Google Shape;131;p19" descr="D:\Работка\Логопед\Занятия по скайпу\Артикуляционная гимнастика\Шарик2.gi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552450" y="0"/>
            <a:ext cx="969645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19"/>
          <p:cNvSpPr txBox="1"/>
          <p:nvPr/>
        </p:nvSpPr>
        <p:spPr>
          <a:xfrm>
            <a:off x="142875" y="1246188"/>
            <a:ext cx="4429125" cy="171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Я надул воздушный шарик.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Укусил его комарик.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Лопнул шарик. Не беда!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Новый шар надую я!</a:t>
            </a:r>
            <a:endParaRPr sz="18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19"/>
          <p:cNvSpPr/>
          <p:nvPr/>
        </p:nvSpPr>
        <p:spPr>
          <a:xfrm>
            <a:off x="-571500" y="34925"/>
            <a:ext cx="9715500" cy="708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 b="1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Воздушный шарик</a:t>
            </a:r>
            <a:endParaRPr sz="40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Google Shape;138;p20" descr="D:\Работка\Логопед\Занятия по скайпу\Артикуляционная гимнастика\Маляр.gi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20675" y="0"/>
            <a:ext cx="946467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20"/>
          <p:cNvSpPr txBox="1"/>
          <p:nvPr/>
        </p:nvSpPr>
        <p:spPr>
          <a:xfrm>
            <a:off x="5857875" y="642938"/>
            <a:ext cx="3357563" cy="2586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rgbClr val="CA6908"/>
                </a:solidFill>
                <a:latin typeface="Comic Sans MS"/>
                <a:ea typeface="Comic Sans MS"/>
                <a:cs typeface="Comic Sans MS"/>
                <a:sym typeface="Comic Sans MS"/>
              </a:rPr>
              <a:t>Красить потолок пора.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rgbClr val="CA6908"/>
                </a:solidFill>
                <a:latin typeface="Comic Sans MS"/>
                <a:ea typeface="Comic Sans MS"/>
                <a:cs typeface="Comic Sans MS"/>
                <a:sym typeface="Comic Sans MS"/>
              </a:rPr>
              <a:t>Пригласили маляра.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rgbClr val="CA6908"/>
                </a:solidFill>
                <a:latin typeface="Comic Sans MS"/>
                <a:ea typeface="Comic Sans MS"/>
                <a:cs typeface="Comic Sans MS"/>
                <a:sym typeface="Comic Sans MS"/>
              </a:rPr>
              <a:t>Челюсть ниже опускаем,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rgbClr val="CA6908"/>
                </a:solidFill>
                <a:latin typeface="Comic Sans MS"/>
                <a:ea typeface="Comic Sans MS"/>
                <a:cs typeface="Comic Sans MS"/>
                <a:sym typeface="Comic Sans MS"/>
              </a:rPr>
              <a:t>Язык к нёбу поднимаем.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rgbClr val="CA6908"/>
                </a:solidFill>
                <a:latin typeface="Comic Sans MS"/>
                <a:ea typeface="Comic Sans MS"/>
                <a:cs typeface="Comic Sans MS"/>
                <a:sym typeface="Comic Sans MS"/>
              </a:rPr>
              <a:t>Проведём вперёд – назад.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rgbClr val="CA6908"/>
                </a:solidFill>
                <a:latin typeface="Comic Sans MS"/>
                <a:ea typeface="Comic Sans MS"/>
                <a:cs typeface="Comic Sans MS"/>
                <a:sym typeface="Comic Sans MS"/>
              </a:rPr>
              <a:t>Наш маляр работе рад!</a:t>
            </a:r>
            <a:endParaRPr sz="1800">
              <a:solidFill>
                <a:srgbClr val="CA690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20"/>
          <p:cNvSpPr/>
          <p:nvPr/>
        </p:nvSpPr>
        <p:spPr>
          <a:xfrm>
            <a:off x="-285750" y="34925"/>
            <a:ext cx="9429750" cy="708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 b="1">
                <a:solidFill>
                  <a:srgbClr val="CA6908"/>
                </a:solidFill>
                <a:latin typeface="Comic Sans MS"/>
                <a:ea typeface="Comic Sans MS"/>
                <a:cs typeface="Comic Sans MS"/>
                <a:sym typeface="Comic Sans MS"/>
              </a:rPr>
              <a:t>Маляр</a:t>
            </a:r>
            <a:endParaRPr sz="4000">
              <a:solidFill>
                <a:srgbClr val="CA690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145;p21" descr="D:\Работка\Логопед\Занятия по скайпу\Артикуляционная гимнастика\ЗубыФон.png"/>
          <p:cNvPicPr preferRelativeResize="0"/>
          <p:nvPr/>
        </p:nvPicPr>
        <p:blipFill rotWithShape="1">
          <a:blip r:embed="rId3">
            <a:alphaModFix/>
          </a:blip>
          <a:srcRect l="10479" t="5540" r="4008" b="378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21"/>
          <p:cNvSpPr txBox="1"/>
          <p:nvPr/>
        </p:nvSpPr>
        <p:spPr>
          <a:xfrm>
            <a:off x="0" y="642938"/>
            <a:ext cx="9144000" cy="10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Раз – два, раз – два! Зубки чистим мы с утра!</a:t>
            </a:r>
            <a:endParaRPr/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Вправо – влево, вправо – влево, щёточка скользит умело!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21"/>
          <p:cNvSpPr/>
          <p:nvPr/>
        </p:nvSpPr>
        <p:spPr>
          <a:xfrm>
            <a:off x="0" y="34925"/>
            <a:ext cx="9144000" cy="708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 b="1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Чистим зубки</a:t>
            </a:r>
            <a:endParaRPr sz="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8" name="Google Shape;148;p21" descr="D:\Работка\Логопед\Занятия по скайпу\Артикуляционная гимнастика\Зубная-щётка2.gif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4348" y="51399"/>
            <a:ext cx="8848699" cy="53064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254</Words>
  <Application>Microsoft Office PowerPoint</Application>
  <PresentationFormat>Экран (4:3)</PresentationFormat>
  <Paragraphs>55</Paragraphs>
  <Slides>12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1</cp:revision>
  <dcterms:modified xsi:type="dcterms:W3CDTF">2025-04-08T06:15:27Z</dcterms:modified>
</cp:coreProperties>
</file>