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" y="0"/>
            <a:ext cx="9070848" cy="31714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112"/>
            <a:ext cx="89865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073250"/>
            <a:ext cx="8629015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0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604" y="641045"/>
            <a:ext cx="8871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2710" marR="5080" indent="-135064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22422"/>
                </a:solidFill>
              </a:rPr>
              <a:t>Признаки</a:t>
            </a:r>
            <a:r>
              <a:rPr sz="4000" spc="-130" dirty="0">
                <a:solidFill>
                  <a:srgbClr val="622422"/>
                </a:solidFill>
              </a:rPr>
              <a:t> </a:t>
            </a:r>
            <a:r>
              <a:rPr sz="4000" dirty="0">
                <a:solidFill>
                  <a:srgbClr val="622422"/>
                </a:solidFill>
              </a:rPr>
              <a:t>и</a:t>
            </a:r>
            <a:r>
              <a:rPr sz="4000" spc="-155" dirty="0">
                <a:solidFill>
                  <a:srgbClr val="622422"/>
                </a:solidFill>
              </a:rPr>
              <a:t> </a:t>
            </a:r>
            <a:r>
              <a:rPr sz="4000" dirty="0">
                <a:solidFill>
                  <a:srgbClr val="622422"/>
                </a:solidFill>
              </a:rPr>
              <a:t>симптомы</a:t>
            </a:r>
            <a:r>
              <a:rPr sz="4000" spc="-140" dirty="0">
                <a:solidFill>
                  <a:srgbClr val="622422"/>
                </a:solidFill>
              </a:rPr>
              <a:t> </a:t>
            </a:r>
            <a:r>
              <a:rPr sz="4000" spc="-10" dirty="0">
                <a:solidFill>
                  <a:srgbClr val="622422"/>
                </a:solidFill>
              </a:rPr>
              <a:t>жестокого </a:t>
            </a:r>
            <a:r>
              <a:rPr sz="4000" dirty="0">
                <a:solidFill>
                  <a:srgbClr val="622422"/>
                </a:solidFill>
              </a:rPr>
              <a:t>обращения</a:t>
            </a:r>
            <a:r>
              <a:rPr sz="4000" spc="-95" dirty="0">
                <a:solidFill>
                  <a:srgbClr val="622422"/>
                </a:solidFill>
              </a:rPr>
              <a:t> </a:t>
            </a:r>
            <a:r>
              <a:rPr sz="4000" dirty="0">
                <a:solidFill>
                  <a:srgbClr val="622422"/>
                </a:solidFill>
              </a:rPr>
              <a:t>с</a:t>
            </a:r>
            <a:r>
              <a:rPr sz="4000" spc="-140" dirty="0">
                <a:solidFill>
                  <a:srgbClr val="622422"/>
                </a:solidFill>
              </a:rPr>
              <a:t> </a:t>
            </a:r>
            <a:r>
              <a:rPr sz="4000" spc="-10" dirty="0">
                <a:solidFill>
                  <a:srgbClr val="622422"/>
                </a:solidFill>
              </a:rPr>
              <a:t>ребенком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44234" y="5812637"/>
            <a:ext cx="2622549" cy="52975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434"/>
              </a:spcBef>
            </a:pPr>
            <a:r>
              <a:rPr lang="ru-RU" sz="1400" dirty="0" smtClean="0">
                <a:latin typeface="Tahoma"/>
                <a:cs typeface="Tahoma"/>
              </a:rPr>
              <a:t>Евграфова Наталья Евгеньевна</a:t>
            </a:r>
            <a:endParaRPr sz="1400" dirty="0">
              <a:latin typeface="Tahoma"/>
              <a:cs typeface="Tahoma"/>
            </a:endParaRPr>
          </a:p>
          <a:p>
            <a:pPr marL="1301750" marR="5080" indent="-190500" algn="r">
              <a:lnSpc>
                <a:spcPct val="120000"/>
              </a:lnSpc>
            </a:pPr>
            <a:r>
              <a:rPr sz="1400" spc="-10" dirty="0" err="1" smtClean="0">
                <a:latin typeface="Tahoma"/>
                <a:cs typeface="Tahoma"/>
              </a:rPr>
              <a:t>педагог-психолог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87675"/>
            <a:ext cx="6444234" cy="3870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52" y="518199"/>
            <a:ext cx="8942705" cy="363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165" marR="1311910" indent="353060">
              <a:lnSpc>
                <a:spcPct val="120000"/>
              </a:lnSpc>
              <a:spcBef>
                <a:spcPts val="100"/>
              </a:spcBef>
            </a:pPr>
            <a:r>
              <a:rPr sz="3200" b="1" dirty="0">
                <a:latin typeface="Tahoma"/>
                <a:cs typeface="Tahoma"/>
              </a:rPr>
              <a:t>Психологическое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насилие</a:t>
            </a:r>
            <a:r>
              <a:rPr sz="3200" b="1" spc="80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–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периодическое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или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постоянное</a:t>
            </a:r>
            <a:endParaRPr sz="3200">
              <a:latin typeface="Tahoma"/>
              <a:cs typeface="Tahoma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психологическое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воздействие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родителей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или </a:t>
            </a:r>
            <a:r>
              <a:rPr sz="3200" dirty="0">
                <a:latin typeface="Tahoma"/>
                <a:cs typeface="Tahoma"/>
              </a:rPr>
              <a:t>других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взрослых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на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ребенка,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приводящее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к </a:t>
            </a:r>
            <a:r>
              <a:rPr sz="3200" dirty="0">
                <a:latin typeface="Tahoma"/>
                <a:cs typeface="Tahoma"/>
              </a:rPr>
              <a:t>формированию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у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ребенка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патологических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черт </a:t>
            </a:r>
            <a:r>
              <a:rPr sz="3200" dirty="0">
                <a:latin typeface="Tahoma"/>
                <a:cs typeface="Tahoma"/>
              </a:rPr>
              <a:t>характера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нарушению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психического</a:t>
            </a:r>
            <a:endParaRPr sz="3200">
              <a:latin typeface="Tahoma"/>
              <a:cs typeface="Tahoma"/>
            </a:endParaRPr>
          </a:p>
          <a:p>
            <a:pPr marL="5080" algn="ctr">
              <a:lnSpc>
                <a:spcPct val="100000"/>
              </a:lnSpc>
            </a:pPr>
            <a:r>
              <a:rPr sz="3200" spc="-10" dirty="0">
                <a:latin typeface="Tahoma"/>
                <a:cs typeface="Tahoma"/>
              </a:rPr>
              <a:t>развития.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657" y="284636"/>
            <a:ext cx="521462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Формы</a:t>
            </a:r>
            <a:r>
              <a:rPr sz="2300" i="1" u="sng" spc="3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психологического</a:t>
            </a:r>
            <a:r>
              <a:rPr sz="2300" i="1" u="sng" spc="3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i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насилия: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22890"/>
            <a:ext cx="8983345" cy="58000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266065" indent="-342900">
              <a:lnSpc>
                <a:spcPct val="79600"/>
              </a:lnSpc>
              <a:spcBef>
                <a:spcPts val="560"/>
              </a:spcBef>
              <a:buSzPct val="94736"/>
              <a:buFont typeface="Arial MT"/>
              <a:buChar char="•"/>
              <a:tabLst>
                <a:tab pos="355600" algn="l"/>
              </a:tabLst>
            </a:pPr>
            <a:r>
              <a:rPr sz="1900" spc="-65" dirty="0">
                <a:latin typeface="Tahoma"/>
                <a:cs typeface="Tahoma"/>
              </a:rPr>
              <a:t>Отвержение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вербальные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невербальные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действия,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демонстрирующие </a:t>
            </a:r>
            <a:r>
              <a:rPr sz="1800" dirty="0">
                <a:latin typeface="Tahoma"/>
                <a:cs typeface="Tahoma"/>
              </a:rPr>
              <a:t>неприятие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ребенка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принижающие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его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достоинство: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враждебное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отношение, </a:t>
            </a:r>
            <a:r>
              <a:rPr sz="1800" dirty="0">
                <a:latin typeface="Tahoma"/>
                <a:cs typeface="Tahoma"/>
              </a:rPr>
              <a:t>унижение,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том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числе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публичное;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высмеивание,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превращение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ребенка</a:t>
            </a:r>
            <a:r>
              <a:rPr sz="1800" spc="-50" dirty="0">
                <a:latin typeface="Tahoma"/>
                <a:cs typeface="Tahoma"/>
              </a:rPr>
              <a:t> в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ts val="1680"/>
              </a:lnSpc>
            </a:pPr>
            <a:r>
              <a:rPr sz="1800" dirty="0">
                <a:latin typeface="Tahoma"/>
                <a:cs typeface="Tahoma"/>
              </a:rPr>
              <a:t>«козла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отпущения».</a:t>
            </a:r>
            <a:endParaRPr sz="1800">
              <a:latin typeface="Tahoma"/>
              <a:cs typeface="Tahoma"/>
            </a:endParaRPr>
          </a:p>
          <a:p>
            <a:pPr marL="355600" marR="24130" indent="-342900" algn="just">
              <a:lnSpc>
                <a:spcPct val="79700"/>
              </a:lnSpc>
              <a:spcBef>
                <a:spcPts val="415"/>
              </a:spcBef>
              <a:buSzPct val="94736"/>
              <a:buFont typeface="Arial MT"/>
              <a:buChar char="•"/>
              <a:tabLst>
                <a:tab pos="355600" algn="l"/>
              </a:tabLst>
            </a:pPr>
            <a:r>
              <a:rPr sz="1900" spc="-65" dirty="0">
                <a:latin typeface="Tahoma"/>
                <a:cs typeface="Tahoma"/>
              </a:rPr>
              <a:t>Терроризирование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запугивание,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угрозы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совершить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насилие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над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ребенком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или </a:t>
            </a:r>
            <a:r>
              <a:rPr sz="1800" dirty="0">
                <a:latin typeface="Tahoma"/>
                <a:cs typeface="Tahoma"/>
              </a:rPr>
              <a:t>его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близкими: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убить,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причинить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боль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или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физический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вред;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помещение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 </a:t>
            </a:r>
            <a:r>
              <a:rPr sz="1800" dirty="0">
                <a:latin typeface="Tahoma"/>
                <a:cs typeface="Tahoma"/>
              </a:rPr>
              <a:t>в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страшное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для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него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место;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оставление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ребенка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опасности;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предъявление</a:t>
            </a:r>
            <a:endParaRPr sz="1800">
              <a:latin typeface="Tahoma"/>
              <a:cs typeface="Tahoma"/>
            </a:endParaRPr>
          </a:p>
          <a:p>
            <a:pPr marL="355600" marR="894715" algn="just">
              <a:lnSpc>
                <a:spcPct val="80000"/>
              </a:lnSpc>
            </a:pPr>
            <a:r>
              <a:rPr sz="1800" dirty="0">
                <a:latin typeface="Tahoma"/>
                <a:cs typeface="Tahoma"/>
              </a:rPr>
              <a:t>нереалистичных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требований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ребенку,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соответствующих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его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уровню развития.</a:t>
            </a:r>
            <a:endParaRPr sz="1800">
              <a:latin typeface="Tahoma"/>
              <a:cs typeface="Tahoma"/>
            </a:endParaRPr>
          </a:p>
          <a:p>
            <a:pPr marL="355600" marR="264160" indent="-342900">
              <a:lnSpc>
                <a:spcPct val="79700"/>
              </a:lnSpc>
              <a:spcBef>
                <a:spcPts val="360"/>
              </a:spcBef>
              <a:buSzPct val="94736"/>
              <a:buFont typeface="Arial MT"/>
              <a:buChar char="•"/>
              <a:tabLst>
                <a:tab pos="355600" algn="l"/>
              </a:tabLst>
            </a:pPr>
            <a:r>
              <a:rPr sz="1900" spc="-65" dirty="0">
                <a:latin typeface="Tahoma"/>
                <a:cs typeface="Tahoma"/>
              </a:rPr>
              <a:t>Игнорирование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отсутствие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эмоционального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отклика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на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нужды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ребенка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его </a:t>
            </a:r>
            <a:r>
              <a:rPr sz="1800" dirty="0">
                <a:latin typeface="Tahoma"/>
                <a:cs typeface="Tahoma"/>
              </a:rPr>
              <a:t>попытки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взаимодействию,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лишение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его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эмоциональной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стимуляции: </a:t>
            </a:r>
            <a:r>
              <a:rPr sz="1800" dirty="0">
                <a:latin typeface="Tahoma"/>
                <a:cs typeface="Tahoma"/>
              </a:rPr>
              <a:t>нежелание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или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неспособность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взрослого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взаимодействовать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ребенком;</a:t>
            </a:r>
            <a:endParaRPr sz="1800">
              <a:latin typeface="Tahoma"/>
              <a:cs typeface="Tahoma"/>
            </a:endParaRPr>
          </a:p>
          <a:p>
            <a:pPr marL="355600" marR="9525">
              <a:lnSpc>
                <a:spcPct val="80000"/>
              </a:lnSpc>
            </a:pPr>
            <a:r>
              <a:rPr sz="1800" dirty="0">
                <a:latin typeface="Tahoma"/>
                <a:cs typeface="Tahoma"/>
              </a:rPr>
              <a:t>взаимодействие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ребенком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только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случае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крайней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необходимости;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отсутствие </a:t>
            </a:r>
            <a:r>
              <a:rPr sz="1800" dirty="0">
                <a:latin typeface="Tahoma"/>
                <a:cs typeface="Tahoma"/>
              </a:rPr>
              <a:t>проявлений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привязанности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ребенку,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любви,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заботы.</a:t>
            </a:r>
            <a:endParaRPr sz="1800">
              <a:latin typeface="Tahoma"/>
              <a:cs typeface="Tahoma"/>
            </a:endParaRPr>
          </a:p>
          <a:p>
            <a:pPr marL="354965" indent="-342265">
              <a:lnSpc>
                <a:spcPts val="1955"/>
              </a:lnSpc>
              <a:buSzPct val="94736"/>
              <a:buFont typeface="Arial MT"/>
              <a:buChar char="•"/>
              <a:tabLst>
                <a:tab pos="354965" algn="l"/>
              </a:tabLst>
            </a:pPr>
            <a:r>
              <a:rPr sz="1900" spc="-60" dirty="0">
                <a:latin typeface="Tahoma"/>
                <a:cs typeface="Tahoma"/>
              </a:rPr>
              <a:t>Изоляция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последовательные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действия,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направленные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на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лишение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ts val="1720"/>
              </a:lnSpc>
            </a:pPr>
            <a:r>
              <a:rPr sz="1800" dirty="0">
                <a:latin typeface="Tahoma"/>
                <a:cs typeface="Tahoma"/>
              </a:rPr>
              <a:t>возможности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встречаться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общаться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другими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людьми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как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дома,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так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вне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его: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latin typeface="Tahoma"/>
                <a:cs typeface="Tahoma"/>
              </a:rPr>
              <a:t>необоснованное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ограничение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свободного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передвижения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ребенка;</a:t>
            </a:r>
            <a:endParaRPr sz="1800">
              <a:latin typeface="Tahoma"/>
              <a:cs typeface="Tahoma"/>
            </a:endParaRPr>
          </a:p>
          <a:p>
            <a:pPr marL="355600" marR="297815">
              <a:lnSpc>
                <a:spcPct val="80000"/>
              </a:lnSpc>
              <a:spcBef>
                <a:spcPts val="219"/>
              </a:spcBef>
            </a:pPr>
            <a:r>
              <a:rPr sz="1800" dirty="0">
                <a:latin typeface="Tahoma"/>
                <a:cs typeface="Tahoma"/>
              </a:rPr>
              <a:t>необоснованное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ограничение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или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запрещение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социальных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контактов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 </a:t>
            </a:r>
            <a:r>
              <a:rPr sz="1800" dirty="0">
                <a:latin typeface="Tahoma"/>
                <a:cs typeface="Tahoma"/>
              </a:rPr>
              <a:t>со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сверстниками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или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взрослыми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его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среде.</a:t>
            </a:r>
            <a:endParaRPr sz="1800">
              <a:latin typeface="Tahoma"/>
              <a:cs typeface="Tahoma"/>
            </a:endParaRPr>
          </a:p>
          <a:p>
            <a:pPr marL="355600" marR="1035685" indent="-342900">
              <a:lnSpc>
                <a:spcPct val="79300"/>
              </a:lnSpc>
              <a:spcBef>
                <a:spcPts val="370"/>
              </a:spcBef>
              <a:buSzPct val="94736"/>
              <a:buFont typeface="Arial MT"/>
              <a:buChar char="•"/>
              <a:tabLst>
                <a:tab pos="355600" algn="l"/>
              </a:tabLst>
            </a:pPr>
            <a:r>
              <a:rPr sz="1900" spc="-60" dirty="0">
                <a:latin typeface="Tahoma"/>
                <a:cs typeface="Tahoma"/>
              </a:rPr>
              <a:t>Развращение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действия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по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отношению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ребенку,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которые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становятся </a:t>
            </a:r>
            <a:r>
              <a:rPr sz="1800" dirty="0">
                <a:latin typeface="Tahoma"/>
                <a:cs typeface="Tahoma"/>
              </a:rPr>
              <a:t>причиной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развития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него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дезадаптивного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поведения: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побуждение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ts val="1515"/>
              </a:lnSpc>
            </a:pPr>
            <a:r>
              <a:rPr sz="1800" dirty="0">
                <a:latin typeface="Tahoma"/>
                <a:cs typeface="Tahoma"/>
              </a:rPr>
              <a:t>несовершеннолетнего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антисоциальному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поведению;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формирование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latin typeface="Tahoma"/>
                <a:cs typeface="Tahoma"/>
              </a:rPr>
              <a:t>поведения,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не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соответствующего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уровню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развития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ребенка;</a:t>
            </a:r>
            <a:endParaRPr sz="1800">
              <a:latin typeface="Tahoma"/>
              <a:cs typeface="Tahoma"/>
            </a:endParaRPr>
          </a:p>
          <a:p>
            <a:pPr marL="355600" marR="135890">
              <a:lnSpc>
                <a:spcPct val="80000"/>
              </a:lnSpc>
              <a:spcBef>
                <a:spcPts val="215"/>
              </a:spcBef>
            </a:pPr>
            <a:r>
              <a:rPr sz="1800" spc="-10" dirty="0">
                <a:latin typeface="Tahoma"/>
                <a:cs typeface="Tahoma"/>
              </a:rPr>
              <a:t>воспрепятствование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естественному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развитию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ребенка;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лишение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ребенка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права </a:t>
            </a:r>
            <a:r>
              <a:rPr sz="1800" dirty="0">
                <a:latin typeface="Tahoma"/>
                <a:cs typeface="Tahoma"/>
              </a:rPr>
              <a:t>иметь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свои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взгляды,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чувства,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желания.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" y="518199"/>
            <a:ext cx="8975090" cy="41236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70"/>
              </a:spcBef>
            </a:pPr>
            <a:r>
              <a:rPr sz="3200" b="1" dirty="0">
                <a:latin typeface="Tahoma"/>
                <a:cs typeface="Tahoma"/>
              </a:rPr>
              <a:t>Пренебрежение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нуждами</a:t>
            </a:r>
            <a:endParaRPr sz="3200">
              <a:latin typeface="Tahoma"/>
              <a:cs typeface="Tahoma"/>
            </a:endParaRPr>
          </a:p>
          <a:p>
            <a:pPr marL="12065" marR="5080" indent="2540" algn="ctr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Tahoma"/>
                <a:cs typeface="Tahoma"/>
              </a:rPr>
              <a:t>–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отсутствие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должного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обеспечения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основных </a:t>
            </a:r>
            <a:r>
              <a:rPr sz="3200" dirty="0">
                <a:latin typeface="Tahoma"/>
                <a:cs typeface="Tahoma"/>
              </a:rPr>
              <a:t>нужд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потребностей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ребенка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пище,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одежде, </a:t>
            </a:r>
            <a:r>
              <a:rPr sz="3200" dirty="0">
                <a:latin typeface="Tahoma"/>
                <a:cs typeface="Tahoma"/>
              </a:rPr>
              <a:t>жилье,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воспитании,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образовании,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медицинской </a:t>
            </a:r>
            <a:r>
              <a:rPr sz="3200" dirty="0">
                <a:latin typeface="Tahoma"/>
                <a:cs typeface="Tahoma"/>
              </a:rPr>
              <a:t>помощи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со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стороны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родителей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или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лиц,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их</a:t>
            </a:r>
            <a:endParaRPr sz="3200">
              <a:latin typeface="Tahoma"/>
              <a:cs typeface="Tahoma"/>
            </a:endParaRPr>
          </a:p>
          <a:p>
            <a:pPr marL="35560" marR="28575" indent="190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заменяющих,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силу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объективных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причин </a:t>
            </a:r>
            <a:r>
              <a:rPr sz="3200" dirty="0">
                <a:latin typeface="Tahoma"/>
                <a:cs typeface="Tahoma"/>
              </a:rPr>
              <a:t>(бедность,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психические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болезни,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неопытность)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без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таковых.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533" y="-61847"/>
            <a:ext cx="567436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Формы</a:t>
            </a:r>
            <a:r>
              <a:rPr sz="2600" i="1" u="sng" spc="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i="1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пренебрежения</a:t>
            </a:r>
            <a:r>
              <a:rPr sz="2600" i="1" u="sng" spc="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i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нуждами: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6245"/>
            <a:ext cx="8871585" cy="6062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Оставление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без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присмотра.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Отсутствие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должного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внимания,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опеки,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защиты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(безнадзорность).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Непредоставление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ребенку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питания,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одежды,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жилья.</a:t>
            </a:r>
            <a:endParaRPr sz="2000">
              <a:latin typeface="Tahoma"/>
              <a:cs typeface="Tahoma"/>
            </a:endParaRPr>
          </a:p>
          <a:p>
            <a:pPr marL="355600" marR="120650" indent="-342900">
              <a:lnSpc>
                <a:spcPct val="801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Несоответствие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среды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обитания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потребностям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ребенка: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отсутствие </a:t>
            </a:r>
            <a:r>
              <a:rPr sz="2000" dirty="0">
                <a:latin typeface="Tahoma"/>
                <a:cs typeface="Tahoma"/>
              </a:rPr>
              <a:t>спального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места,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соответствующего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возрасту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места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для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игр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и </a:t>
            </a:r>
            <a:r>
              <a:rPr sz="2000" spc="-10" dirty="0">
                <a:latin typeface="Tahoma"/>
                <a:cs typeface="Tahoma"/>
              </a:rPr>
              <a:t>занятий.</a:t>
            </a:r>
            <a:endParaRPr sz="2000">
              <a:latin typeface="Tahoma"/>
              <a:cs typeface="Tahoma"/>
            </a:endParaRPr>
          </a:p>
          <a:p>
            <a:pPr marL="355600" marR="1002665" indent="-342900">
              <a:lnSpc>
                <a:spcPts val="1920"/>
              </a:lnSpc>
              <a:spcBef>
                <a:spcPts val="46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Приготовление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пищи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ребенку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непригодным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для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него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способом, </a:t>
            </a:r>
            <a:r>
              <a:rPr sz="2000" dirty="0">
                <a:latin typeface="Tahoma"/>
                <a:cs typeface="Tahoma"/>
              </a:rPr>
              <a:t>кормление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пищей,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соответствующей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возрасту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ребенка.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ts val="2160"/>
              </a:lnSpc>
              <a:spcBef>
                <a:spcPts val="2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Отсутствие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должного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гигиенического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ухода: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купание,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смена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Tahoma"/>
                <a:cs typeface="Tahoma"/>
              </a:rPr>
              <a:t>подгузников,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стирка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смена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белья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одежды.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Несоответствие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одежды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погодным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условиям.</a:t>
            </a:r>
            <a:endParaRPr sz="2000">
              <a:latin typeface="Tahoma"/>
              <a:cs typeface="Tahoma"/>
            </a:endParaRPr>
          </a:p>
          <a:p>
            <a:pPr marL="355600" marR="782320" indent="-342900">
              <a:lnSpc>
                <a:spcPct val="8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Непредоставление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медицинской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помощи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ребенку: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обследования, </a:t>
            </a:r>
            <a:r>
              <a:rPr sz="2000" dirty="0">
                <a:latin typeface="Tahoma"/>
                <a:cs typeface="Tahoma"/>
              </a:rPr>
              <a:t>лечения,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профилактических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прививок.</a:t>
            </a:r>
            <a:endParaRPr sz="2000">
              <a:latin typeface="Tahoma"/>
              <a:cs typeface="Tahoma"/>
            </a:endParaRPr>
          </a:p>
          <a:p>
            <a:pPr marL="355600" marR="40005" indent="-342900">
              <a:lnSpc>
                <a:spcPts val="1920"/>
              </a:lnSpc>
              <a:spcBef>
                <a:spcPts val="46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Неквалифицированное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лечение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ребенка: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дача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лекарств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без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показаний,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неправильной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дозировке.</a:t>
            </a:r>
            <a:endParaRPr sz="2000">
              <a:latin typeface="Tahoma"/>
              <a:cs typeface="Tahoma"/>
            </a:endParaRPr>
          </a:p>
          <a:p>
            <a:pPr marL="355600" marR="133350" indent="-342900">
              <a:lnSpc>
                <a:spcPct val="80000"/>
              </a:lnSpc>
              <a:spcBef>
                <a:spcPts val="5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Опасные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условия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для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жизни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ребенка: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антисанитария,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паразиты,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битое </a:t>
            </a:r>
            <a:r>
              <a:rPr sz="2000" dirty="0">
                <a:latin typeface="Tahoma"/>
                <a:cs typeface="Tahoma"/>
              </a:rPr>
              <a:t>стекло,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незащищенные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электрические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розетки,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легкий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доступ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к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Tahoma"/>
                <a:cs typeface="Tahoma"/>
              </a:rPr>
              <a:t>ядовитым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веществам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 </a:t>
            </a:r>
            <a:r>
              <a:rPr sz="2000" spc="-20" dirty="0">
                <a:latin typeface="Tahoma"/>
                <a:cs typeface="Tahoma"/>
              </a:rPr>
              <a:t>т.п.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ts val="216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Отсутствие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внимания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развитию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соответственно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возрасту: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Tahoma"/>
                <a:cs typeface="Tahoma"/>
              </a:rPr>
              <a:t>безучастие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общению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играм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ребенком,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отсутствие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игрушек,</a:t>
            </a:r>
            <a:endParaRPr sz="2000">
              <a:latin typeface="Tahoma"/>
              <a:cs typeface="Tahoma"/>
            </a:endParaRPr>
          </a:p>
          <a:p>
            <a:pPr marL="355600" marR="5080">
              <a:lnSpc>
                <a:spcPts val="1920"/>
              </a:lnSpc>
              <a:spcBef>
                <a:spcPts val="220"/>
              </a:spcBef>
            </a:pPr>
            <a:r>
              <a:rPr sz="2000" dirty="0">
                <a:latin typeface="Tahoma"/>
                <a:cs typeface="Tahoma"/>
              </a:rPr>
              <a:t>соответствующих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возрасту,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школьных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принадлежностей;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бездействие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в </a:t>
            </a:r>
            <a:r>
              <a:rPr sz="2000" dirty="0">
                <a:latin typeface="Tahoma"/>
                <a:cs typeface="Tahoma"/>
              </a:rPr>
              <a:t>отношении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школьного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обучения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или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препятствование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ему.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72" y="29971"/>
            <a:ext cx="75577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8060" marR="5080" indent="-975994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ВЫЯВЛЕНИЕ</a:t>
            </a:r>
            <a:r>
              <a:rPr sz="3200" spc="-80" dirty="0"/>
              <a:t> </a:t>
            </a:r>
            <a:r>
              <a:rPr sz="3200" dirty="0"/>
              <a:t>СЛУЧАЕВ</a:t>
            </a:r>
            <a:r>
              <a:rPr sz="3200" spc="-105" dirty="0"/>
              <a:t> </a:t>
            </a:r>
            <a:r>
              <a:rPr sz="3200" spc="-10" dirty="0"/>
              <a:t>ЖЕСТОКОГО </a:t>
            </a:r>
            <a:r>
              <a:rPr sz="3200" dirty="0"/>
              <a:t>ОБРАЩЕНИЯ</a:t>
            </a:r>
            <a:r>
              <a:rPr sz="3200" spc="-70" dirty="0"/>
              <a:t> </a:t>
            </a:r>
            <a:r>
              <a:rPr sz="3200" dirty="0"/>
              <a:t>С</a:t>
            </a:r>
            <a:r>
              <a:rPr sz="3200" spc="-25" dirty="0"/>
              <a:t> </a:t>
            </a:r>
            <a:r>
              <a:rPr sz="3200" spc="-10" dirty="0"/>
              <a:t>РЕБЕНКОМ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algn="ctr">
              <a:lnSpc>
                <a:spcPts val="3450"/>
              </a:lnSpc>
              <a:spcBef>
                <a:spcPts val="95"/>
              </a:spcBef>
            </a:pPr>
            <a:r>
              <a:rPr spc="-90" dirty="0"/>
              <a:t>Поводом</a:t>
            </a:r>
            <a:r>
              <a:rPr spc="-114" dirty="0"/>
              <a:t> </a:t>
            </a:r>
            <a:r>
              <a:rPr spc="-50" dirty="0"/>
              <a:t>для</a:t>
            </a:r>
            <a:r>
              <a:rPr spc="-105" dirty="0"/>
              <a:t> </a:t>
            </a:r>
            <a:r>
              <a:rPr spc="-100" dirty="0"/>
              <a:t>вмешательства</a:t>
            </a:r>
            <a:r>
              <a:rPr spc="-105" dirty="0"/>
              <a:t> </a:t>
            </a:r>
            <a:r>
              <a:rPr spc="-10" dirty="0"/>
              <a:t>специалистов,</a:t>
            </a:r>
          </a:p>
          <a:p>
            <a:pPr marL="354965" algn="ctr">
              <a:lnSpc>
                <a:spcPts val="3450"/>
              </a:lnSpc>
            </a:pPr>
            <a:r>
              <a:rPr spc="-95" dirty="0"/>
              <a:t>проведения</a:t>
            </a:r>
            <a:r>
              <a:rPr spc="-100" dirty="0"/>
              <a:t> </a:t>
            </a:r>
            <a:r>
              <a:rPr spc="-90" dirty="0"/>
              <a:t>оценки</a:t>
            </a:r>
            <a:r>
              <a:rPr spc="-110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95" dirty="0"/>
              <a:t>расследования</a:t>
            </a:r>
            <a:r>
              <a:rPr spc="-90" dirty="0"/>
              <a:t> </a:t>
            </a:r>
            <a:r>
              <a:rPr spc="-80" dirty="0"/>
              <a:t>может</a:t>
            </a:r>
            <a:r>
              <a:rPr spc="-90" dirty="0"/>
              <a:t> </a:t>
            </a:r>
            <a:r>
              <a:rPr spc="-10" dirty="0"/>
              <a:t>быть:</a:t>
            </a:r>
          </a:p>
          <a:p>
            <a:pPr marL="355600" marR="1018540" indent="-3429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/>
              <a:t>Сообщение</a:t>
            </a:r>
            <a:r>
              <a:rPr sz="2800" spc="-80" dirty="0"/>
              <a:t> </a:t>
            </a:r>
            <a:r>
              <a:rPr sz="2800" dirty="0"/>
              <a:t>ребенка</a:t>
            </a:r>
            <a:r>
              <a:rPr sz="2800" spc="-90" dirty="0"/>
              <a:t> </a:t>
            </a:r>
            <a:r>
              <a:rPr sz="2800" dirty="0"/>
              <a:t>или</a:t>
            </a:r>
            <a:r>
              <a:rPr sz="2800" spc="-90" dirty="0"/>
              <a:t> </a:t>
            </a:r>
            <a:r>
              <a:rPr sz="2800" dirty="0"/>
              <a:t>очевидцев</a:t>
            </a:r>
            <a:r>
              <a:rPr sz="2800" spc="-95" dirty="0"/>
              <a:t> </a:t>
            </a:r>
            <a:r>
              <a:rPr sz="2800" dirty="0"/>
              <a:t>о</a:t>
            </a:r>
            <a:r>
              <a:rPr sz="2800" spc="-90" dirty="0"/>
              <a:t> </a:t>
            </a:r>
            <a:r>
              <a:rPr sz="2800" spc="-20" dirty="0"/>
              <a:t>факте </a:t>
            </a:r>
            <a:r>
              <a:rPr sz="2800" dirty="0"/>
              <a:t>жестокого</a:t>
            </a:r>
            <a:r>
              <a:rPr sz="2800" spc="-114" dirty="0"/>
              <a:t> </a:t>
            </a:r>
            <a:r>
              <a:rPr sz="2800" spc="-10" dirty="0"/>
              <a:t>обращения.</a:t>
            </a:r>
            <a:endParaRPr sz="2800"/>
          </a:p>
          <a:p>
            <a:pPr marL="355600" marR="103822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/>
              <a:t>Наличие</a:t>
            </a:r>
            <a:r>
              <a:rPr sz="2800" spc="-100" dirty="0"/>
              <a:t> </a:t>
            </a:r>
            <a:r>
              <a:rPr sz="2800" dirty="0"/>
              <a:t>признаков</a:t>
            </a:r>
            <a:r>
              <a:rPr sz="2800" spc="-110" dirty="0"/>
              <a:t> </a:t>
            </a:r>
            <a:r>
              <a:rPr sz="2800" dirty="0"/>
              <a:t>жестокого</a:t>
            </a:r>
            <a:r>
              <a:rPr sz="2800" spc="-95" dirty="0"/>
              <a:t> </a:t>
            </a:r>
            <a:r>
              <a:rPr sz="2800" dirty="0"/>
              <a:t>обращения</a:t>
            </a:r>
            <a:r>
              <a:rPr sz="2800" spc="-114" dirty="0"/>
              <a:t> </a:t>
            </a:r>
            <a:r>
              <a:rPr sz="2800" spc="-50" dirty="0"/>
              <a:t>с </a:t>
            </a:r>
            <a:r>
              <a:rPr sz="2800" spc="-10" dirty="0"/>
              <a:t>ребенком.</a:t>
            </a:r>
            <a:endParaRPr sz="2800"/>
          </a:p>
          <a:p>
            <a:pPr marL="355600" marR="72453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/>
              <a:t>Наличие</a:t>
            </a:r>
            <a:r>
              <a:rPr sz="2800" spc="-90" dirty="0"/>
              <a:t> </a:t>
            </a:r>
            <a:r>
              <a:rPr sz="2800" dirty="0"/>
              <a:t>причин</a:t>
            </a:r>
            <a:r>
              <a:rPr sz="2800" spc="-105" dirty="0"/>
              <a:t> </a:t>
            </a:r>
            <a:r>
              <a:rPr sz="2800" dirty="0"/>
              <a:t>и</a:t>
            </a:r>
            <a:r>
              <a:rPr sz="2800" spc="-114" dirty="0"/>
              <a:t> </a:t>
            </a:r>
            <a:r>
              <a:rPr sz="2800" dirty="0"/>
              <a:t>условий</a:t>
            </a:r>
            <a:r>
              <a:rPr sz="2800" spc="-100" dirty="0"/>
              <a:t> </a:t>
            </a:r>
            <a:r>
              <a:rPr sz="2800" dirty="0"/>
              <a:t>(факторов</a:t>
            </a:r>
            <a:r>
              <a:rPr sz="2800" spc="-85" dirty="0"/>
              <a:t> </a:t>
            </a:r>
            <a:r>
              <a:rPr sz="2800" spc="-10" dirty="0"/>
              <a:t>риска), способствующих</a:t>
            </a:r>
            <a:r>
              <a:rPr sz="2800" spc="-120" dirty="0"/>
              <a:t> </a:t>
            </a:r>
            <a:r>
              <a:rPr sz="2800" dirty="0"/>
              <a:t>жестокому</a:t>
            </a:r>
            <a:r>
              <a:rPr sz="2800" spc="-120" dirty="0"/>
              <a:t> </a:t>
            </a:r>
            <a:r>
              <a:rPr sz="2800" dirty="0"/>
              <a:t>обращению</a:t>
            </a:r>
            <a:r>
              <a:rPr sz="2800" spc="-90" dirty="0"/>
              <a:t> </a:t>
            </a:r>
            <a:r>
              <a:rPr sz="2800" spc="-50" dirty="0"/>
              <a:t>с </a:t>
            </a:r>
            <a:r>
              <a:rPr sz="2800" spc="-10" dirty="0"/>
              <a:t>ребенком.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3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852" y="29971"/>
            <a:ext cx="8681085" cy="302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 marR="59245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ФАКТОРЫ</a:t>
            </a:r>
            <a:r>
              <a:rPr sz="3200" spc="-5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РИСКА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ДЛЯ</a:t>
            </a:r>
            <a:r>
              <a:rPr sz="3200" spc="-3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ЖЕСТОКОГО </a:t>
            </a:r>
            <a:r>
              <a:rPr sz="3200" dirty="0">
                <a:solidFill>
                  <a:srgbClr val="FF0000"/>
                </a:solidFill>
              </a:rPr>
              <a:t>ОБРАЩЕНИЯ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С</a:t>
            </a:r>
            <a:r>
              <a:rPr sz="3200" spc="-2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ДЕТЬМИ</a:t>
            </a:r>
            <a:endParaRPr sz="3200"/>
          </a:p>
          <a:p>
            <a:pPr marL="12065" marR="5080" indent="-635" algn="ctr">
              <a:lnSpc>
                <a:spcPct val="100000"/>
              </a:lnSpc>
              <a:spcBef>
                <a:spcPts val="595"/>
              </a:spcBef>
            </a:pPr>
            <a:r>
              <a:rPr sz="3200" b="0" i="1" dirty="0">
                <a:latin typeface="Calibri"/>
                <a:cs typeface="Calibri"/>
              </a:rPr>
              <a:t>Раннее</a:t>
            </a:r>
            <a:r>
              <a:rPr sz="3200" b="0" i="1" spc="-9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выявление</a:t>
            </a:r>
            <a:r>
              <a:rPr sz="3200" b="0" i="1" spc="-9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жестокого</a:t>
            </a:r>
            <a:r>
              <a:rPr sz="3200" b="0" i="1" spc="-11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обращения</a:t>
            </a:r>
            <a:r>
              <a:rPr sz="3200" b="0" i="1" spc="-85" dirty="0">
                <a:latin typeface="Calibri"/>
                <a:cs typeface="Calibri"/>
              </a:rPr>
              <a:t> </a:t>
            </a:r>
            <a:r>
              <a:rPr sz="3200" b="0" i="1" spc="-50" dirty="0">
                <a:latin typeface="Calibri"/>
                <a:cs typeface="Calibri"/>
              </a:rPr>
              <a:t>с </a:t>
            </a:r>
            <a:r>
              <a:rPr sz="3200" b="0" i="1" dirty="0">
                <a:latin typeface="Calibri"/>
                <a:cs typeface="Calibri"/>
              </a:rPr>
              <a:t>детьми</a:t>
            </a:r>
            <a:r>
              <a:rPr sz="3200" b="0" i="1" spc="-5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в</a:t>
            </a:r>
            <a:r>
              <a:rPr sz="3200" b="0" i="1" spc="-3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семье</a:t>
            </a:r>
            <a:r>
              <a:rPr sz="3200" b="0" i="1" spc="-6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ориентировано</a:t>
            </a:r>
            <a:r>
              <a:rPr sz="3200" b="0" i="1" spc="-45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первоначально </a:t>
            </a:r>
            <a:r>
              <a:rPr sz="3200" b="0" i="1" dirty="0">
                <a:latin typeface="Calibri"/>
                <a:cs typeface="Calibri"/>
              </a:rPr>
              <a:t>на</a:t>
            </a:r>
            <a:r>
              <a:rPr sz="3200" b="0" i="1" spc="-4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наблюдение</a:t>
            </a:r>
            <a:r>
              <a:rPr sz="3200" b="0" i="1" spc="-5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за</a:t>
            </a:r>
            <a:r>
              <a:rPr sz="3200" b="0" i="1" spc="-4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семьей</a:t>
            </a:r>
            <a:r>
              <a:rPr sz="3200" b="0" i="1" spc="-7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и</a:t>
            </a:r>
            <a:r>
              <a:rPr sz="3200" b="0" i="1" spc="-3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выявление</a:t>
            </a:r>
            <a:r>
              <a:rPr sz="3200" b="0" i="1" spc="-6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факторов риска.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056001"/>
            <a:ext cx="85197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ahoma"/>
                <a:cs typeface="Tahoma"/>
              </a:rPr>
              <a:t>Условно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можно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обозначить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четыре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группы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факторов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риска: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Особенности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родителей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Особенности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ребенка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80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Особенности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семьи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spc="-10" dirty="0">
                <a:latin typeface="Tahoma"/>
                <a:cs typeface="Tahoma"/>
              </a:rPr>
              <a:t>Социально-</a:t>
            </a:r>
            <a:r>
              <a:rPr sz="2400" dirty="0">
                <a:latin typeface="Tahoma"/>
                <a:cs typeface="Tahoma"/>
              </a:rPr>
              <a:t>политические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культурные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факторы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23262"/>
            <a:ext cx="8397240" cy="8674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01980">
              <a:lnSpc>
                <a:spcPct val="100000"/>
              </a:lnSpc>
              <a:spcBef>
                <a:spcPts val="530"/>
              </a:spcBef>
            </a:pPr>
            <a:r>
              <a:rPr sz="2400" dirty="0"/>
              <a:t>Психологические</a:t>
            </a:r>
            <a:r>
              <a:rPr sz="2400" spc="-60" dirty="0"/>
              <a:t> </a:t>
            </a:r>
            <a:r>
              <a:rPr sz="2400" dirty="0"/>
              <a:t>факторы</a:t>
            </a:r>
            <a:r>
              <a:rPr sz="2400" spc="-85" dirty="0"/>
              <a:t> </a:t>
            </a:r>
            <a:r>
              <a:rPr sz="2400" dirty="0"/>
              <a:t>риска</a:t>
            </a:r>
            <a:r>
              <a:rPr sz="2400" spc="-80" dirty="0"/>
              <a:t> </a:t>
            </a:r>
            <a:r>
              <a:rPr sz="2400" dirty="0"/>
              <a:t>для</a:t>
            </a:r>
            <a:r>
              <a:rPr sz="2400" spc="-60" dirty="0"/>
              <a:t> </a:t>
            </a:r>
            <a:r>
              <a:rPr sz="2400" spc="-10" dirty="0"/>
              <a:t>родителей</a:t>
            </a:r>
            <a:endParaRPr sz="2400"/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Личностные</a:t>
            </a:r>
            <a:r>
              <a:rPr sz="2400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особенности: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36422"/>
            <a:ext cx="8423275" cy="56845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6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Низкая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самооценка,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депрессия,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апатия;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Неспособность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доверять</a:t>
            </a:r>
            <a:r>
              <a:rPr sz="2400" spc="-1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окружающим,</a:t>
            </a:r>
            <a:r>
              <a:rPr sz="2400" spc="-1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изолированность;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80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Стремление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доминированию;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Агрессивность,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раздражительность;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Неумение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контролировать</a:t>
            </a:r>
            <a:r>
              <a:rPr sz="2400" spc="-1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свои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эмоции.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Здоровье</a:t>
            </a:r>
            <a:r>
              <a:rPr sz="2400" b="1" i="1" u="sng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родителей:</a:t>
            </a:r>
            <a:endParaRPr sz="2400">
              <a:latin typeface="Calibri"/>
              <a:cs typeface="Calibri"/>
            </a:endParaRPr>
          </a:p>
          <a:p>
            <a:pPr marL="274320" indent="-261620">
              <a:lnSpc>
                <a:spcPct val="100000"/>
              </a:lnSpc>
              <a:spcBef>
                <a:spcPts val="720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Психические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заболевания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расстройства;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75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Умственная</a:t>
            </a:r>
            <a:r>
              <a:rPr sz="2400" spc="-1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отсталость;</a:t>
            </a:r>
            <a:endParaRPr sz="24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580"/>
              </a:spcBef>
              <a:buChar char="–"/>
              <a:tabLst>
                <a:tab pos="274320" algn="l"/>
              </a:tabLst>
            </a:pPr>
            <a:r>
              <a:rPr sz="2400" dirty="0">
                <a:latin typeface="Tahoma"/>
                <a:cs typeface="Tahoma"/>
              </a:rPr>
              <a:t>Алкоголизм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или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наркозависимость.</a:t>
            </a:r>
            <a:endParaRPr sz="2400">
              <a:latin typeface="Tahoma"/>
              <a:cs typeface="Tahoma"/>
            </a:endParaRPr>
          </a:p>
          <a:p>
            <a:pPr marL="355600" marR="64008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Несформированные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родительские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навыки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(молодые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родители, родители-</a:t>
            </a:r>
            <a:r>
              <a:rPr sz="2000" dirty="0">
                <a:latin typeface="Tahoma"/>
                <a:cs typeface="Tahoma"/>
              </a:rPr>
              <a:t>выпускники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сиротских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учреждений,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родители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из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неблагополучных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семей).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Подверженность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родителей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насилию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детстве.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Завышенные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неоправданные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ожидания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отношению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 </a:t>
            </a:r>
            <a:r>
              <a:rPr sz="2000" spc="-10" dirty="0">
                <a:latin typeface="Tahoma"/>
                <a:cs typeface="Tahoma"/>
              </a:rPr>
              <a:t>ребенку.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55" y="31496"/>
            <a:ext cx="8040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ХАРАКТЕРНЫЕ</a:t>
            </a:r>
            <a:r>
              <a:rPr sz="2800" spc="-17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ОСОБЕННОСТИ</a:t>
            </a:r>
            <a:r>
              <a:rPr sz="2800" spc="-16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ПОВЕДЕНИЯ </a:t>
            </a:r>
            <a:r>
              <a:rPr sz="2800" dirty="0">
                <a:solidFill>
                  <a:srgbClr val="FF0000"/>
                </a:solidFill>
              </a:rPr>
              <a:t>ВЗРОСЛЫХ,</a:t>
            </a:r>
            <a:r>
              <a:rPr sz="2800" spc="-14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СОВЕРШАЮЩИХ</a:t>
            </a:r>
            <a:r>
              <a:rPr sz="2800" spc="-10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ЖЕСТОКОЕ </a:t>
            </a:r>
            <a:r>
              <a:rPr sz="2800" dirty="0">
                <a:solidFill>
                  <a:srgbClr val="FF0000"/>
                </a:solidFill>
              </a:rPr>
              <a:t>ОБРАЩЕНИЕ</a:t>
            </a:r>
            <a:r>
              <a:rPr sz="2800" spc="-9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С</a:t>
            </a:r>
            <a:r>
              <a:rPr sz="2800" spc="-114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ДЕТЬМИ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385061"/>
            <a:ext cx="888111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Tahoma"/>
                <a:cs typeface="Tahoma"/>
              </a:rPr>
              <a:t>Родители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психологически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расположены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</a:t>
            </a:r>
            <a:r>
              <a:rPr sz="2400" b="1" spc="-10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тому,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чтобы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применять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отношении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детей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насилие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или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не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удовлетворять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их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потребности</a:t>
            </a:r>
            <a:endParaRPr sz="2400">
              <a:latin typeface="Tahoma"/>
              <a:cs typeface="Tahoma"/>
            </a:endParaRPr>
          </a:p>
          <a:p>
            <a:pPr marL="355600" marR="376555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  <a:tab pos="443865" algn="l"/>
              </a:tabLst>
            </a:pP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Tahoma"/>
                <a:cs typeface="Tahoma"/>
              </a:rPr>
              <a:t>Родители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детей,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подвергающихся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насилию,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часто </a:t>
            </a:r>
            <a:r>
              <a:rPr sz="2400" b="1" dirty="0">
                <a:latin typeface="Tahoma"/>
                <a:cs typeface="Tahoma"/>
              </a:rPr>
              <a:t>считают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их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«не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такими,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как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все»,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ущербными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в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b="1" spc="-25" dirty="0">
                <a:latin typeface="Tahoma"/>
                <a:cs typeface="Tahoma"/>
              </a:rPr>
              <a:t>каком-</a:t>
            </a:r>
            <a:r>
              <a:rPr sz="2400" b="1" dirty="0">
                <a:latin typeface="Tahoma"/>
                <a:cs typeface="Tahoma"/>
              </a:rPr>
              <a:t>то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отношении</a:t>
            </a:r>
            <a:endParaRPr sz="2400">
              <a:latin typeface="Tahoma"/>
              <a:cs typeface="Tahoma"/>
            </a:endParaRPr>
          </a:p>
          <a:p>
            <a:pPr marL="355600" marR="154051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  <a:tab pos="443865" algn="l"/>
              </a:tabLst>
            </a:pP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Tahoma"/>
                <a:cs typeface="Tahoma"/>
              </a:rPr>
              <a:t>Высокий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уровень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стресса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возникновение </a:t>
            </a:r>
            <a:r>
              <a:rPr sz="2400" b="1" dirty="0">
                <a:latin typeface="Tahoma"/>
                <a:cs typeface="Tahoma"/>
              </a:rPr>
              <a:t>кризисных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ситуаций</a:t>
            </a:r>
            <a:endParaRPr sz="2400">
              <a:latin typeface="Tahoma"/>
              <a:cs typeface="Tahoma"/>
            </a:endParaRPr>
          </a:p>
          <a:p>
            <a:pPr marL="355600" marR="67945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  <a:tab pos="443865" algn="l"/>
              </a:tabLst>
            </a:pP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Tahoma"/>
                <a:cs typeface="Tahoma"/>
              </a:rPr>
              <a:t>Родители,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которые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допускают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жестокое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обращение </a:t>
            </a:r>
            <a:r>
              <a:rPr sz="2400" b="1" dirty="0">
                <a:latin typeface="Tahoma"/>
                <a:cs typeface="Tahoma"/>
              </a:rPr>
              <a:t>с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детьми,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часто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хватает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поддержки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отдельных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людей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общества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целом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43988"/>
            <a:ext cx="8429625" cy="11506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685"/>
              </a:spcBef>
            </a:pPr>
            <a:r>
              <a:rPr sz="3200" dirty="0"/>
              <a:t>Типы</a:t>
            </a:r>
            <a:r>
              <a:rPr sz="3200" spc="-30" dirty="0"/>
              <a:t> </a:t>
            </a:r>
            <a:r>
              <a:rPr sz="3200" dirty="0"/>
              <a:t>сексуального</a:t>
            </a:r>
            <a:r>
              <a:rPr sz="3200" spc="-60" dirty="0"/>
              <a:t> </a:t>
            </a:r>
            <a:r>
              <a:rPr sz="3200" dirty="0"/>
              <a:t>насилия</a:t>
            </a:r>
            <a:r>
              <a:rPr sz="3200" spc="-60" dirty="0"/>
              <a:t> </a:t>
            </a:r>
            <a:r>
              <a:rPr sz="3200" dirty="0"/>
              <a:t>в</a:t>
            </a:r>
            <a:r>
              <a:rPr sz="3200" spc="-25" dirty="0"/>
              <a:t> </a:t>
            </a:r>
            <a:r>
              <a:rPr sz="3200" spc="-10" dirty="0"/>
              <a:t>семье:</a:t>
            </a:r>
            <a:endParaRPr sz="3200"/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ОТЕЦ</a:t>
            </a:r>
            <a:r>
              <a:rPr sz="32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32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ДОЧЬ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65606"/>
            <a:ext cx="8862060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925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Пассивно-зависимые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отношения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семье: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отношениях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женой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муж </a:t>
            </a:r>
            <a:r>
              <a:rPr sz="2000" dirty="0">
                <a:latin typeface="Tahoma"/>
                <a:cs typeface="Tahoma"/>
              </a:rPr>
              <a:t>чувствует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себя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зависимым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ребенком,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которым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пренебрегают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он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обращается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дочери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как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другой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жене,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чтобы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ощутить,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что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он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-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мужчина.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Агрессивно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доминантные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отношения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семье: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жена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 </a:t>
            </a:r>
            <a:r>
              <a:rPr sz="2000" spc="-20" dirty="0">
                <a:latin typeface="Tahoma"/>
                <a:cs typeface="Tahoma"/>
              </a:rPr>
              <a:t>дочь</a:t>
            </a:r>
            <a:endParaRPr sz="2000">
              <a:latin typeface="Tahoma"/>
              <a:cs typeface="Tahoma"/>
            </a:endParaRPr>
          </a:p>
          <a:p>
            <a:pPr marL="355600" marR="5080" algn="just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изолированы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социальных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связей.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Жена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эмоционально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беззащитна</a:t>
            </a:r>
            <a:r>
              <a:rPr sz="2000" spc="-50" dirty="0">
                <a:latin typeface="Tahoma"/>
                <a:cs typeface="Tahoma"/>
              </a:rPr>
              <a:t> и </a:t>
            </a:r>
            <a:r>
              <a:rPr sz="2000" dirty="0">
                <a:latin typeface="Tahoma"/>
                <a:cs typeface="Tahoma"/>
              </a:rPr>
              <a:t>беспомощна,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муж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полностью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властвует,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получает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эмоциональной </a:t>
            </a:r>
            <a:r>
              <a:rPr sz="2000" dirty="0">
                <a:latin typeface="Tahoma"/>
                <a:cs typeface="Tahoma"/>
              </a:rPr>
              <a:t>поддержки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эмоционального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признания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жены.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Сексуальные</a:t>
            </a:r>
            <a:endParaRPr sz="2000">
              <a:latin typeface="Tahoma"/>
              <a:cs typeface="Tahoma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отношения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дочерью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как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осуществление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права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Нарцисса.</a:t>
            </a:r>
            <a:endParaRPr sz="2000">
              <a:latin typeface="Tahoma"/>
              <a:cs typeface="Tahoma"/>
            </a:endParaRPr>
          </a:p>
          <a:p>
            <a:pPr marL="352425" marR="879475" indent="-33972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Жена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доминирует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 муж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подавляется.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Отношения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 дочерью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как 	</a:t>
            </a:r>
            <a:r>
              <a:rPr sz="2000" dirty="0">
                <a:latin typeface="Tahoma"/>
                <a:cs typeface="Tahoma"/>
              </a:rPr>
              <a:t>компенсация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подавленной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потребности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доминированию.</a:t>
            </a:r>
            <a:endParaRPr sz="2000">
              <a:latin typeface="Tahoma"/>
              <a:cs typeface="Tahoma"/>
            </a:endParaRPr>
          </a:p>
          <a:p>
            <a:pPr marL="352425" indent="-339725" algn="just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2425" algn="l"/>
              </a:tabLst>
            </a:pPr>
            <a:r>
              <a:rPr sz="2000" dirty="0">
                <a:latin typeface="Tahoma"/>
                <a:cs typeface="Tahoma"/>
              </a:rPr>
              <a:t>В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инцестных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семьях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мать,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как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правило,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получала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10" dirty="0">
                <a:latin typeface="Tahoma"/>
                <a:cs typeface="Tahoma"/>
              </a:rPr>
              <a:t> детстве</a:t>
            </a:r>
            <a:endParaRPr sz="2000">
              <a:latin typeface="Tahoma"/>
              <a:cs typeface="Tahoma"/>
            </a:endParaRPr>
          </a:p>
          <a:p>
            <a:pPr marL="355600" marR="409575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достаточно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тепла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заботы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своих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родителей.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Она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оказывается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не </a:t>
            </a:r>
            <a:r>
              <a:rPr sz="2000" dirty="0">
                <a:latin typeface="Tahoma"/>
                <a:cs typeface="Tahoma"/>
              </a:rPr>
              <a:t>способной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дать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достаточно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тепла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любви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мужу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дочери,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что,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при </a:t>
            </a:r>
            <a:r>
              <a:rPr sz="2000" dirty="0">
                <a:latin typeface="Tahoma"/>
                <a:cs typeface="Tahoma"/>
              </a:rPr>
              <a:t>определенных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условиях,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может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привести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сексуализированным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отношениям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отца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дочери.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ОТЕЦ</a:t>
            </a:r>
            <a:r>
              <a:rPr sz="32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32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СЫН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04469"/>
            <a:ext cx="8755380" cy="2757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089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Отец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детстве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(подростковом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возрасте)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имел </a:t>
            </a:r>
            <a:r>
              <a:rPr sz="2800" dirty="0">
                <a:latin typeface="Tahoma"/>
                <a:cs typeface="Tahoma"/>
              </a:rPr>
              <a:t>проблемы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отношениях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противоположным полом.</a:t>
            </a:r>
            <a:endParaRPr sz="2800">
              <a:latin typeface="Tahoma"/>
              <a:cs typeface="Tahoma"/>
            </a:endParaRPr>
          </a:p>
          <a:p>
            <a:pPr marL="355600" marR="161099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Может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быть,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отец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не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был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уверен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своей </a:t>
            </a:r>
            <a:r>
              <a:rPr sz="2800" dirty="0">
                <a:latin typeface="Tahoma"/>
                <a:cs typeface="Tahoma"/>
              </a:rPr>
              <a:t>сексуальной</a:t>
            </a:r>
            <a:r>
              <a:rPr sz="2800" spc="-1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ориентации.</a:t>
            </a:r>
            <a:endParaRPr sz="28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Может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быть,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отец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был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жертвой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инцеста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детстве.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683"/>
            <a:ext cx="8957945" cy="4997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5600" marR="257175" indent="-342900">
              <a:lnSpc>
                <a:spcPts val="3810"/>
              </a:lnSpc>
              <a:spcBef>
                <a:spcPts val="25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Жестокое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обращение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ребенком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это </a:t>
            </a:r>
            <a:r>
              <a:rPr sz="3200" dirty="0">
                <a:latin typeface="Calibri"/>
                <a:cs typeface="Calibri"/>
              </a:rPr>
              <a:t>все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многообразие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действий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бездействие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со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ts val="3840"/>
              </a:lnSpc>
            </a:pPr>
            <a:r>
              <a:rPr sz="3200" dirty="0">
                <a:latin typeface="Calibri"/>
                <a:cs typeface="Calibri"/>
              </a:rPr>
              <a:t>стороны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окружающих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лиц,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которые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наносят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вред </a:t>
            </a:r>
            <a:r>
              <a:rPr sz="3200" dirty="0">
                <a:latin typeface="Calibri"/>
                <a:cs typeface="Calibri"/>
              </a:rPr>
              <a:t>физическому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психическому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здоровью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715"/>
              </a:lnSpc>
            </a:pPr>
            <a:r>
              <a:rPr sz="3200" spc="-10" dirty="0">
                <a:latin typeface="Calibri"/>
                <a:cs typeface="Calibri"/>
              </a:rPr>
              <a:t>несовершеннолетнего,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его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развитию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355600" marR="233045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благополучию,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также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ущемляют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его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права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или </a:t>
            </a:r>
            <a:r>
              <a:rPr sz="3200" spc="-10" dirty="0">
                <a:latin typeface="Calibri"/>
                <a:cs typeface="Calibri"/>
              </a:rPr>
              <a:t>свободу.</a:t>
            </a:r>
            <a:endParaRPr sz="3200">
              <a:latin typeface="Calibri"/>
              <a:cs typeface="Calibri"/>
            </a:endParaRPr>
          </a:p>
          <a:p>
            <a:pPr marL="355600" marR="290195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i="1" dirty="0">
                <a:latin typeface="Calibri"/>
                <a:cs typeface="Calibri"/>
              </a:rPr>
              <a:t>Жестокое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обращение</a:t>
            </a:r>
            <a:r>
              <a:rPr sz="3200" b="1" i="1" spc="-8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с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ребенком</a:t>
            </a:r>
            <a:r>
              <a:rPr sz="3200" b="1" i="1" spc="-5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со</a:t>
            </a:r>
            <a:r>
              <a:rPr sz="3200" b="1" i="1" spc="-5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стороны </a:t>
            </a:r>
            <a:r>
              <a:rPr sz="3200" b="1" i="1" dirty="0">
                <a:latin typeface="Calibri"/>
                <a:cs typeface="Calibri"/>
              </a:rPr>
              <a:t>родителей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и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других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родственников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является </a:t>
            </a:r>
            <a:r>
              <a:rPr sz="3200" b="1" i="1" dirty="0">
                <a:latin typeface="Calibri"/>
                <a:cs typeface="Calibri"/>
              </a:rPr>
              <a:t>формой</a:t>
            </a:r>
            <a:r>
              <a:rPr sz="3200" b="1" i="1" spc="-3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насилия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в</a:t>
            </a:r>
            <a:r>
              <a:rPr sz="3200" b="1" i="1" spc="-3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семье.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МАТЬ</a:t>
            </a:r>
            <a:r>
              <a:rPr sz="32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32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СЫН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80085"/>
            <a:ext cx="8914765" cy="4538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292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Связь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такого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рода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свидетельствует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наличии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серьезных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психических </a:t>
            </a:r>
            <a:r>
              <a:rPr sz="2000" dirty="0">
                <a:latin typeface="Tahoma"/>
                <a:cs typeface="Tahoma"/>
              </a:rPr>
              <a:t>нарушений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матери,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так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как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женщине,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сравнению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</a:t>
            </a:r>
            <a:r>
              <a:rPr sz="2000" spc="-10" dirty="0">
                <a:latin typeface="Tahoma"/>
                <a:cs typeface="Tahoma"/>
              </a:rPr>
              <a:t> мужчинами, </a:t>
            </a:r>
            <a:r>
              <a:rPr sz="2000" dirty="0">
                <a:latin typeface="Tahoma"/>
                <a:cs typeface="Tahoma"/>
              </a:rPr>
              <a:t>приходится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преодолевать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большее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сопротивление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для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совершения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сексуального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насилия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над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собственным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ребенком.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Этому</a:t>
            </a:r>
            <a:r>
              <a:rPr sz="2000" spc="-10" dirty="0">
                <a:latin typeface="Tahoma"/>
                <a:cs typeface="Tahoma"/>
              </a:rPr>
              <a:t> препятствуют: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Tahoma"/>
                <a:cs typeface="Tahoma"/>
              </a:rPr>
              <a:t>-</a:t>
            </a:r>
            <a:r>
              <a:rPr sz="2000" spc="-10" dirty="0">
                <a:latin typeface="Tahoma"/>
                <a:cs typeface="Tahoma"/>
              </a:rPr>
              <a:t>Социально-</a:t>
            </a:r>
            <a:r>
              <a:rPr sz="2000" dirty="0">
                <a:latin typeface="Tahoma"/>
                <a:cs typeface="Tahoma"/>
              </a:rPr>
              <a:t>ролевой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барьер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стереотипный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сексуальный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агрессор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это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мужчина.</a:t>
            </a:r>
            <a:endParaRPr sz="20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480"/>
              </a:spcBef>
              <a:buChar char="-"/>
              <a:tabLst>
                <a:tab pos="182880" algn="l"/>
              </a:tabLst>
            </a:pPr>
            <a:r>
              <a:rPr sz="2000" dirty="0">
                <a:latin typeface="Tahoma"/>
                <a:cs typeface="Tahoma"/>
              </a:rPr>
              <a:t>Психологический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барьер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материнский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инстинкт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глубже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отцовского.</a:t>
            </a:r>
            <a:endParaRPr sz="20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480"/>
              </a:spcBef>
              <a:buChar char="-"/>
              <a:tabLst>
                <a:tab pos="182880" algn="l"/>
              </a:tabLst>
            </a:pPr>
            <a:r>
              <a:rPr sz="2000" dirty="0">
                <a:latin typeface="Tahoma"/>
                <a:cs typeface="Tahoma"/>
              </a:rPr>
              <a:t>Очень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часто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сексуальный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агрессор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прошлом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сам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был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жертвой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сексуального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насилия.</a:t>
            </a:r>
            <a:endParaRPr sz="2000">
              <a:latin typeface="Tahoma"/>
              <a:cs typeface="Tahoma"/>
            </a:endParaRPr>
          </a:p>
          <a:p>
            <a:pPr marL="12700" marR="5080" indent="170180">
              <a:lnSpc>
                <a:spcPct val="100000"/>
              </a:lnSpc>
              <a:spcBef>
                <a:spcPts val="480"/>
              </a:spcBef>
              <a:buChar char="-"/>
              <a:tabLst>
                <a:tab pos="182880" algn="l"/>
              </a:tabLst>
            </a:pPr>
            <a:r>
              <a:rPr sz="2000" dirty="0">
                <a:latin typeface="Tahoma"/>
                <a:cs typeface="Tahoma"/>
              </a:rPr>
              <a:t>Отмечается,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что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случаях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инцеста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насильников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наблюдаются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глубокие </a:t>
            </a:r>
            <a:r>
              <a:rPr sz="2000" dirty="0">
                <a:latin typeface="Tahoma"/>
                <a:cs typeface="Tahoma"/>
              </a:rPr>
              <a:t>психо-сексуальные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нарушения,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садизм,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фетишизм,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необычные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формы </a:t>
            </a:r>
            <a:r>
              <a:rPr sz="2000" dirty="0">
                <a:latin typeface="Tahoma"/>
                <a:cs typeface="Tahoma"/>
              </a:rPr>
              <a:t>полового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акта,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эпизоды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гомосексуализма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трансвестизм.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Отсутствие </a:t>
            </a:r>
            <a:r>
              <a:rPr sz="2000" dirty="0">
                <a:latin typeface="Tahoma"/>
                <a:cs typeface="Tahoma"/>
              </a:rPr>
              <a:t>желаемого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удовлетворения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этих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форм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сексуальной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активности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толкает </a:t>
            </a:r>
            <a:r>
              <a:rPr sz="2000" dirty="0">
                <a:latin typeface="Tahoma"/>
                <a:cs typeface="Tahoma"/>
              </a:rPr>
              <a:t>их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совершение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инцеста.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31496"/>
            <a:ext cx="7865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Психологические</a:t>
            </a:r>
            <a:r>
              <a:rPr sz="2800" spc="-110" dirty="0"/>
              <a:t> </a:t>
            </a:r>
            <a:r>
              <a:rPr sz="2800" dirty="0"/>
              <a:t>факторы</a:t>
            </a:r>
            <a:r>
              <a:rPr sz="2800" spc="-110" dirty="0"/>
              <a:t> </a:t>
            </a:r>
            <a:r>
              <a:rPr sz="2800" dirty="0"/>
              <a:t>риска</a:t>
            </a:r>
            <a:r>
              <a:rPr sz="2800" spc="-130" dirty="0"/>
              <a:t> </a:t>
            </a:r>
            <a:r>
              <a:rPr sz="2800" spc="-10" dirty="0"/>
              <a:t>ребенка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458152"/>
            <a:ext cx="8145780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Дети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первые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два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года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жизни;</a:t>
            </a:r>
            <a:endParaRPr sz="2400">
              <a:latin typeface="Tahoma"/>
              <a:cs typeface="Tahoma"/>
            </a:endParaRPr>
          </a:p>
          <a:p>
            <a:pPr marL="355600" marR="24257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Младенцы,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родившиеся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преждевременно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имеющие </a:t>
            </a:r>
            <a:r>
              <a:rPr sz="2400" dirty="0">
                <a:latin typeface="Tahoma"/>
                <a:cs typeface="Tahoma"/>
              </a:rPr>
              <a:t>низкий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вес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при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рождении;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Дети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физическими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психическими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отклонениями;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Агрессивный,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гиперактивный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импульсивный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ребенок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2" y="31496"/>
            <a:ext cx="8486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Психологические</a:t>
            </a:r>
            <a:r>
              <a:rPr sz="2800" spc="-114" dirty="0"/>
              <a:t> </a:t>
            </a:r>
            <a:r>
              <a:rPr sz="2800" dirty="0"/>
              <a:t>факторы</a:t>
            </a:r>
            <a:r>
              <a:rPr sz="2800" spc="-114" dirty="0"/>
              <a:t> </a:t>
            </a:r>
            <a:r>
              <a:rPr sz="2800" dirty="0"/>
              <a:t>риска</a:t>
            </a:r>
            <a:r>
              <a:rPr sz="2800" spc="-100" dirty="0"/>
              <a:t> </a:t>
            </a:r>
            <a:r>
              <a:rPr sz="2800" spc="-10" dirty="0"/>
              <a:t>подростков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511505"/>
            <a:ext cx="8961120" cy="5148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65430" algn="l"/>
              </a:tabLst>
            </a:pPr>
            <a:r>
              <a:rPr sz="2000" dirty="0">
                <a:latin typeface="Times New Roman"/>
                <a:cs typeface="Times New Roman"/>
              </a:rPr>
              <a:t>Чувства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неравенства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несправедливости,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которые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возникают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из-за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того,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что</a:t>
            </a:r>
            <a:endParaRPr sz="2000">
              <a:latin typeface="Times New Roman"/>
              <a:cs typeface="Times New Roman"/>
            </a:endParaRPr>
          </a:p>
          <a:p>
            <a:pPr marL="12700" marR="12192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одни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подростки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развиваются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более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ускоренно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этот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период,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другие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некоторым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опозданием.</a:t>
            </a:r>
            <a:endParaRPr sz="2000">
              <a:latin typeface="Times New Roman"/>
              <a:cs typeface="Times New Roman"/>
            </a:endParaRPr>
          </a:p>
          <a:p>
            <a:pPr marL="12700" marR="17780" indent="254635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Беспомощность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из-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того,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подросток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уже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чувствует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ребенком,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тоже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еще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человеком.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Физиологическое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развитие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этот </a:t>
            </a:r>
            <a:r>
              <a:rPr sz="2000" dirty="0">
                <a:latin typeface="Times New Roman"/>
                <a:cs typeface="Times New Roman"/>
              </a:rPr>
              <a:t>период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намного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опережает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способности,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возможности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готовность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подростка вступать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более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отношения.</a:t>
            </a:r>
            <a:endParaRPr sz="2000">
              <a:latin typeface="Times New Roman"/>
              <a:cs typeface="Times New Roman"/>
            </a:endParaRPr>
          </a:p>
          <a:p>
            <a:pPr marL="12700" marR="81280" indent="254635">
              <a:lnSpc>
                <a:spcPct val="100000"/>
              </a:lnSpc>
              <a:spcBef>
                <a:spcPts val="484"/>
              </a:spcBef>
              <a:buAutoNum type="arabicPeriod" startAt="2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одной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стороны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предъявляют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подростку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повышенные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требования, </a:t>
            </a:r>
            <a:r>
              <a:rPr sz="2000" dirty="0">
                <a:latin typeface="Times New Roman"/>
                <a:cs typeface="Times New Roman"/>
              </a:rPr>
              <a:t>видя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более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человека,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другой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разрешают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ему </a:t>
            </a:r>
            <a:r>
              <a:rPr sz="2000" dirty="0">
                <a:latin typeface="Times New Roman"/>
                <a:cs typeface="Times New Roman"/>
              </a:rPr>
              <a:t>поступать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как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взрослому.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Отсюда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появляется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взаимное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недоверие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родителей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ребенка.</a:t>
            </a:r>
            <a:endParaRPr sz="2000">
              <a:latin typeface="Times New Roman"/>
              <a:cs typeface="Times New Roman"/>
            </a:endParaRPr>
          </a:p>
          <a:p>
            <a:pPr marL="12700" marR="5080" indent="254635">
              <a:lnSpc>
                <a:spcPct val="100000"/>
              </a:lnSpc>
              <a:spcBef>
                <a:spcPts val="480"/>
              </a:spcBef>
              <a:buAutoNum type="arabicPeriod" startAt="4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Недоверие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стороны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взрослых.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Если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 подростком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что-то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случится,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ему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могут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поверить.</a:t>
            </a:r>
            <a:endParaRPr sz="2000">
              <a:latin typeface="Times New Roman"/>
              <a:cs typeface="Times New Roman"/>
            </a:endParaRPr>
          </a:p>
          <a:p>
            <a:pPr marL="12700" marR="712470" indent="254635">
              <a:lnSpc>
                <a:spcPct val="100000"/>
              </a:lnSpc>
              <a:spcBef>
                <a:spcPts val="484"/>
              </a:spcBef>
              <a:buAutoNum type="arabicPeriod" startAt="4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Большее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доверие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сверстникам,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взрослым.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Подражание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поведению </a:t>
            </a:r>
            <a:r>
              <a:rPr sz="2000" dirty="0">
                <a:latin typeface="Times New Roman"/>
                <a:cs typeface="Times New Roman"/>
              </a:rPr>
              <a:t>определенных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групп,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являющихся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этот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период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большим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авторитетом,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чем </a:t>
            </a:r>
            <a:r>
              <a:rPr sz="2000" spc="-10" dirty="0">
                <a:latin typeface="Times New Roman"/>
                <a:cs typeface="Times New Roman"/>
              </a:rPr>
              <a:t>родители.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057" y="29971"/>
            <a:ext cx="4152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Особенности</a:t>
            </a:r>
            <a:r>
              <a:rPr sz="3200" spc="-50" dirty="0"/>
              <a:t> </a:t>
            </a:r>
            <a:r>
              <a:rPr sz="3200" spc="-10" dirty="0"/>
              <a:t>семьи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509969"/>
            <a:ext cx="8751570" cy="54311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трудной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жизненной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ситуации: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har char="–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низким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уровнем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достатка;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–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Многодетные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семьи;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har char="–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Неполные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семьи;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–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Конфликтные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семьи;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–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опекаемыми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детьми;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har char="–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кризисной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ситуации;</a:t>
            </a:r>
            <a:endParaRPr sz="24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299"/>
              </a:lnSpc>
              <a:spcBef>
                <a:spcPts val="565"/>
              </a:spcBef>
              <a:buChar char="–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Дисфункциональные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(это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закрытая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семейная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система,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которой присутствуют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жесткие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правила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поведения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закрепленные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роли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каждым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членом </a:t>
            </a:r>
            <a:r>
              <a:rPr sz="1900" dirty="0">
                <a:latin typeface="Times New Roman"/>
                <a:cs typeface="Times New Roman"/>
              </a:rPr>
              <a:t>семьи,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которые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течением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времени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не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меняются,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проблемы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из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семьи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не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выносятся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и </a:t>
            </a:r>
            <a:r>
              <a:rPr sz="1900" dirty="0">
                <a:latin typeface="Times New Roman"/>
                <a:cs typeface="Times New Roman"/>
              </a:rPr>
              <a:t>не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решаются,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посторонним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людям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тяжело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попасть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внутрь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такой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системы);</a:t>
            </a:r>
            <a:endParaRPr sz="19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730"/>
              </a:spcBef>
              <a:buSzPct val="133333"/>
              <a:buChar char="–"/>
              <a:tabLst>
                <a:tab pos="316865" algn="l"/>
              </a:tabLst>
            </a:pP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сторонней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поддержки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помощи;</a:t>
            </a:r>
            <a:endParaRPr sz="24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Char char="–"/>
              <a:tabLst>
                <a:tab pos="240665" algn="l"/>
              </a:tabLst>
            </a:pPr>
            <a:r>
              <a:rPr sz="2400" dirty="0">
                <a:latin typeface="Times New Roman"/>
                <a:cs typeface="Times New Roman"/>
              </a:rPr>
              <a:t>Семьи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незапланированным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нежеланным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ребенком.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32397"/>
            <a:ext cx="8455660" cy="57880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600"/>
              </a:spcBef>
            </a:pPr>
            <a:r>
              <a:rPr sz="2400" b="1" spc="-25" dirty="0">
                <a:latin typeface="Tahoma"/>
                <a:cs typeface="Tahoma"/>
              </a:rPr>
              <a:t>Социально-</a:t>
            </a:r>
            <a:r>
              <a:rPr sz="2400" b="1" dirty="0">
                <a:latin typeface="Tahoma"/>
                <a:cs typeface="Tahoma"/>
              </a:rPr>
              <a:t>политические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культурные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факторы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Недостаточная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профилактическая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работа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государственном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уровне.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Несовершенство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законодательства.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Несовершенство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механизмов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выявления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оказания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помощи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детям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семьям,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затронутым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проблемой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насилия.</a:t>
            </a:r>
            <a:endParaRPr sz="2400">
              <a:latin typeface="Times New Roman"/>
              <a:cs typeface="Times New Roman"/>
            </a:endParaRPr>
          </a:p>
          <a:p>
            <a:pPr marL="355600" marR="11112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Недостаточное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осознание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обществом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жестокого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обращения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с </a:t>
            </a:r>
            <a:r>
              <a:rPr sz="2400" spc="-20" dirty="0">
                <a:latin typeface="Times New Roman"/>
                <a:cs typeface="Times New Roman"/>
              </a:rPr>
              <a:t>ребенком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как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проблемы.</a:t>
            </a:r>
            <a:endParaRPr sz="2400">
              <a:latin typeface="Times New Roman"/>
              <a:cs typeface="Times New Roman"/>
            </a:endParaRPr>
          </a:p>
          <a:p>
            <a:pPr marL="355600" marR="7175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Низкая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осведомленность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обществе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правах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том </a:t>
            </a:r>
            <a:r>
              <a:rPr sz="2400" dirty="0">
                <a:latin typeface="Times New Roman"/>
                <a:cs typeface="Times New Roman"/>
              </a:rPr>
              <a:t>числе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правах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детей.</a:t>
            </a:r>
            <a:endParaRPr sz="2400">
              <a:latin typeface="Times New Roman"/>
              <a:cs typeface="Times New Roman"/>
            </a:endParaRPr>
          </a:p>
          <a:p>
            <a:pPr marL="355600" marR="55562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Обычаи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нормы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страны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(например,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терпимое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отношение </a:t>
            </a:r>
            <a:r>
              <a:rPr sz="2400" dirty="0">
                <a:latin typeface="Times New Roman"/>
                <a:cs typeface="Times New Roman"/>
              </a:rPr>
              <a:t>общества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физическим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наказаниям).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Национальные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конфликты,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войны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Финансовый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кризис,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бедность,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безработица.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355" y="29971"/>
            <a:ext cx="8267700" cy="156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ПРИЗНАКИ</a:t>
            </a:r>
            <a:r>
              <a:rPr sz="3200" spc="-7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И</a:t>
            </a:r>
            <a:r>
              <a:rPr sz="3200" spc="-7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СИМПТОМЫ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ЖЕСТОКОГО </a:t>
            </a:r>
            <a:r>
              <a:rPr sz="3200" dirty="0">
                <a:solidFill>
                  <a:srgbClr val="C00000"/>
                </a:solidFill>
              </a:rPr>
              <a:t>ОБРАЩЕНИЯ</a:t>
            </a:r>
            <a:r>
              <a:rPr sz="3200" spc="-7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С</a:t>
            </a:r>
            <a:r>
              <a:rPr sz="3200" spc="-1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РЕБЕНКОМ</a:t>
            </a:r>
            <a:endParaRPr sz="3200"/>
          </a:p>
          <a:p>
            <a:pPr marL="3175" algn="ctr">
              <a:lnSpc>
                <a:spcPct val="100000"/>
              </a:lnSpc>
              <a:spcBef>
                <a:spcPts val="595"/>
              </a:spcBef>
            </a:pPr>
            <a:r>
              <a:rPr sz="3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Признаки</a:t>
            </a:r>
            <a:r>
              <a:rPr sz="3200" i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жестокого</a:t>
            </a:r>
            <a:r>
              <a:rPr sz="3200" i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обращения</a:t>
            </a:r>
            <a:r>
              <a:rPr sz="3200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3200" i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ребенком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9766" y="3011805"/>
            <a:ext cx="2109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специфические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409569"/>
            <a:ext cx="1629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физические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2286" y="4726685"/>
            <a:ext cx="2045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ahoma"/>
                <a:cs typeface="Tahoma"/>
              </a:rPr>
              <a:t>поведенческие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4818" y="4726685"/>
            <a:ext cx="2162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ahoma"/>
                <a:cs typeface="Tahoma"/>
              </a:rPr>
              <a:t>эмоциональные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1595" y="1615185"/>
            <a:ext cx="5760720" cy="2534285"/>
          </a:xfrm>
          <a:custGeom>
            <a:avLst/>
            <a:gdLst/>
            <a:ahLst/>
            <a:cxnLst/>
            <a:rect l="l" t="t" r="r" b="b"/>
            <a:pathLst>
              <a:path w="5760720" h="2534285">
                <a:moveTo>
                  <a:pt x="5760720" y="1201801"/>
                </a:moveTo>
                <a:lnTo>
                  <a:pt x="5704713" y="1123315"/>
                </a:lnTo>
                <a:lnTo>
                  <a:pt x="5703189" y="1121156"/>
                </a:lnTo>
                <a:lnTo>
                  <a:pt x="5700141" y="1120648"/>
                </a:lnTo>
                <a:lnTo>
                  <a:pt x="5697982" y="1122172"/>
                </a:lnTo>
                <a:lnTo>
                  <a:pt x="5695950" y="1123696"/>
                </a:lnTo>
                <a:lnTo>
                  <a:pt x="5695442" y="1126744"/>
                </a:lnTo>
                <a:lnTo>
                  <a:pt x="5737860" y="1186256"/>
                </a:lnTo>
                <a:lnTo>
                  <a:pt x="3098292" y="0"/>
                </a:lnTo>
                <a:lnTo>
                  <a:pt x="3096387" y="4381"/>
                </a:lnTo>
                <a:lnTo>
                  <a:pt x="3091688" y="4826"/>
                </a:lnTo>
                <a:lnTo>
                  <a:pt x="3092119" y="9893"/>
                </a:lnTo>
                <a:lnTo>
                  <a:pt x="24511" y="937361"/>
                </a:lnTo>
                <a:lnTo>
                  <a:pt x="74422" y="883666"/>
                </a:lnTo>
                <a:lnTo>
                  <a:pt x="74295" y="880745"/>
                </a:lnTo>
                <a:lnTo>
                  <a:pt x="72390" y="878840"/>
                </a:lnTo>
                <a:lnTo>
                  <a:pt x="70612" y="877189"/>
                </a:lnTo>
                <a:lnTo>
                  <a:pt x="67437" y="877189"/>
                </a:lnTo>
                <a:lnTo>
                  <a:pt x="0" y="949706"/>
                </a:lnTo>
                <a:lnTo>
                  <a:pt x="93726" y="972058"/>
                </a:lnTo>
                <a:lnTo>
                  <a:pt x="96266" y="972693"/>
                </a:lnTo>
                <a:lnTo>
                  <a:pt x="98933" y="971169"/>
                </a:lnTo>
                <a:lnTo>
                  <a:pt x="99568" y="968629"/>
                </a:lnTo>
                <a:lnTo>
                  <a:pt x="100076" y="966089"/>
                </a:lnTo>
                <a:lnTo>
                  <a:pt x="98552" y="963422"/>
                </a:lnTo>
                <a:lnTo>
                  <a:pt x="96012" y="962914"/>
                </a:lnTo>
                <a:lnTo>
                  <a:pt x="48844" y="951611"/>
                </a:lnTo>
                <a:lnTo>
                  <a:pt x="27330" y="946467"/>
                </a:lnTo>
                <a:lnTo>
                  <a:pt x="10287" y="951611"/>
                </a:lnTo>
                <a:lnTo>
                  <a:pt x="14897" y="950214"/>
                </a:lnTo>
                <a:lnTo>
                  <a:pt x="27330" y="946467"/>
                </a:lnTo>
                <a:lnTo>
                  <a:pt x="3085058" y="22009"/>
                </a:lnTo>
                <a:lnTo>
                  <a:pt x="1523250" y="2364778"/>
                </a:lnTo>
                <a:lnTo>
                  <a:pt x="1527429" y="2294255"/>
                </a:lnTo>
                <a:lnTo>
                  <a:pt x="1527683" y="2291588"/>
                </a:lnTo>
                <a:lnTo>
                  <a:pt x="1525651" y="2289429"/>
                </a:lnTo>
                <a:lnTo>
                  <a:pt x="1522984" y="2289175"/>
                </a:lnTo>
                <a:lnTo>
                  <a:pt x="1520444" y="2289048"/>
                </a:lnTo>
                <a:lnTo>
                  <a:pt x="1518158" y="2291080"/>
                </a:lnTo>
                <a:lnTo>
                  <a:pt x="1518031" y="2293747"/>
                </a:lnTo>
                <a:lnTo>
                  <a:pt x="1512189" y="2389886"/>
                </a:lnTo>
                <a:lnTo>
                  <a:pt x="1522844" y="2384679"/>
                </a:lnTo>
                <a:lnTo>
                  <a:pt x="1598803" y="2347595"/>
                </a:lnTo>
                <a:lnTo>
                  <a:pt x="1601089" y="2346452"/>
                </a:lnTo>
                <a:lnTo>
                  <a:pt x="1602105" y="2343531"/>
                </a:lnTo>
                <a:lnTo>
                  <a:pt x="1600962" y="2341245"/>
                </a:lnTo>
                <a:lnTo>
                  <a:pt x="1599869" y="2338959"/>
                </a:lnTo>
                <a:lnTo>
                  <a:pt x="1600161" y="2338959"/>
                </a:lnTo>
                <a:lnTo>
                  <a:pt x="1597025" y="2337816"/>
                </a:lnTo>
                <a:lnTo>
                  <a:pt x="1594612" y="2338959"/>
                </a:lnTo>
                <a:lnTo>
                  <a:pt x="1531124" y="2369997"/>
                </a:lnTo>
                <a:lnTo>
                  <a:pt x="3093529" y="26454"/>
                </a:lnTo>
                <a:lnTo>
                  <a:pt x="3305251" y="2506586"/>
                </a:lnTo>
                <a:lnTo>
                  <a:pt x="3305302" y="2507272"/>
                </a:lnTo>
                <a:lnTo>
                  <a:pt x="3306749" y="2524125"/>
                </a:lnTo>
                <a:lnTo>
                  <a:pt x="3306826" y="2525014"/>
                </a:lnTo>
                <a:lnTo>
                  <a:pt x="3305302" y="2507272"/>
                </a:lnTo>
                <a:lnTo>
                  <a:pt x="3263265" y="2447417"/>
                </a:lnTo>
                <a:lnTo>
                  <a:pt x="3260217" y="2446909"/>
                </a:lnTo>
                <a:lnTo>
                  <a:pt x="3255899" y="2449957"/>
                </a:lnTo>
                <a:lnTo>
                  <a:pt x="3255391" y="2453005"/>
                </a:lnTo>
                <a:lnTo>
                  <a:pt x="3256915" y="2455037"/>
                </a:lnTo>
                <a:lnTo>
                  <a:pt x="3312414" y="2533904"/>
                </a:lnTo>
                <a:lnTo>
                  <a:pt x="3316617" y="2525014"/>
                </a:lnTo>
                <a:lnTo>
                  <a:pt x="3353625" y="2446909"/>
                </a:lnTo>
                <a:lnTo>
                  <a:pt x="3354832" y="2444496"/>
                </a:lnTo>
                <a:lnTo>
                  <a:pt x="3353816" y="2441575"/>
                </a:lnTo>
                <a:lnTo>
                  <a:pt x="3351403" y="2440432"/>
                </a:lnTo>
                <a:lnTo>
                  <a:pt x="3349117" y="2439416"/>
                </a:lnTo>
                <a:lnTo>
                  <a:pt x="3346196" y="2440432"/>
                </a:lnTo>
                <a:lnTo>
                  <a:pt x="3345053" y="2442718"/>
                </a:lnTo>
                <a:lnTo>
                  <a:pt x="3314839" y="2506586"/>
                </a:lnTo>
                <a:lnTo>
                  <a:pt x="3101759" y="12039"/>
                </a:lnTo>
                <a:lnTo>
                  <a:pt x="5733961" y="1195031"/>
                </a:lnTo>
                <a:lnTo>
                  <a:pt x="5661279" y="1202690"/>
                </a:lnTo>
                <a:lnTo>
                  <a:pt x="5659374" y="1205103"/>
                </a:lnTo>
                <a:lnTo>
                  <a:pt x="5659882" y="1210310"/>
                </a:lnTo>
                <a:lnTo>
                  <a:pt x="5662295" y="1212215"/>
                </a:lnTo>
                <a:lnTo>
                  <a:pt x="5754725" y="1202436"/>
                </a:lnTo>
                <a:lnTo>
                  <a:pt x="5760720" y="120180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2545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Признаки</a:t>
            </a:r>
            <a:r>
              <a:rPr spc="-85" dirty="0"/>
              <a:t> </a:t>
            </a:r>
            <a:r>
              <a:rPr spc="-10" dirty="0"/>
              <a:t>физического</a:t>
            </a:r>
            <a:r>
              <a:rPr spc="-70" dirty="0"/>
              <a:t> </a:t>
            </a:r>
            <a:r>
              <a:rPr spc="-10" dirty="0"/>
              <a:t>насилия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90184"/>
            <a:ext cx="8632190" cy="59645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24790" indent="-212090">
              <a:lnSpc>
                <a:spcPct val="100000"/>
              </a:lnSpc>
              <a:spcBef>
                <a:spcPts val="220"/>
              </a:spcBef>
              <a:buSzPct val="105263"/>
              <a:buFont typeface="Calibri"/>
              <a:buChar char="•"/>
              <a:tabLst>
                <a:tab pos="224790" algn="l"/>
              </a:tabLst>
            </a:pPr>
            <a:r>
              <a:rPr sz="1900" spc="-10" dirty="0">
                <a:latin typeface="Times New Roman"/>
                <a:cs typeface="Times New Roman"/>
              </a:rPr>
              <a:t>Множественные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повреждения,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имеющие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специфический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характер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(отпечатки</a:t>
            </a:r>
            <a:endParaRPr sz="1900">
              <a:latin typeface="Times New Roman"/>
              <a:cs typeface="Times New Roman"/>
            </a:endParaRPr>
          </a:p>
          <a:p>
            <a:pPr marL="12700" marR="725805">
              <a:lnSpc>
                <a:spcPts val="2050"/>
              </a:lnSpc>
              <a:spcBef>
                <a:spcPts val="380"/>
              </a:spcBef>
            </a:pPr>
            <a:r>
              <a:rPr sz="1900" dirty="0">
                <a:latin typeface="Times New Roman"/>
                <a:cs typeface="Times New Roman"/>
              </a:rPr>
              <a:t>пальцев,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ремня,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сигаретные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ожоги)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различную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степень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давности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(свежие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и </a:t>
            </a:r>
            <a:r>
              <a:rPr sz="1900" spc="-10" dirty="0">
                <a:latin typeface="Times New Roman"/>
                <a:cs typeface="Times New Roman"/>
              </a:rPr>
              <a:t>заживающие).</a:t>
            </a:r>
            <a:endParaRPr sz="1900">
              <a:latin typeface="Times New Roman"/>
              <a:cs typeface="Times New Roman"/>
            </a:endParaRPr>
          </a:p>
          <a:p>
            <a:pPr marL="156845" indent="-144145">
              <a:lnSpc>
                <a:spcPct val="100000"/>
              </a:lnSpc>
              <a:spcBef>
                <a:spcPts val="200"/>
              </a:spcBef>
              <a:buChar char="•"/>
              <a:tabLst>
                <a:tab pos="156845" algn="l"/>
              </a:tabLst>
            </a:pPr>
            <a:r>
              <a:rPr sz="1900" dirty="0">
                <a:latin typeface="Times New Roman"/>
                <a:cs typeface="Times New Roman"/>
              </a:rPr>
              <a:t>Задержка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физического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развития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(отставание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весе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росте),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обезвоживание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(для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20" dirty="0">
                <a:latin typeface="Times New Roman"/>
                <a:cs typeface="Times New Roman"/>
              </a:rPr>
              <a:t>грудных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детей).</a:t>
            </a:r>
            <a:endParaRPr sz="1900">
              <a:latin typeface="Times New Roman"/>
              <a:cs typeface="Times New Roman"/>
            </a:endParaRPr>
          </a:p>
          <a:p>
            <a:pPr marL="12700" marR="5080" indent="143510">
              <a:lnSpc>
                <a:spcPts val="2050"/>
              </a:lnSpc>
              <a:spcBef>
                <a:spcPts val="490"/>
              </a:spcBef>
              <a:buChar char="•"/>
              <a:tabLst>
                <a:tab pos="156210" algn="l"/>
              </a:tabLst>
            </a:pPr>
            <a:r>
              <a:rPr sz="1900" dirty="0">
                <a:latin typeface="Times New Roman"/>
                <a:cs typeface="Times New Roman"/>
              </a:rPr>
              <a:t>Признаки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плохого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ухода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(гигиеническая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запущенность,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неопрятный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внешний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вид, </a:t>
            </a:r>
            <a:r>
              <a:rPr sz="1900" spc="-10" dirty="0">
                <a:latin typeface="Times New Roman"/>
                <a:cs typeface="Times New Roman"/>
              </a:rPr>
              <a:t>сыпь)</a:t>
            </a:r>
            <a:endParaRPr sz="1900">
              <a:latin typeface="Times New Roman"/>
              <a:cs typeface="Times New Roman"/>
            </a:endParaRPr>
          </a:p>
          <a:p>
            <a:pPr marL="389255" algn="ctr">
              <a:lnSpc>
                <a:spcPct val="100000"/>
              </a:lnSpc>
              <a:spcBef>
                <a:spcPts val="140"/>
              </a:spcBef>
            </a:pPr>
            <a:r>
              <a:rPr sz="1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Характер</a:t>
            </a:r>
            <a:r>
              <a:rPr sz="1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повреждений</a:t>
            </a:r>
            <a:r>
              <a:rPr sz="1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</a:t>
            </a:r>
            <a:r>
              <a:rPr sz="1900" b="1" i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физическом</a:t>
            </a:r>
            <a:r>
              <a:rPr sz="19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насилии: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ts val="2165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1900" dirty="0">
                <a:latin typeface="Times New Roman"/>
                <a:cs typeface="Times New Roman"/>
              </a:rPr>
              <a:t>синяки,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ссадины,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раны,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следы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от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ударов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ремнем,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укусов,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прижигания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горячими</a:t>
            </a:r>
            <a:endParaRPr sz="1900">
              <a:latin typeface="Times New Roman"/>
              <a:cs typeface="Times New Roman"/>
            </a:endParaRPr>
          </a:p>
          <a:p>
            <a:pPr marL="355600" marR="974725">
              <a:lnSpc>
                <a:spcPts val="2050"/>
              </a:lnSpc>
              <a:spcBef>
                <a:spcPts val="145"/>
              </a:spcBef>
            </a:pPr>
            <a:r>
              <a:rPr sz="1900" dirty="0">
                <a:latin typeface="Times New Roman"/>
                <a:cs typeface="Times New Roman"/>
              </a:rPr>
              <a:t>предметами,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жидкостями,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сигаретами,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располагающиеся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лице,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теле, конечностях;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ts val="2170"/>
              </a:lnSpc>
              <a:spcBef>
                <a:spcPts val="200"/>
              </a:spcBef>
              <a:buFont typeface="Arial MT"/>
              <a:buChar char="•"/>
              <a:tabLst>
                <a:tab pos="354965" algn="l"/>
              </a:tabLst>
            </a:pPr>
            <a:r>
              <a:rPr sz="1900" spc="-10" dirty="0">
                <a:latin typeface="Times New Roman"/>
                <a:cs typeface="Times New Roman"/>
              </a:rPr>
              <a:t>ожоги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горячими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жидкостями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кистей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ног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виде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перчатки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или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носка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(от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ts val="2170"/>
              </a:lnSpc>
            </a:pPr>
            <a:r>
              <a:rPr sz="1900" spc="-10" dirty="0">
                <a:latin typeface="Times New Roman"/>
                <a:cs typeface="Times New Roman"/>
              </a:rPr>
              <a:t>погружения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горячую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воду),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также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ягодицах;</a:t>
            </a:r>
            <a:endParaRPr sz="1900">
              <a:latin typeface="Times New Roman"/>
              <a:cs typeface="Times New Roman"/>
            </a:endParaRPr>
          </a:p>
          <a:p>
            <a:pPr marL="355600" marR="459105" indent="-342900">
              <a:lnSpc>
                <a:spcPts val="2050"/>
              </a:lnSpc>
              <a:spcBef>
                <a:spcPts val="490"/>
              </a:spcBef>
              <a:buFont typeface="Arial MT"/>
              <a:buChar char="•"/>
              <a:tabLst>
                <a:tab pos="355600" algn="l"/>
              </a:tabLst>
            </a:pPr>
            <a:r>
              <a:rPr sz="1900" dirty="0">
                <a:latin typeface="Times New Roman"/>
                <a:cs typeface="Times New Roman"/>
              </a:rPr>
              <a:t>повреждения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переломы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костей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травматического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характера,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припухлость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и </a:t>
            </a:r>
            <a:r>
              <a:rPr sz="1900" dirty="0">
                <a:latin typeface="Times New Roman"/>
                <a:cs typeface="Times New Roman"/>
              </a:rPr>
              <a:t>болезненность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суставов;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354965" algn="l"/>
              </a:tabLst>
            </a:pPr>
            <a:r>
              <a:rPr sz="1900" dirty="0">
                <a:latin typeface="Times New Roman"/>
                <a:cs typeface="Times New Roman"/>
              </a:rPr>
              <a:t>выбитые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расшатанные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зубы,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разрывы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или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порезы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рту,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губах;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54965" algn="l"/>
              </a:tabLst>
            </a:pPr>
            <a:r>
              <a:rPr sz="1900" dirty="0">
                <a:latin typeface="Times New Roman"/>
                <a:cs typeface="Times New Roman"/>
              </a:rPr>
              <a:t>участки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облысения,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кровоподтеки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голове;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354965" algn="l"/>
              </a:tabLst>
            </a:pPr>
            <a:r>
              <a:rPr sz="1900" dirty="0">
                <a:latin typeface="Times New Roman"/>
                <a:cs typeface="Times New Roman"/>
              </a:rPr>
              <a:t>повреждения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внутренних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органов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травматического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характера;</a:t>
            </a:r>
            <a:endParaRPr sz="1900">
              <a:latin typeface="Times New Roman"/>
              <a:cs typeface="Times New Roman"/>
            </a:endParaRPr>
          </a:p>
          <a:p>
            <a:pPr marL="355600" marR="88900" indent="-342900">
              <a:lnSpc>
                <a:spcPts val="2050"/>
              </a:lnSpc>
              <a:spcBef>
                <a:spcPts val="490"/>
              </a:spcBef>
              <a:buFont typeface="Arial MT"/>
              <a:buChar char="•"/>
              <a:tabLst>
                <a:tab pos="355600" algn="l"/>
              </a:tabLst>
            </a:pP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голове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ретинальные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геморрагии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(кровоизлияния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глазное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яблоко),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участки облысения.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44703"/>
            <a:ext cx="8554085" cy="63296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20750" marR="161290" indent="-327025">
              <a:lnSpc>
                <a:spcPct val="80000"/>
              </a:lnSpc>
              <a:spcBef>
                <a:spcPts val="625"/>
              </a:spcBef>
            </a:pPr>
            <a:r>
              <a:rPr sz="2200" b="1" i="1" spc="-10" dirty="0">
                <a:latin typeface="Calibri"/>
                <a:cs typeface="Calibri"/>
              </a:rPr>
              <a:t>Заподозрить</a:t>
            </a:r>
            <a:r>
              <a:rPr sz="2200" b="1" i="1" spc="-6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физическое</a:t>
            </a:r>
            <a:r>
              <a:rPr sz="2200" b="1" i="1" spc="-6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насилие</a:t>
            </a:r>
            <a:r>
              <a:rPr sz="2200" b="1" i="1" spc="-5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над</a:t>
            </a:r>
            <a:r>
              <a:rPr sz="2200" b="1" i="1" spc="-6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ребенком</a:t>
            </a:r>
            <a:r>
              <a:rPr sz="2200" b="1" i="1" spc="-5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можно,</a:t>
            </a:r>
            <a:r>
              <a:rPr sz="2200" b="1" i="1" spc="-6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если</a:t>
            </a:r>
            <a:r>
              <a:rPr sz="2200" b="1" i="1" spc="-55" dirty="0">
                <a:latin typeface="Calibri"/>
                <a:cs typeface="Calibri"/>
              </a:rPr>
              <a:t> </a:t>
            </a:r>
            <a:r>
              <a:rPr sz="2200" b="1" i="1" spc="-50" dirty="0">
                <a:latin typeface="Calibri"/>
                <a:cs typeface="Calibri"/>
              </a:rPr>
              <a:t>в </a:t>
            </a:r>
            <a:r>
              <a:rPr sz="2200" b="1" i="1" dirty="0">
                <a:latin typeface="Calibri"/>
                <a:cs typeface="Calibri"/>
              </a:rPr>
              <a:t>поведении</a:t>
            </a:r>
            <a:r>
              <a:rPr sz="2200" b="1" i="1" spc="-11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ребенка</a:t>
            </a:r>
            <a:r>
              <a:rPr sz="2200" b="1" i="1" spc="-10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присутствуют</a:t>
            </a:r>
            <a:r>
              <a:rPr sz="2200" b="1" i="1" spc="-10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следующие</a:t>
            </a:r>
            <a:r>
              <a:rPr sz="2200" b="1" i="1" spc="-9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признаки: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младший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школьный</a:t>
            </a:r>
            <a:r>
              <a:rPr sz="22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возраст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отсутствие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сопротивления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пассивная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реакция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боль;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болезненное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отношение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замечаниям,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критике;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заискивающее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поведение,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чрезмерная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уступчивость;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псевдовзрослое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поведение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(внешне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копирует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поведение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взрослых):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негативизм,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агрессивность;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лживость,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воровство;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жестокость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по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отношению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животным;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склонность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поджогам;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стремление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скрыть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причину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повреждения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травм;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одиночество,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отсутствие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друзей;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боязнь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идти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домой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после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школы.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подростковый</a:t>
            </a:r>
            <a:r>
              <a:rPr sz="22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возраст: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побеги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из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дома;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суицидальные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попытки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(попытки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самоубийства);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делинквентное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(криминальное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или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антиобщественное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поведение;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употребление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алкоголя,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наркотиков,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токсических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средств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29464"/>
            <a:ext cx="8589645" cy="605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algn="ctr">
              <a:lnSpc>
                <a:spcPts val="237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</a:rPr>
              <a:t>Признаки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психического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насилия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ts val="237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задержка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физического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умственного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развития;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нервный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тик;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энурез: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печальный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вид;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ts val="216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различные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соматические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заболевания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(ожирение,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резкая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потеря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массы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гола,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язва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желудка,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кожные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заболевания,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аллергическая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патология).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особенностям</a:t>
            </a:r>
            <a:r>
              <a:rPr sz="2000" b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поведения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ребенка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психическом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насилии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относятся: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беспокойство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тревожность;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нарушение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сна;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длительно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сохраняющееся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подавленное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состояние;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склонность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 уединению;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агрессивность;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чрезмерная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уступчивость,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заискивающее,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угодливое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поведение;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угрозы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попытки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самоубийства;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неумение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общаться,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налаживать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отношения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другими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людьми,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включая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сверстников;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плохая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успеваемость: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низкая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самооценка;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нарушение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аппетита.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15748"/>
            <a:ext cx="8882380" cy="597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algn="ctr">
              <a:lnSpc>
                <a:spcPts val="19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Как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распознать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ребенка,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чьими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нуждами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пренебрегают?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780"/>
              </a:lnSpc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Внешние</a:t>
            </a:r>
            <a:r>
              <a:rPr sz="15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проявления: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утомленный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сонный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вид,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бледное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лицо,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опухшие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веки;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-10" dirty="0">
                <a:latin typeface="Times New Roman"/>
                <a:cs typeface="Times New Roman"/>
              </a:rPr>
              <a:t> грудных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детей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обезвоженность,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опрелости,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сыпи;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одежда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неряшливая,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соответствует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сезону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размеру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ребенка;</a:t>
            </a:r>
            <a:endParaRPr sz="1500">
              <a:latin typeface="Times New Roman"/>
              <a:cs typeface="Times New Roman"/>
            </a:endParaRPr>
          </a:p>
          <a:p>
            <a:pPr marL="12700" marR="5643880" indent="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spc="-10" dirty="0">
                <a:latin typeface="Times New Roman"/>
                <a:cs typeface="Times New Roman"/>
              </a:rPr>
              <a:t>нечистоплотность, </a:t>
            </a:r>
            <a:r>
              <a:rPr sz="1500" dirty="0">
                <a:latin typeface="Times New Roman"/>
                <a:cs typeface="Times New Roman"/>
              </a:rPr>
              <a:t>несвежий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запах.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Физические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признаки: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отставание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весе и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росте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сверстников;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1500" spc="-10" dirty="0">
                <a:latin typeface="Times New Roman"/>
                <a:cs typeface="Times New Roman"/>
              </a:rPr>
              <a:t>педикулез,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чесотка;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частые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«несчастные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случаи»;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гнойные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 хронические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инфекционные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заболевания;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запущенный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кариес;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отсутствие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надлежащих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прививок;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задержка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речевого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психического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развития.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Times New Roman"/>
                <a:cs typeface="Times New Roman"/>
              </a:rPr>
              <a:t>Особенности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поведения: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постоянный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голод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жажда,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может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красть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пищу,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рыться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отбросах;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неумение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играть;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поиск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внимания/участия;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частые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пропуски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школьных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занятий;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крайности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поведения;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инфантилен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или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принимает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роль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взрослого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ведет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себя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 псевдовзрослой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манере;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агрессивен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или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замкнут,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spc="-10" dirty="0">
                <a:latin typeface="Times New Roman"/>
                <a:cs typeface="Times New Roman"/>
              </a:rPr>
              <a:t>апатичен;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spc="-10" dirty="0">
                <a:latin typeface="Times New Roman"/>
                <a:cs typeface="Times New Roman"/>
              </a:rPr>
              <a:t>гиперактивен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или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подавлен;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spc="-10" dirty="0">
                <a:latin typeface="Times New Roman"/>
                <a:cs typeface="Times New Roman"/>
              </a:rPr>
              <a:t>неразборчиво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дружелюбен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или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желает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умеет</a:t>
            </a:r>
            <a:r>
              <a:rPr sz="1500" spc="-10" dirty="0">
                <a:latin typeface="Times New Roman"/>
                <a:cs typeface="Times New Roman"/>
              </a:rPr>
              <a:t> общаться;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склонность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 </a:t>
            </a:r>
            <a:r>
              <a:rPr sz="1500" spc="-10" dirty="0">
                <a:latin typeface="Times New Roman"/>
                <a:cs typeface="Times New Roman"/>
              </a:rPr>
              <a:t>поджогам, жестокость </a:t>
            </a:r>
            <a:r>
              <a:rPr sz="1500" dirty="0">
                <a:latin typeface="Times New Roman"/>
                <a:cs typeface="Times New Roman"/>
              </a:rPr>
              <a:t>к </a:t>
            </a:r>
            <a:r>
              <a:rPr sz="1500" spc="-10" dirty="0">
                <a:latin typeface="Times New Roman"/>
                <a:cs typeface="Times New Roman"/>
              </a:rPr>
              <a:t>животным;</a:t>
            </a:r>
            <a:endParaRPr sz="1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500" dirty="0">
                <a:latin typeface="Times New Roman"/>
                <a:cs typeface="Times New Roman"/>
              </a:rPr>
              <a:t>мастурбация,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раскачивание,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сосание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пальцев.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971"/>
            <a:ext cx="8883015" cy="6734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4670" marR="1101725" indent="-59626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Насилие</a:t>
            </a:r>
            <a:r>
              <a:rPr sz="32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классифицируется</a:t>
            </a:r>
            <a:r>
              <a:rPr sz="32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по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нескольким</a:t>
            </a:r>
            <a:r>
              <a:rPr sz="32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параметрам: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явное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скрытое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зависимости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стратегии </a:t>
            </a:r>
            <a:r>
              <a:rPr sz="3200" dirty="0">
                <a:latin typeface="Calibri"/>
                <a:cs typeface="Calibri"/>
              </a:rPr>
              <a:t>поведения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обидчика;</a:t>
            </a:r>
            <a:endParaRPr sz="3200">
              <a:latin typeface="Calibri"/>
              <a:cs typeface="Calibri"/>
            </a:endParaRPr>
          </a:p>
          <a:p>
            <a:pPr marL="355600" marR="12763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происходящее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настоящем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случившееся</a:t>
            </a:r>
            <a:r>
              <a:rPr sz="3200" spc="-50" dirty="0">
                <a:latin typeface="Calibri"/>
                <a:cs typeface="Calibri"/>
              </a:rPr>
              <a:t> в </a:t>
            </a:r>
            <a:r>
              <a:rPr sz="3200" spc="-10" dirty="0">
                <a:latin typeface="Calibri"/>
                <a:cs typeface="Calibri"/>
              </a:rPr>
              <a:t>прошлом;</a:t>
            </a:r>
            <a:endParaRPr sz="3200">
              <a:latin typeface="Calibri"/>
              <a:cs typeface="Calibri"/>
            </a:endParaRPr>
          </a:p>
          <a:p>
            <a:pPr marL="355600" marR="92138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единичное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множественное,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длящееся </a:t>
            </a:r>
            <a:r>
              <a:rPr sz="3200" dirty="0">
                <a:latin typeface="Calibri"/>
                <a:cs typeface="Calibri"/>
              </a:rPr>
              <a:t>многие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годы;</a:t>
            </a:r>
            <a:endParaRPr sz="3200">
              <a:latin typeface="Calibri"/>
              <a:cs typeface="Calibri"/>
            </a:endParaRPr>
          </a:p>
          <a:p>
            <a:pPr marL="355600" marR="40767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месту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происшествия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окружения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насилие </a:t>
            </a:r>
            <a:r>
              <a:rPr sz="3200" dirty="0">
                <a:latin typeface="Calibri"/>
                <a:cs typeface="Calibri"/>
              </a:rPr>
              <a:t>бывает: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дома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стороны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родственников,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dirty="0">
                <a:latin typeface="Calibri"/>
                <a:cs typeface="Calibri"/>
              </a:rPr>
              <a:t>школе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стороны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педагогов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детей,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на</a:t>
            </a:r>
            <a:endParaRPr sz="3200">
              <a:latin typeface="Calibri"/>
              <a:cs typeface="Calibri"/>
            </a:endParaRPr>
          </a:p>
          <a:p>
            <a:pPr marL="355600" marR="121412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улице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стороны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детей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незнакомых взрослых.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93" y="31495"/>
            <a:ext cx="8963660" cy="454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Признаки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наличия</a:t>
            </a:r>
            <a:r>
              <a:rPr sz="2400" b="1" spc="-9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сексуального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насилия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над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ребенком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400">
              <a:latin typeface="Tahoma"/>
              <a:cs typeface="Tahoma"/>
            </a:endParaRPr>
          </a:p>
          <a:p>
            <a:pPr marL="248285" marR="236220" algn="ctr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физическим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признакам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относятся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повреждения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генитальной, </a:t>
            </a:r>
            <a:r>
              <a:rPr sz="2400" dirty="0">
                <a:latin typeface="Calibri"/>
                <a:cs typeface="Calibri"/>
              </a:rPr>
              <a:t>анальной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оральной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областей,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том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числе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нарушение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целостности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девственной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плевры,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повреждение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кожи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груди,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бедер,</a:t>
            </a:r>
            <a:endParaRPr sz="2400">
              <a:latin typeface="Calibri"/>
              <a:cs typeface="Calibri"/>
            </a:endParaRPr>
          </a:p>
          <a:p>
            <a:pPr marL="13970" marR="5080" indent="214629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расширение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ануса,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следы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спермы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одежде,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коже,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анальной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генитальной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областях,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заболевания,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передающиеся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половым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путем,</a:t>
            </a:r>
            <a:endParaRPr sz="2400">
              <a:latin typeface="Calibri"/>
              <a:cs typeface="Calibri"/>
            </a:endParaRPr>
          </a:p>
          <a:p>
            <a:pPr marL="611505" marR="602615" indent="32893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беременность,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повторные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хронические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инфекции мочевыводящих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путей,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резкие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изменения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веса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(потеря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43180" marR="32384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прибавление),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вагинальные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кровотечения,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внизу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живота,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боль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сидении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ходьбе,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симптомы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области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рта: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экзема,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дерматит, </a:t>
            </a:r>
            <a:r>
              <a:rPr sz="2400" dirty="0">
                <a:latin typeface="Calibri"/>
                <a:cs typeface="Calibri"/>
              </a:rPr>
              <a:t>герпес;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разорванное,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запачканное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окровавленное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бельё.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33121"/>
            <a:ext cx="8298180" cy="662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325"/>
              </a:spcBef>
            </a:pPr>
            <a:r>
              <a:rPr sz="1900" spc="-10" dirty="0">
                <a:latin typeface="Times New Roman"/>
                <a:cs typeface="Times New Roman"/>
              </a:rPr>
              <a:t>Поведенческие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признаки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наличия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сексуального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насилия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над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детьми: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3-</a:t>
            </a:r>
            <a:r>
              <a:rPr sz="19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9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года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05383"/>
            <a:ext cx="8542020" cy="61931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Чрезмерная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мастурбация.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Частая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демонстрация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гениталий.</a:t>
            </a:r>
            <a:endParaRPr sz="1700">
              <a:latin typeface="Times New Roman"/>
              <a:cs typeface="Times New Roman"/>
            </a:endParaRPr>
          </a:p>
          <a:p>
            <a:pPr marL="12700" marR="5080" indent="215265">
              <a:lnSpc>
                <a:spcPts val="1839"/>
              </a:lnSpc>
              <a:spcBef>
                <a:spcPts val="434"/>
              </a:spcBef>
              <a:buAutoNum type="arabicPeriod"/>
              <a:tabLst>
                <a:tab pos="227965" algn="l"/>
              </a:tabLst>
            </a:pPr>
            <a:r>
              <a:rPr sz="1700" spc="-10" dirty="0">
                <a:latin typeface="Times New Roman"/>
                <a:cs typeface="Times New Roman"/>
              </a:rPr>
              <a:t>Сексуальные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игры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навязчивого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характера,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хотят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сделать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что-</a:t>
            </a:r>
            <a:r>
              <a:rPr sz="1700" spc="-25" dirty="0">
                <a:latin typeface="Times New Roman"/>
                <a:cs typeface="Times New Roman"/>
              </a:rPr>
              <a:t>нибудь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маленькой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сестре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или </a:t>
            </a:r>
            <a:r>
              <a:rPr sz="1700" spc="-10" dirty="0">
                <a:latin typeface="Times New Roman"/>
                <a:cs typeface="Times New Roman"/>
              </a:rPr>
              <a:t>брату.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Поведение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ребенка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становится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сексуальным</a:t>
            </a:r>
            <a:endParaRPr sz="17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spcBef>
                <a:spcPts val="209"/>
              </a:spcBef>
              <a:buAutoNum type="arabicPeriod"/>
              <a:tabLst>
                <a:tab pos="227329" algn="l"/>
              </a:tabLst>
            </a:pPr>
            <a:r>
              <a:rPr sz="1700" dirty="0">
                <a:latin typeface="Times New Roman"/>
                <a:cs typeface="Times New Roman"/>
              </a:rPr>
              <a:t>Периодические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ночные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кошмары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</a:tabLst>
            </a:pPr>
            <a:r>
              <a:rPr sz="1700" dirty="0">
                <a:latin typeface="Times New Roman"/>
                <a:cs typeface="Times New Roman"/>
              </a:rPr>
              <a:t>Энкопрез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энурез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Нарушения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сна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Боязнь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оставаться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наедине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взрослым,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братом,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сестрой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или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идти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детский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сад.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Регрессивное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поведение.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7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4-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1700" b="1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лет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Чрезмерная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мастурбация,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частая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демонстрация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гениталий.</a:t>
            </a:r>
            <a:endParaRPr sz="1700">
              <a:latin typeface="Times New Roman"/>
              <a:cs typeface="Times New Roman"/>
            </a:endParaRPr>
          </a:p>
          <a:p>
            <a:pPr marL="12700" marR="133985" indent="215265">
              <a:lnSpc>
                <a:spcPts val="1839"/>
              </a:lnSpc>
              <a:spcBef>
                <a:spcPts val="430"/>
              </a:spcBef>
              <a:buAutoNum type="arabicPeriod"/>
              <a:tabLst>
                <a:tab pos="227965" algn="l"/>
              </a:tabLst>
            </a:pPr>
            <a:r>
              <a:rPr sz="1700" spc="-10" dirty="0">
                <a:latin typeface="Times New Roman"/>
                <a:cs typeface="Times New Roman"/>
              </a:rPr>
              <a:t>Сексуальные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игры</a:t>
            </a:r>
            <a:r>
              <a:rPr sz="1700" spc="-10" dirty="0">
                <a:latin typeface="Times New Roman"/>
                <a:cs typeface="Times New Roman"/>
              </a:rPr>
              <a:t> навязчивого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характера,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хочет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сделать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что-</a:t>
            </a:r>
            <a:r>
              <a:rPr sz="1700" spc="-25" dirty="0">
                <a:latin typeface="Times New Roman"/>
                <a:cs typeface="Times New Roman"/>
              </a:rPr>
              <a:t>нибудь </a:t>
            </a:r>
            <a:r>
              <a:rPr sz="1700" dirty="0">
                <a:latin typeface="Times New Roman"/>
                <a:cs typeface="Times New Roman"/>
              </a:rPr>
              <a:t>младшей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сестре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или </a:t>
            </a:r>
            <a:r>
              <a:rPr sz="1700" spc="-10" dirty="0">
                <a:latin typeface="Times New Roman"/>
                <a:cs typeface="Times New Roman"/>
              </a:rPr>
              <a:t>брату.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75"/>
              </a:spcBef>
              <a:buAutoNum type="arabicPeriod"/>
              <a:tabLst>
                <a:tab pos="228600" algn="l"/>
              </a:tabLst>
            </a:pPr>
            <a:r>
              <a:rPr sz="1700" dirty="0">
                <a:latin typeface="Times New Roman"/>
                <a:cs typeface="Times New Roman"/>
              </a:rPr>
              <a:t>Агрессивное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сексуальное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поведение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10" dirty="0">
                <a:latin typeface="Times New Roman"/>
                <a:cs typeface="Times New Roman"/>
              </a:rPr>
              <a:t> детьми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Псевдовзрослое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поведение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spc="-10" dirty="0">
                <a:latin typeface="Times New Roman"/>
                <a:cs typeface="Times New Roman"/>
              </a:rPr>
              <a:t>Некоторая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враждебность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агрессивность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поведения,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уменьшающаяся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при</a:t>
            </a:r>
            <a:r>
              <a:rPr sz="1700" spc="-10" dirty="0">
                <a:latin typeface="Times New Roman"/>
                <a:cs typeface="Times New Roman"/>
              </a:rPr>
              <a:t> взрослении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Ребенок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ни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что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жалуется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время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осмотра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(ребенок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боится)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Нарушения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сна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27965" algn="l"/>
              </a:tabLst>
            </a:pPr>
            <a:r>
              <a:rPr sz="1700" dirty="0">
                <a:latin typeface="Times New Roman"/>
                <a:cs typeface="Times New Roman"/>
              </a:rPr>
              <a:t>Боязнь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оставаться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наедине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взрослыми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сверстниками,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нежелание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идти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детский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сад.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7965" algn="l"/>
              </a:tabLst>
            </a:pPr>
            <a:r>
              <a:rPr sz="1700" spc="-25" dirty="0">
                <a:latin typeface="Times New Roman"/>
                <a:cs typeface="Times New Roman"/>
              </a:rPr>
              <a:t>Устраивает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поджоги.</a:t>
            </a:r>
            <a:endParaRPr sz="1700">
              <a:latin typeface="Times New Roman"/>
              <a:cs typeface="Times New Roman"/>
            </a:endParaRPr>
          </a:p>
          <a:p>
            <a:pPr marL="335280" indent="-32258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35280" algn="l"/>
              </a:tabLst>
            </a:pPr>
            <a:r>
              <a:rPr sz="1700" dirty="0">
                <a:latin typeface="Times New Roman"/>
                <a:cs typeface="Times New Roman"/>
              </a:rPr>
              <a:t>Регрессивное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поведение</a:t>
            </a:r>
            <a:endParaRPr sz="1700">
              <a:latin typeface="Times New Roman"/>
              <a:cs typeface="Times New Roman"/>
            </a:endParaRPr>
          </a:p>
          <a:p>
            <a:pPr marL="327660" indent="-31496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27660" algn="l"/>
              </a:tabLst>
            </a:pPr>
            <a:r>
              <a:rPr sz="1700" dirty="0">
                <a:latin typeface="Times New Roman"/>
                <a:cs typeface="Times New Roman"/>
              </a:rPr>
              <a:t>Соматические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жалобы.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15" y="29971"/>
            <a:ext cx="853059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1375" marR="5080" indent="-336867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Специфические</a:t>
            </a:r>
            <a:r>
              <a:rPr sz="3200" spc="-65" dirty="0"/>
              <a:t> </a:t>
            </a:r>
            <a:r>
              <a:rPr sz="3200" dirty="0"/>
              <a:t>признаки</a:t>
            </a:r>
            <a:r>
              <a:rPr sz="3200" spc="-60" dirty="0"/>
              <a:t> </a:t>
            </a:r>
            <a:r>
              <a:rPr sz="3200" spc="-10" dirty="0"/>
              <a:t>сексуального насилия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071117"/>
            <a:ext cx="8959215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6364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Откровенно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сексуальные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игры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поведение,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соответствующие </a:t>
            </a:r>
            <a:r>
              <a:rPr sz="2400" dirty="0">
                <a:latin typeface="Times New Roman"/>
                <a:cs typeface="Times New Roman"/>
              </a:rPr>
              <a:t>уровню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развития.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Сексуально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окрашенные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рисунки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разговоры.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деталях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описать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различные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сексуального характера.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Чрезмерная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мастурбация,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открытая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мастурбация.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Вовлечение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других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детей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сексуального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характера.</a:t>
            </a:r>
            <a:endParaRPr sz="2400">
              <a:latin typeface="Times New Roman"/>
              <a:cs typeface="Times New Roman"/>
            </a:endParaRPr>
          </a:p>
          <a:p>
            <a:pPr marL="355600" marR="97218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Сексуальное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насилие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стороны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несовершеннолетнего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 </a:t>
            </a:r>
            <a:r>
              <a:rPr sz="2400" spc="-10" dirty="0">
                <a:latin typeface="Times New Roman"/>
                <a:cs typeface="Times New Roman"/>
              </a:rPr>
              <a:t>отношению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другим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детям.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Избегание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мужчин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женщин.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latin typeface="Times New Roman"/>
                <a:cs typeface="Times New Roman"/>
              </a:rPr>
              <a:t>Стигматизация,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изоляция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сверстников.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Раннее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начало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сексуальной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частая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смена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партнеров.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Проституция.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92" y="31496"/>
            <a:ext cx="89173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3195" marR="5080" indent="-142113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Существуют</a:t>
            </a:r>
            <a:r>
              <a:rPr sz="2800" spc="-9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явные</a:t>
            </a:r>
            <a:r>
              <a:rPr sz="2800" spc="-10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признаки,</a:t>
            </a:r>
            <a:r>
              <a:rPr sz="2800" spc="-114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которые</a:t>
            </a:r>
            <a:r>
              <a:rPr sz="2800" spc="-114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требуют </a:t>
            </a:r>
            <a:r>
              <a:rPr sz="2800" dirty="0">
                <a:solidFill>
                  <a:srgbClr val="FF0000"/>
                </a:solidFill>
              </a:rPr>
              <a:t>немедленного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информирования правоохранительных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органов: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302762"/>
            <a:ext cx="8700135" cy="44164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следы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побоев,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истязаний,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другого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физического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воздействия;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следы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сексуального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насилия;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запущенное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состояние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детей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(педикулез,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дистрофия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т.д.);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отсутствие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нормальных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условий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существования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ребенка:</a:t>
            </a:r>
            <a:endParaRPr sz="2400">
              <a:latin typeface="Times New Roman"/>
              <a:cs typeface="Times New Roman"/>
            </a:endParaRPr>
          </a:p>
          <a:p>
            <a:pPr marL="12700" marR="40386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антисанитарное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состояние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жилья,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несоблюдение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элементарных </a:t>
            </a:r>
            <a:r>
              <a:rPr sz="2400" dirty="0">
                <a:latin typeface="Times New Roman"/>
                <a:cs typeface="Times New Roman"/>
              </a:rPr>
              <a:t>правил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гигиены,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отсутствие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доме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спальных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мест,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постельных </a:t>
            </a:r>
            <a:r>
              <a:rPr sz="2400" dirty="0">
                <a:latin typeface="Times New Roman"/>
                <a:cs typeface="Times New Roman"/>
              </a:rPr>
              <a:t>принадлежностей,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одежды,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пищи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иных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предметов,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соответствующих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возрастным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потребностям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детей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необходимых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ухода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ними;</a:t>
            </a:r>
            <a:endParaRPr sz="2400">
              <a:latin typeface="Times New Roman"/>
              <a:cs typeface="Times New Roman"/>
            </a:endParaRPr>
          </a:p>
          <a:p>
            <a:pPr marL="12700" marR="706120" indent="304800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систематическое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пьянство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родителей,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драки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присутствии </a:t>
            </a:r>
            <a:r>
              <a:rPr sz="2400" dirty="0">
                <a:latin typeface="Times New Roman"/>
                <a:cs typeface="Times New Roman"/>
              </a:rPr>
              <a:t>ребенка,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лишение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сна,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ребенка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выгоняют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дома.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Формы</a:t>
            </a:r>
            <a:r>
              <a:rPr sz="3200" spc="-50" dirty="0"/>
              <a:t> </a:t>
            </a:r>
            <a:r>
              <a:rPr sz="3200" dirty="0"/>
              <a:t>жестокого</a:t>
            </a:r>
            <a:r>
              <a:rPr sz="3200" spc="-40" dirty="0"/>
              <a:t> </a:t>
            </a:r>
            <a:r>
              <a:rPr sz="3200" dirty="0"/>
              <a:t>обращения</a:t>
            </a:r>
            <a:r>
              <a:rPr sz="3200" spc="-35" dirty="0"/>
              <a:t> </a:t>
            </a:r>
            <a:r>
              <a:rPr sz="3200" dirty="0"/>
              <a:t>с</a:t>
            </a:r>
            <a:r>
              <a:rPr sz="3200" spc="-35" dirty="0"/>
              <a:t> </a:t>
            </a:r>
            <a:r>
              <a:rPr sz="3200" spc="-10" dirty="0"/>
              <a:t>детьми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568274"/>
            <a:ext cx="8038719" cy="60290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138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3039" y="541076"/>
            <a:ext cx="8754745" cy="40779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90"/>
              </a:spcBef>
            </a:pPr>
            <a:r>
              <a:rPr sz="3200" b="1" dirty="0">
                <a:latin typeface="Tahoma"/>
                <a:cs typeface="Tahoma"/>
              </a:rPr>
              <a:t>Физическое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насилие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над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ребенком</a:t>
            </a:r>
            <a:endParaRPr sz="3200">
              <a:latin typeface="Tahoma"/>
              <a:cs typeface="Tahoma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вид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жестокого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обращения,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когда несовершеннолетнему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причиняют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боль,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телесные </a:t>
            </a:r>
            <a:r>
              <a:rPr sz="3200" dirty="0">
                <a:latin typeface="Calibri"/>
                <a:cs typeface="Calibri"/>
              </a:rPr>
              <a:t>повреждения,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наносят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ущерб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его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здоровью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или</a:t>
            </a:r>
            <a:endParaRPr sz="3200">
              <a:latin typeface="Calibri"/>
              <a:cs typeface="Calibri"/>
            </a:endParaRPr>
          </a:p>
          <a:p>
            <a:pPr marL="353695" marR="34163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физическому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развитию,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лишают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жизни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не </a:t>
            </a:r>
            <a:r>
              <a:rPr sz="3200" spc="-10" dirty="0">
                <a:latin typeface="Calibri"/>
                <a:cs typeface="Calibri"/>
              </a:rPr>
              <a:t>предотвращают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возможность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причинения</a:t>
            </a:r>
            <a:endParaRPr sz="3200">
              <a:latin typeface="Calibri"/>
              <a:cs typeface="Calibri"/>
            </a:endParaRPr>
          </a:p>
          <a:p>
            <a:pPr marL="554990" marR="541655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страданий,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вреда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здоровью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угрозы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жизни несовершеннолетнего.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97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130" y="-34829"/>
            <a:ext cx="604520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Формы</a:t>
            </a:r>
            <a:r>
              <a:rPr sz="3150" i="1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150" i="1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физического</a:t>
            </a:r>
            <a:r>
              <a:rPr sz="3150" i="1" u="sng" spc="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150" i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насилия: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24661"/>
            <a:ext cx="8630920" cy="58426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Избиение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Пощечины,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подзатыльники,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тычки,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шлепки,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щипки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Порка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Нанесение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травм,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ожогов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Вырывание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волос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Фиксация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неудобной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позе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Укусы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Изоляция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(запирание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кладовке,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туалете)</a:t>
            </a:r>
            <a:endParaRPr sz="2400">
              <a:latin typeface="Calibri"/>
              <a:cs typeface="Calibri"/>
            </a:endParaRPr>
          </a:p>
          <a:p>
            <a:pPr marL="355600" marR="244475" indent="-342900">
              <a:lnSpc>
                <a:spcPts val="2590"/>
              </a:lnSpc>
              <a:spcBef>
                <a:spcPts val="61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Преднамеренное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лишение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еды,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питья,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одежды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(выставление </a:t>
            </a:r>
            <a:r>
              <a:rPr sz="2400" dirty="0">
                <a:latin typeface="Calibri"/>
                <a:cs typeface="Calibri"/>
              </a:rPr>
              <a:t>ребенка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мороз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улицу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без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теплой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одежды)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5" dirty="0">
                <a:latin typeface="Calibri"/>
                <a:cs typeface="Calibri"/>
              </a:rPr>
              <a:t>Грубое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нарушение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режима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дня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35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Обращение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детьми,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соответствующее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их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возрасту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/>
                <a:cs typeface="Calibri"/>
              </a:rPr>
              <a:t>развитию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(предъявление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требований,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которые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ребенок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еще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не </a:t>
            </a:r>
            <a:r>
              <a:rPr sz="2400" dirty="0">
                <a:latin typeface="Calibri"/>
                <a:cs typeface="Calibri"/>
              </a:rPr>
              <a:t>способен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выполнить,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либо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которые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перерос)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Сильное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встряхивание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грудных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детей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12" y="497978"/>
            <a:ext cx="8897620" cy="43948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794385" indent="-342900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794385" algn="l"/>
              </a:tabLst>
            </a:pPr>
            <a:r>
              <a:rPr sz="3200" b="1" dirty="0">
                <a:latin typeface="Tahoma"/>
                <a:cs typeface="Tahoma"/>
              </a:rPr>
              <a:t>Сексуальное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насилие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над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ребенком</a:t>
            </a:r>
            <a:endParaRPr sz="3200">
              <a:latin typeface="Tahoma"/>
              <a:cs typeface="Tahoma"/>
            </a:endParaRPr>
          </a:p>
          <a:p>
            <a:pPr marL="12065" marR="5080" indent="219710" algn="ctr">
              <a:lnSpc>
                <a:spcPct val="100000"/>
              </a:lnSpc>
              <a:spcBef>
                <a:spcPts val="580"/>
              </a:spcBef>
              <a:buFont typeface="Calibri"/>
              <a:buChar char="–"/>
              <a:tabLst>
                <a:tab pos="231775" algn="l"/>
              </a:tabLst>
            </a:pPr>
            <a:r>
              <a:rPr sz="2400" dirty="0">
                <a:latin typeface="Calibri"/>
                <a:cs typeface="Calibri"/>
              </a:rPr>
              <a:t>это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вид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жестокого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обращения,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который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заключается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вовлечении </a:t>
            </a:r>
            <a:r>
              <a:rPr sz="2400" spc="-20" dirty="0">
                <a:latin typeface="Calibri"/>
                <a:cs typeface="Calibri"/>
              </a:rPr>
              <a:t>несовершеннолетнего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действия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сексуального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характера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целью получения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взрослыми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сексуального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удовлетворения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материальной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выгоды.</a:t>
            </a:r>
            <a:endParaRPr sz="2400">
              <a:latin typeface="Calibri"/>
              <a:cs typeface="Calibri"/>
            </a:endParaRPr>
          </a:p>
          <a:p>
            <a:pPr marL="1692275" marR="1343025" lvl="1" indent="-343535">
              <a:lnSpc>
                <a:spcPts val="3700"/>
              </a:lnSpc>
              <a:spcBef>
                <a:spcPts val="1145"/>
              </a:spcBef>
              <a:buFont typeface="Arial MT"/>
              <a:buChar char="•"/>
              <a:tabLst>
                <a:tab pos="3162935" algn="l"/>
              </a:tabLst>
            </a:pPr>
            <a:r>
              <a:rPr sz="3200" b="1" dirty="0">
                <a:latin typeface="Tahoma"/>
                <a:cs typeface="Tahoma"/>
              </a:rPr>
              <a:t>Коммерческая</a:t>
            </a:r>
            <a:r>
              <a:rPr sz="3200" b="1" spc="-10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сексуальная 	эксплуатация</a:t>
            </a:r>
            <a:endParaRPr sz="3200">
              <a:latin typeface="Tahoma"/>
              <a:cs typeface="Tahoma"/>
            </a:endParaRPr>
          </a:p>
          <a:p>
            <a:pPr marL="210185" marR="201295" indent="-1905" algn="ctr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Calibri"/>
                <a:cs typeface="Calibri"/>
              </a:rPr>
              <a:t>–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это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форма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сексуального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насилия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над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ребенком,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которое </a:t>
            </a:r>
            <a:r>
              <a:rPr sz="2400" dirty="0">
                <a:latin typeface="Calibri"/>
                <a:cs typeface="Calibri"/>
              </a:rPr>
              <a:t>совершается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вознаграждение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виде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наличных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денег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благ </a:t>
            </a:r>
            <a:r>
              <a:rPr sz="2400" dirty="0">
                <a:latin typeface="Calibri"/>
                <a:cs typeface="Calibri"/>
              </a:rPr>
              <a:t>ребенку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третьему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лицу.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548" y="-66039"/>
            <a:ext cx="7016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Формы</a:t>
            </a:r>
            <a:r>
              <a:rPr sz="2800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сексуального</a:t>
            </a:r>
            <a:r>
              <a:rPr sz="2800" i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насилия</a:t>
            </a:r>
            <a:r>
              <a:rPr sz="2800" i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над</a:t>
            </a:r>
            <a:r>
              <a:rPr sz="2800" i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ребенком: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63677"/>
            <a:ext cx="8552180" cy="5523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latin typeface="Calibri"/>
                <a:cs typeface="Calibri"/>
              </a:rPr>
              <a:t>Контактное: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Половой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акт</a:t>
            </a:r>
            <a:endParaRPr sz="18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Телесный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контакт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с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половыми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органами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</a:t>
            </a:r>
            <a:endParaRPr sz="18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Введение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различных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предметов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во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влагалище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или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анус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ребенка</a:t>
            </a:r>
            <a:endParaRPr sz="18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1800" spc="-10" dirty="0">
                <a:latin typeface="Tahoma"/>
                <a:cs typeface="Tahoma"/>
              </a:rPr>
              <a:t>Мастурбация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Arial MT"/>
              <a:buChar char="•"/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latin typeface="Calibri"/>
                <a:cs typeface="Calibri"/>
              </a:rPr>
              <a:t>Неконтактное: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Демонстрация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обнаженных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гениталий,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груди,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ягодиц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ребенку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Демонстрация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эротических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порнографических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материалов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ребенку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Совершение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полового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акта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присутствии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ребенка</a:t>
            </a:r>
            <a:endParaRPr sz="2000">
              <a:latin typeface="Tahoma"/>
              <a:cs typeface="Tahoma"/>
            </a:endParaRPr>
          </a:p>
          <a:p>
            <a:pPr marL="355600" marR="586740" indent="-342900">
              <a:lnSpc>
                <a:spcPts val="1920"/>
              </a:lnSpc>
              <a:spcBef>
                <a:spcPts val="464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Подглядывание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ребенком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время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совершения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им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интимных процедур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Принуждение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раздеванию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присутствии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других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лиц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Игры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сексуального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характера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Изготовление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порнографических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изображений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ребенка</a:t>
            </a:r>
            <a:endParaRPr sz="2000">
              <a:latin typeface="Tahoma"/>
              <a:cs typeface="Tahoma"/>
            </a:endParaRPr>
          </a:p>
          <a:p>
            <a:pPr marL="355600" marR="432434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Подавление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нормальных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сексуальных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интересов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ребенка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или </a:t>
            </a:r>
            <a:r>
              <a:rPr sz="2000" dirty="0">
                <a:latin typeface="Tahoma"/>
                <a:cs typeface="Tahoma"/>
              </a:rPr>
              <a:t>стимулирование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детской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сексуальности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ущерб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другим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аспектам </a:t>
            </a:r>
            <a:r>
              <a:rPr sz="2000" dirty="0">
                <a:latin typeface="Tahoma"/>
                <a:cs typeface="Tahoma"/>
              </a:rPr>
              <a:t>развития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ребенка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Разговоры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сексуальности,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соответствующие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возрасту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ребенка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53856"/>
            <a:ext cx="8046084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Формы</a:t>
            </a:r>
            <a:r>
              <a:rPr sz="2500" i="1" u="sng" spc="3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5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коммерческой</a:t>
            </a:r>
            <a:r>
              <a:rPr sz="2500" i="1" u="sng" spc="3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5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сексуальной</a:t>
            </a:r>
            <a:r>
              <a:rPr sz="2500" i="1" u="sng" spc="3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500" i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эксплуатации: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36422"/>
            <a:ext cx="824420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Детская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проституция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Детский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сексуальный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туризм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Детская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порнография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Трэффик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детей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(торговля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детьми)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сексуальных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целях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2643</Words>
  <Application>Microsoft Office PowerPoint</Application>
  <PresentationFormat>Экран (4:3)</PresentationFormat>
  <Paragraphs>328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Признаки и симптомы жестокого обращения с ребенком</vt:lpstr>
      <vt:lpstr>Презентация PowerPoint</vt:lpstr>
      <vt:lpstr>Презентация PowerPoint</vt:lpstr>
      <vt:lpstr>Формы жестокого обращения с детьми</vt:lpstr>
      <vt:lpstr>Презентация PowerPoint</vt:lpstr>
      <vt:lpstr>Формы физического насилия:</vt:lpstr>
      <vt:lpstr>Презентация PowerPoint</vt:lpstr>
      <vt:lpstr>Формы сексуального насилия над ребенком:</vt:lpstr>
      <vt:lpstr>Формы коммерческой сексуальной эксплуатации:</vt:lpstr>
      <vt:lpstr>Презентация PowerPoint</vt:lpstr>
      <vt:lpstr>Формы психологического насилия:</vt:lpstr>
      <vt:lpstr>Презентация PowerPoint</vt:lpstr>
      <vt:lpstr>Формы пренебрежения нуждами:</vt:lpstr>
      <vt:lpstr>ВЫЯВЛЕНИЕ СЛУЧАЕВ ЖЕСТОКОГО ОБРАЩЕНИЯ С РЕБЕНКОМ</vt:lpstr>
      <vt:lpstr>ФАКТОРЫ РИСКА ДЛЯ ЖЕСТОКОГО ОБРАЩЕНИЯ С ДЕТЬМИ Раннее выявление жестокого обращения с детьми в семье ориентировано первоначально на наблюдение за семьей и выявление факторов риска.</vt:lpstr>
      <vt:lpstr>Психологические факторы риска для родителей Личностные особенности:</vt:lpstr>
      <vt:lpstr>ХАРАКТЕРНЫЕ ОСОБЕННОСТИ ПОВЕДЕНИЯ ВЗРОСЛЫХ, СОВЕРШАЮЩИХ ЖЕСТОКОЕ ОБРАЩЕНИЕ С ДЕТЬМИ</vt:lpstr>
      <vt:lpstr>Типы сексуального насилия в семье: ОТЕЦ - ДОЧЬ</vt:lpstr>
      <vt:lpstr>ОТЕЦ - СЫН</vt:lpstr>
      <vt:lpstr>МАТЬ - СЫН</vt:lpstr>
      <vt:lpstr>Психологические факторы риска ребенка</vt:lpstr>
      <vt:lpstr>Психологические факторы риска подростков</vt:lpstr>
      <vt:lpstr>Особенности семьи</vt:lpstr>
      <vt:lpstr>Презентация PowerPoint</vt:lpstr>
      <vt:lpstr>ПРИЗНАКИ И СИМПТОМЫ ЖЕСТОКОГО ОБРАЩЕНИЯ С РЕБЕНКОМ Признаки жестокого обращения с ребенком</vt:lpstr>
      <vt:lpstr>Признаки физического насилия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Поведенческие признаки наличия сексуального насилия над детьми: 3-4 года</vt:lpstr>
      <vt:lpstr>Специфические признаки сексуального насилия</vt:lpstr>
      <vt:lpstr>Существуют явные признаки, которые требуют немедленного информирования правоохранительных органов: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</cp:revision>
  <dcterms:created xsi:type="dcterms:W3CDTF">2025-04-08T05:53:46Z</dcterms:created>
  <dcterms:modified xsi:type="dcterms:W3CDTF">2025-04-08T04:51:30Z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PowerPoint® 2010</vt:lpwstr>
  </property>
</Properties>
</file>