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81" r:id="rId4"/>
    <p:sldId id="259" r:id="rId5"/>
    <p:sldId id="257" r:id="rId6"/>
    <p:sldId id="279" r:id="rId7"/>
    <p:sldId id="261" r:id="rId8"/>
    <p:sldId id="264" r:id="rId9"/>
    <p:sldId id="265" r:id="rId10"/>
    <p:sldId id="266" r:id="rId11"/>
    <p:sldId id="282" r:id="rId12"/>
    <p:sldId id="273" r:id="rId13"/>
    <p:sldId id="277" r:id="rId14"/>
    <p:sldId id="268"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49" autoAdjust="0"/>
    <p:restoredTop sz="99885" autoAdjust="0"/>
  </p:normalViewPr>
  <p:slideViewPr>
    <p:cSldViewPr>
      <p:cViewPr varScale="1">
        <p:scale>
          <a:sx n="68" d="100"/>
          <a:sy n="68" d="100"/>
        </p:scale>
        <p:origin x="72" y="461"/>
      </p:cViewPr>
      <p:guideLst>
        <p:guide orient="horz" pos="2160"/>
        <p:guide pos="2880"/>
      </p:guideLst>
    </p:cSldViewPr>
  </p:slideViewPr>
  <p:outlineViewPr>
    <p:cViewPr>
      <p:scale>
        <a:sx n="33" d="100"/>
        <a:sy n="33" d="100"/>
      </p:scale>
      <p:origin x="0" y="3156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28264B52-61DA-4B05-9DF5-082DB5B7306E}"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15BCAA5-5B54-4AE3-A019-F7B496AA718C}" type="slidenum">
              <a:rPr lang="ru-RU" smtClean="0"/>
              <a:pPr>
                <a:defRPr/>
              </a:pPr>
              <a:t>‹#›</a:t>
            </a:fld>
            <a:endParaRPr lang="ru-RU"/>
          </a:p>
        </p:txBody>
      </p:sp>
    </p:spTree>
    <p:extLst>
      <p:ext uri="{BB962C8B-B14F-4D97-AF65-F5344CB8AC3E}">
        <p14:creationId xmlns:p14="http://schemas.microsoft.com/office/powerpoint/2010/main" val="868622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6B9F5CE-20C4-4600-B530-82E568485152}" type="slidenum">
              <a:rPr lang="ru-RU" smtClean="0"/>
              <a:pPr>
                <a:defRPr/>
              </a:pPr>
              <a:t>‹#›</a:t>
            </a:fld>
            <a:endParaRPr lang="ru-RU"/>
          </a:p>
        </p:txBody>
      </p:sp>
    </p:spTree>
    <p:extLst>
      <p:ext uri="{BB962C8B-B14F-4D97-AF65-F5344CB8AC3E}">
        <p14:creationId xmlns:p14="http://schemas.microsoft.com/office/powerpoint/2010/main" val="33568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6B9F5CE-20C4-4600-B530-82E568485152}"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0891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6B9F5CE-20C4-4600-B530-82E568485152}" type="slidenum">
              <a:rPr lang="ru-RU" smtClean="0"/>
              <a:pPr>
                <a:defRPr/>
              </a:pPr>
              <a:t>‹#›</a:t>
            </a:fld>
            <a:endParaRPr lang="ru-RU"/>
          </a:p>
        </p:txBody>
      </p:sp>
    </p:spTree>
    <p:extLst>
      <p:ext uri="{BB962C8B-B14F-4D97-AF65-F5344CB8AC3E}">
        <p14:creationId xmlns:p14="http://schemas.microsoft.com/office/powerpoint/2010/main" val="3955984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6B9F5CE-20C4-4600-B530-82E568485152}"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96010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6B9F5CE-20C4-4600-B530-82E568485152}" type="slidenum">
              <a:rPr lang="ru-RU" smtClean="0"/>
              <a:pPr>
                <a:defRPr/>
              </a:pPr>
              <a:t>‹#›</a:t>
            </a:fld>
            <a:endParaRPr lang="ru-RU"/>
          </a:p>
        </p:txBody>
      </p:sp>
    </p:spTree>
    <p:extLst>
      <p:ext uri="{BB962C8B-B14F-4D97-AF65-F5344CB8AC3E}">
        <p14:creationId xmlns:p14="http://schemas.microsoft.com/office/powerpoint/2010/main" val="1814660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974AA806-3433-43AE-A582-FC05E5351335}"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21F9956-24F8-4722-9180-B573FC711C8D}" type="slidenum">
              <a:rPr lang="ru-RU" smtClean="0"/>
              <a:pPr>
                <a:defRPr/>
              </a:pPr>
              <a:t>‹#›</a:t>
            </a:fld>
            <a:endParaRPr lang="ru-RU"/>
          </a:p>
        </p:txBody>
      </p:sp>
    </p:spTree>
    <p:extLst>
      <p:ext uri="{BB962C8B-B14F-4D97-AF65-F5344CB8AC3E}">
        <p14:creationId xmlns:p14="http://schemas.microsoft.com/office/powerpoint/2010/main" val="1832057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A96292FB-0315-489A-AB92-06F68367E1D2}"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FD6D324-D115-4967-8EC5-B7149D69B25D}" type="slidenum">
              <a:rPr lang="ru-RU" smtClean="0"/>
              <a:pPr>
                <a:defRPr/>
              </a:pPr>
              <a:t>‹#›</a:t>
            </a:fld>
            <a:endParaRPr lang="ru-RU"/>
          </a:p>
        </p:txBody>
      </p:sp>
    </p:spTree>
    <p:extLst>
      <p:ext uri="{BB962C8B-B14F-4D97-AF65-F5344CB8AC3E}">
        <p14:creationId xmlns:p14="http://schemas.microsoft.com/office/powerpoint/2010/main" val="357396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98D92A11-C788-49D0-8104-8030DEB38555}"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FD156455-EB35-4F1A-B949-CEBC26EF6A01}" type="slidenum">
              <a:rPr lang="ru-RU" smtClean="0"/>
              <a:pPr>
                <a:defRPr/>
              </a:pPr>
              <a:t>‹#›</a:t>
            </a:fld>
            <a:endParaRPr lang="ru-RU"/>
          </a:p>
        </p:txBody>
      </p:sp>
    </p:spTree>
    <p:extLst>
      <p:ext uri="{BB962C8B-B14F-4D97-AF65-F5344CB8AC3E}">
        <p14:creationId xmlns:p14="http://schemas.microsoft.com/office/powerpoint/2010/main" val="47112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D7CC436C-6907-4C15-860B-EFBADFCD5665}" type="datetimeFigureOut">
              <a:rPr lang="ru-RU" smtClean="0"/>
              <a:pPr>
                <a:defRPr/>
              </a:pPr>
              <a:t>25.02.2025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9225BB1B-D0FD-4E35-A845-1A7DDEF69669}" type="slidenum">
              <a:rPr lang="ru-RU" smtClean="0"/>
              <a:pPr>
                <a:defRPr/>
              </a:pPr>
              <a:t>‹#›</a:t>
            </a:fld>
            <a:endParaRPr lang="ru-RU"/>
          </a:p>
        </p:txBody>
      </p:sp>
    </p:spTree>
    <p:extLst>
      <p:ext uri="{BB962C8B-B14F-4D97-AF65-F5344CB8AC3E}">
        <p14:creationId xmlns:p14="http://schemas.microsoft.com/office/powerpoint/2010/main" val="3045281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4726BF3B-E85D-4B42-8AB2-E1A298C077CF}" type="datetimeFigureOut">
              <a:rPr lang="ru-RU" smtClean="0"/>
              <a:pPr>
                <a:defRPr/>
              </a:pPr>
              <a:t>25.02.2025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7177732-C5F2-4737-A84C-8BF12378A34C}" type="slidenum">
              <a:rPr lang="ru-RU" smtClean="0"/>
              <a:pPr>
                <a:defRPr/>
              </a:pPr>
              <a:t>‹#›</a:t>
            </a:fld>
            <a:endParaRPr lang="ru-RU"/>
          </a:p>
        </p:txBody>
      </p:sp>
    </p:spTree>
    <p:extLst>
      <p:ext uri="{BB962C8B-B14F-4D97-AF65-F5344CB8AC3E}">
        <p14:creationId xmlns:p14="http://schemas.microsoft.com/office/powerpoint/2010/main" val="1295166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1366732D-CC27-4C59-B22A-C318C6E4A86A}" type="datetimeFigureOut">
              <a:rPr lang="ru-RU" smtClean="0"/>
              <a:pPr>
                <a:defRPr/>
              </a:pPr>
              <a:t>25.02.2025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F2E79CB9-2AC9-44A5-9AB4-D57E63A6660A}" type="slidenum">
              <a:rPr lang="ru-RU" smtClean="0"/>
              <a:pPr>
                <a:defRPr/>
              </a:pPr>
              <a:t>‹#›</a:t>
            </a:fld>
            <a:endParaRPr lang="ru-RU"/>
          </a:p>
        </p:txBody>
      </p:sp>
    </p:spTree>
    <p:extLst>
      <p:ext uri="{BB962C8B-B14F-4D97-AF65-F5344CB8AC3E}">
        <p14:creationId xmlns:p14="http://schemas.microsoft.com/office/powerpoint/2010/main" val="201839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BE40A52D-811D-41AB-94CC-BD8345E8D3A3}" type="datetimeFigureOut">
              <a:rPr lang="ru-RU" smtClean="0"/>
              <a:pPr>
                <a:defRPr/>
              </a:pPr>
              <a:t>25.02.2025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363229A1-CFC7-4386-9A57-1BCBB26592BA}" type="slidenum">
              <a:rPr lang="ru-RU" smtClean="0"/>
              <a:pPr>
                <a:defRPr/>
              </a:pPr>
              <a:t>‹#›</a:t>
            </a:fld>
            <a:endParaRPr lang="ru-RU"/>
          </a:p>
        </p:txBody>
      </p:sp>
    </p:spTree>
    <p:extLst>
      <p:ext uri="{BB962C8B-B14F-4D97-AF65-F5344CB8AC3E}">
        <p14:creationId xmlns:p14="http://schemas.microsoft.com/office/powerpoint/2010/main" val="1824736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CBCB3DE-EDEF-46B7-827C-FB228BE0C64F}" type="datetimeFigureOut">
              <a:rPr lang="ru-RU" smtClean="0"/>
              <a:pPr>
                <a:defRPr/>
              </a:pPr>
              <a:t>25.02.2025</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43DF5AD5-9960-464E-9122-9235B485CCFB}" type="slidenum">
              <a:rPr lang="ru-RU" smtClean="0"/>
              <a:pPr>
                <a:defRPr/>
              </a:pPr>
              <a:t>‹#›</a:t>
            </a:fld>
            <a:endParaRPr lang="ru-RU"/>
          </a:p>
        </p:txBody>
      </p:sp>
    </p:spTree>
    <p:extLst>
      <p:ext uri="{BB962C8B-B14F-4D97-AF65-F5344CB8AC3E}">
        <p14:creationId xmlns:p14="http://schemas.microsoft.com/office/powerpoint/2010/main" val="4259720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8B7050EB-2568-464C-B605-E1CDF247E480}" type="datetimeFigureOut">
              <a:rPr lang="ru-RU" smtClean="0"/>
              <a:pPr>
                <a:defRPr/>
              </a:pPr>
              <a:t>25.02.2025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30FC97E-2083-4FDE-B76C-C8B48E751F08}" type="slidenum">
              <a:rPr lang="ru-RU" smtClean="0"/>
              <a:pPr>
                <a:defRPr/>
              </a:pPr>
              <a:t>‹#›</a:t>
            </a:fld>
            <a:endParaRPr lang="ru-RU"/>
          </a:p>
        </p:txBody>
      </p:sp>
    </p:spTree>
    <p:extLst>
      <p:ext uri="{BB962C8B-B14F-4D97-AF65-F5344CB8AC3E}">
        <p14:creationId xmlns:p14="http://schemas.microsoft.com/office/powerpoint/2010/main" val="3050526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95452DC-E983-4D96-9E31-8B94B61E4566}" type="datetimeFigureOut">
              <a:rPr lang="ru-RU" smtClean="0"/>
              <a:pPr>
                <a:defRPr/>
              </a:pPr>
              <a:t>25.02.2025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994EE027-53B2-4952-9141-96135F617359}" type="slidenum">
              <a:rPr lang="ru-RU" smtClean="0"/>
              <a:pPr>
                <a:defRPr/>
              </a:pPr>
              <a:t>‹#›</a:t>
            </a:fld>
            <a:endParaRPr lang="ru-RU"/>
          </a:p>
        </p:txBody>
      </p:sp>
    </p:spTree>
    <p:extLst>
      <p:ext uri="{BB962C8B-B14F-4D97-AF65-F5344CB8AC3E}">
        <p14:creationId xmlns:p14="http://schemas.microsoft.com/office/powerpoint/2010/main" val="2012021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8D187DD-8012-4849-A675-B053EAEF321C}" type="datetimeFigureOut">
              <a:rPr lang="ru-RU" smtClean="0"/>
              <a:pPr>
                <a:defRPr/>
              </a:pPr>
              <a:t>25.02.2025</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E6B9F5CE-20C4-4600-B530-82E568485152}" type="slidenum">
              <a:rPr lang="ru-RU" smtClean="0"/>
              <a:pPr>
                <a:defRPr/>
              </a:pPr>
              <a:t>‹#›</a:t>
            </a:fld>
            <a:endParaRPr lang="ru-RU"/>
          </a:p>
        </p:txBody>
      </p:sp>
    </p:spTree>
    <p:extLst>
      <p:ext uri="{BB962C8B-B14F-4D97-AF65-F5344CB8AC3E}">
        <p14:creationId xmlns:p14="http://schemas.microsoft.com/office/powerpoint/2010/main" val="4205933506"/>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0"/>
            <a:ext cx="7851775" cy="1071563"/>
          </a:xfrm>
        </p:spPr>
        <p:txBody>
          <a:bodyPr>
            <a:noAutofit/>
          </a:bodyPr>
          <a:lstStyle/>
          <a:p>
            <a:pPr algn="ctr" eaLnBrk="1" fontAlgn="auto" hangingPunct="1">
              <a:spcAft>
                <a:spcPts val="0"/>
              </a:spcAft>
              <a:defRPr/>
            </a:pPr>
            <a:endParaRPr lang="ru-RU" sz="1800" b="1" i="1" dirty="0">
              <a:solidFill>
                <a:schemeClr val="accent5">
                  <a:lumMod val="50000"/>
                </a:schemeClr>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900113" y="1714500"/>
            <a:ext cx="7854950" cy="4429125"/>
          </a:xfrm>
        </p:spPr>
        <p:txBody>
          <a:bodyPr>
            <a:normAutofit fontScale="85000" lnSpcReduction="20000"/>
          </a:bodyPr>
          <a:lstStyle/>
          <a:p>
            <a:pPr eaLnBrk="1" fontAlgn="auto" hangingPunct="1">
              <a:spcAft>
                <a:spcPts val="0"/>
              </a:spcAft>
              <a:buFont typeface="Wingdings"/>
              <a:buNone/>
              <a:defRPr/>
            </a:pPr>
            <a:endParaRPr lang="ru-RU" sz="5400" dirty="0" smtClean="0">
              <a:solidFill>
                <a:schemeClr val="accent6">
                  <a:lumMod val="20000"/>
                  <a:lumOff val="80000"/>
                </a:schemeClr>
              </a:solidFill>
              <a:latin typeface="Times New Roman" pitchFamily="18" charset="0"/>
              <a:cs typeface="Times New Roman" pitchFamily="18" charset="0"/>
            </a:endParaRPr>
          </a:p>
          <a:p>
            <a:pPr algn="ctr" eaLnBrk="1" fontAlgn="auto" hangingPunct="1">
              <a:spcAft>
                <a:spcPts val="0"/>
              </a:spcAft>
              <a:buFont typeface="Wingdings"/>
              <a:buNone/>
              <a:defRPr/>
            </a:pPr>
            <a:r>
              <a:rPr lang="ru-RU" sz="4000" i="1" dirty="0" smtClean="0">
                <a:solidFill>
                  <a:schemeClr val="accent5">
                    <a:lumMod val="50000"/>
                  </a:schemeClr>
                </a:solidFill>
                <a:latin typeface="Times New Roman" pitchFamily="18" charset="0"/>
                <a:cs typeface="Times New Roman" pitchFamily="18" charset="0"/>
              </a:rPr>
              <a:t>Адаптация ребенка к условиям дошкольного образовательного учреждения.</a:t>
            </a:r>
          </a:p>
          <a:p>
            <a:pPr eaLnBrk="1" fontAlgn="auto" hangingPunct="1">
              <a:spcAft>
                <a:spcPts val="0"/>
              </a:spcAft>
              <a:buFont typeface="Wingdings"/>
              <a:buNone/>
              <a:defRPr/>
            </a:pPr>
            <a:r>
              <a:rPr lang="ru-RU" i="1"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p>
          <a:p>
            <a:pPr eaLnBrk="1" fontAlgn="auto" hangingPunct="1">
              <a:spcAft>
                <a:spcPts val="0"/>
              </a:spcAft>
              <a:buFont typeface="Wingdings"/>
              <a:buNone/>
              <a:defRPr/>
            </a:pPr>
            <a:r>
              <a:rPr lang="ru-RU" sz="2400" b="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p>
          <a:p>
            <a:pPr eaLnBrk="1" fontAlgn="auto" hangingPunct="1">
              <a:spcAft>
                <a:spcPts val="0"/>
              </a:spcAft>
              <a:buFont typeface="Wingdings"/>
              <a:buNone/>
              <a:defRPr/>
            </a:pPr>
            <a:r>
              <a:rPr lang="ru-RU" sz="2400" b="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400"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Педагог-психолог</a:t>
            </a:r>
          </a:p>
          <a:p>
            <a:pPr eaLnBrk="1" fontAlgn="auto" hangingPunct="1">
              <a:spcAft>
                <a:spcPts val="0"/>
              </a:spcAft>
              <a:buFont typeface="Wingdings"/>
              <a:buNone/>
              <a:defRPr/>
            </a:pPr>
            <a:r>
              <a:rPr lang="ru-RU" sz="2400" b="0"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Дьяченко В.В.</a:t>
            </a:r>
            <a:endParaRPr lang="ru-RU" sz="2400" b="0" dirty="0" smtClean="0">
              <a:solidFill>
                <a:schemeClr val="accent5">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fontAlgn="auto" hangingPunct="1">
              <a:spcAft>
                <a:spcPts val="0"/>
              </a:spcAft>
              <a:buFont typeface="Wingdings"/>
              <a:buNone/>
              <a:defRPr/>
            </a:pPr>
            <a:endParaRPr lang="ru-RU" sz="240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fontAlgn="auto" hangingPunct="1">
              <a:spcAft>
                <a:spcPts val="0"/>
              </a:spcAft>
              <a:buFont typeface="Wingdings"/>
              <a:buNone/>
              <a:defRPr/>
            </a:pPr>
            <a:r>
              <a:rPr lang="ru-RU" sz="240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2025</a:t>
            </a:r>
            <a:r>
              <a:rPr lang="ru-RU" sz="2400" b="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endParaRPr lang="ru-RU" sz="2400" b="0" dirty="0" smtClean="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eaLnBrk="1" fontAlgn="auto" hangingPunct="1">
              <a:spcAft>
                <a:spcPts val="0"/>
              </a:spcAft>
              <a:buFont typeface="Wingdings"/>
              <a:buNone/>
              <a:defRPr/>
            </a:pPr>
            <a:endParaRPr lang="ru-RU" dirty="0" smtClean="0"/>
          </a:p>
        </p:txBody>
      </p:sp>
      <p:pic>
        <p:nvPicPr>
          <p:cNvPr id="8196" name="Picture 2" descr="F:\ира\фото для иры\фото\фото для иры\май 2011\дизайн 2011\DSC07543.JPG"/>
          <p:cNvPicPr>
            <a:picLocks noChangeAspect="1" noChangeArrowheads="1"/>
          </p:cNvPicPr>
          <p:nvPr/>
        </p:nvPicPr>
        <p:blipFill>
          <a:blip r:embed="rId2" cstate="print"/>
          <a:srcRect/>
          <a:stretch>
            <a:fillRect/>
          </a:stretch>
        </p:blipFill>
        <p:spPr bwMode="auto">
          <a:xfrm>
            <a:off x="-10058400" y="-7543800"/>
            <a:ext cx="4800600" cy="3600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88"/>
            <a:ext cx="8229600" cy="1071562"/>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noAutofit/>
          </a:bodyPr>
          <a:lstStyle/>
          <a:p>
            <a:pPr algn="ctr" eaLnBrk="1" fontAlgn="auto" hangingPunct="1">
              <a:spcAft>
                <a:spcPts val="0"/>
              </a:spcAft>
              <a:defRPr/>
            </a:pPr>
            <a:r>
              <a:rPr lang="ru-RU" sz="2800" i="1" dirty="0" smtClean="0">
                <a:solidFill>
                  <a:schemeClr val="tx1"/>
                </a:solidFill>
                <a:latin typeface="Times New Roman" pitchFamily="18" charset="0"/>
                <a:cs typeface="Times New Roman" pitchFamily="18" charset="0"/>
              </a:rPr>
              <a:t>Адаптационный период можно условно разделить на 3 этапа:</a:t>
            </a:r>
            <a:endParaRPr lang="ru-RU" sz="2800" b="1" i="1" dirty="0">
              <a:solidFill>
                <a:schemeClr val="tx1"/>
              </a:solidFill>
            </a:endParaRPr>
          </a:p>
        </p:txBody>
      </p:sp>
      <p:sp>
        <p:nvSpPr>
          <p:cNvPr id="17411" name="Содержимое 5"/>
          <p:cNvSpPr>
            <a:spLocks noGrp="1"/>
          </p:cNvSpPr>
          <p:nvPr>
            <p:ph idx="1"/>
          </p:nvPr>
        </p:nvSpPr>
        <p:spPr>
          <a:xfrm>
            <a:off x="457200" y="1714500"/>
            <a:ext cx="7467600" cy="4759325"/>
          </a:xfrm>
          <a:solidFill>
            <a:schemeClr val="accent1">
              <a:lumMod val="40000"/>
              <a:lumOff val="60000"/>
            </a:schemeClr>
          </a:solidFill>
        </p:spPr>
        <p:txBody>
          <a:bodyPr/>
          <a:lstStyle/>
          <a:p>
            <a:pPr eaLnBrk="1" hangingPunct="1">
              <a:buFont typeface="Arial" charset="0"/>
              <a:buChar char="•"/>
            </a:pPr>
            <a:r>
              <a:rPr lang="en-US" altLang="ru-RU" sz="2800" i="1" dirty="0" smtClean="0">
                <a:solidFill>
                  <a:srgbClr val="00B050"/>
                </a:solidFill>
                <a:latin typeface="Times New Roman" pitchFamily="18" charset="0"/>
                <a:cs typeface="Times New Roman" pitchFamily="18" charset="0"/>
              </a:rPr>
              <a:t>III </a:t>
            </a:r>
            <a:r>
              <a:rPr lang="ru-RU" altLang="ru-RU" sz="2800" i="1" dirty="0" smtClean="0">
                <a:solidFill>
                  <a:srgbClr val="00B050"/>
                </a:solidFill>
                <a:latin typeface="Times New Roman" pitchFamily="18" charset="0"/>
                <a:cs typeface="Times New Roman" pitchFamily="18" charset="0"/>
              </a:rPr>
              <a:t>этап – заключительный</a:t>
            </a:r>
          </a:p>
          <a:p>
            <a:pPr algn="just" eaLnBrk="1" hangingPunct="1">
              <a:buFont typeface="Wingdings" pitchFamily="2" charset="2"/>
              <a:buNone/>
            </a:pPr>
            <a:r>
              <a:rPr lang="ru-RU" altLang="ru-RU" sz="2800" dirty="0" smtClean="0"/>
              <a:t>  </a:t>
            </a:r>
            <a:r>
              <a:rPr lang="ru-RU" altLang="ru-RU" sz="2200" dirty="0" smtClean="0">
                <a:solidFill>
                  <a:schemeClr val="tx1"/>
                </a:solidFill>
                <a:latin typeface="Times New Roman" pitchFamily="18" charset="0"/>
                <a:cs typeface="Times New Roman" pitchFamily="18" charset="0"/>
              </a:rPr>
              <a:t>Чтобы привыкание к ДОУ было максимально безболезненным для ребёнка, нужно сделать его постепенным (у каждого ребенка проходит индивидуально);</a:t>
            </a:r>
          </a:p>
          <a:p>
            <a:pPr algn="just" eaLnBrk="1" hangingPunct="1">
              <a:buFont typeface="Wingdings" pitchFamily="2" charset="2"/>
              <a:buNone/>
            </a:pPr>
            <a:r>
              <a:rPr lang="ru-RU" altLang="ru-RU" sz="2200" dirty="0" smtClean="0">
                <a:solidFill>
                  <a:schemeClr val="tx1"/>
                </a:solidFill>
                <a:latin typeface="Times New Roman" pitchFamily="18" charset="0"/>
                <a:cs typeface="Times New Roman" pitchFamily="18" charset="0"/>
              </a:rPr>
              <a:t>    В течении 1-й недели ребёнок посещает детский сад 2 часа, затем время увеличивают на 1,5-2 часа.</a:t>
            </a:r>
          </a:p>
          <a:p>
            <a:pPr algn="just" eaLnBrk="1" hangingPunct="1">
              <a:buFont typeface="Wingdings" pitchFamily="2" charset="2"/>
              <a:buNone/>
            </a:pPr>
            <a:r>
              <a:rPr lang="ru-RU" altLang="ru-RU" sz="2200" dirty="0" smtClean="0">
                <a:solidFill>
                  <a:schemeClr val="tx1"/>
                </a:solidFill>
                <a:latin typeface="Times New Roman" pitchFamily="18" charset="0"/>
                <a:cs typeface="Times New Roman" pitchFamily="18" charset="0"/>
              </a:rPr>
              <a:t>   Следует помнить, что в процессе привыкания в первую очередь нормализуются настроение, самочувствие ребенка, аппетит, в последнюю очередь – сон.</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29550" cy="796925"/>
          </a:xfrm>
          <a:solidFill>
            <a:schemeClr val="accent1">
              <a:lumMod val="20000"/>
              <a:lumOff val="80000"/>
            </a:schemeClr>
          </a:solidFill>
        </p:spPr>
        <p:txBody>
          <a:bodyPr>
            <a:noAutofit/>
          </a:bodyPr>
          <a:lstStyle/>
          <a:p>
            <a:pPr algn="ctr" eaLnBrk="1" hangingPunct="1">
              <a:defRPr/>
            </a:pPr>
            <a:r>
              <a:rPr lang="ru-RU" sz="2400" i="1" dirty="0">
                <a:solidFill>
                  <a:schemeClr val="tx1"/>
                </a:solidFill>
                <a:latin typeface="Times New Roman" pitchFamily="18" charset="0"/>
                <a:cs typeface="Times New Roman" pitchFamily="18" charset="0"/>
              </a:rPr>
              <a:t>О</a:t>
            </a:r>
            <a:r>
              <a:rPr lang="ru-RU" sz="2400" i="1" dirty="0" smtClean="0">
                <a:solidFill>
                  <a:schemeClr val="tx1"/>
                </a:solidFill>
                <a:latin typeface="Times New Roman" pitchFamily="18" charset="0"/>
                <a:cs typeface="Times New Roman" pitchFamily="18" charset="0"/>
              </a:rPr>
              <a:t>бъективные показатели окончания периода адаптации: </a:t>
            </a:r>
            <a:endParaRPr lang="ru-RU" sz="2400" i="1" dirty="0">
              <a:solidFill>
                <a:schemeClr val="tx1"/>
              </a:solidFill>
            </a:endParaRPr>
          </a:p>
        </p:txBody>
      </p:sp>
      <p:sp>
        <p:nvSpPr>
          <p:cNvPr id="3" name="Содержимое 2"/>
          <p:cNvSpPr>
            <a:spLocks noGrp="1"/>
          </p:cNvSpPr>
          <p:nvPr>
            <p:ph idx="1"/>
          </p:nvPr>
        </p:nvSpPr>
        <p:spPr>
          <a:xfrm>
            <a:off x="457200" y="1357313"/>
            <a:ext cx="7829550" cy="5116512"/>
          </a:xfrm>
          <a:solidFill>
            <a:schemeClr val="accent1">
              <a:lumMod val="40000"/>
              <a:lumOff val="60000"/>
            </a:schemeClr>
          </a:solidFill>
        </p:spPr>
        <p:txBody>
          <a:bodyPr>
            <a:normAutofit lnSpcReduction="10000"/>
          </a:bodyPr>
          <a:lstStyle/>
          <a:p>
            <a:pPr eaLnBrk="1" hangingPunct="1">
              <a:buFont typeface="Arial" pitchFamily="34" charset="0"/>
              <a:buChar char="•"/>
              <a:defRPr/>
            </a:pPr>
            <a:r>
              <a:rPr lang="ru-RU" sz="2200" dirty="0" smtClean="0">
                <a:solidFill>
                  <a:schemeClr val="tx1"/>
                </a:solidFill>
                <a:latin typeface="Times New Roman" pitchFamily="18" charset="0"/>
                <a:cs typeface="Times New Roman" pitchFamily="18" charset="0"/>
              </a:rPr>
              <a:t>глубокий сон, </a:t>
            </a:r>
          </a:p>
          <a:p>
            <a:pPr eaLnBrk="1" hangingPunct="1">
              <a:buFont typeface="Arial" pitchFamily="34" charset="0"/>
              <a:buChar char="•"/>
              <a:defRPr/>
            </a:pPr>
            <a:r>
              <a:rPr lang="ru-RU" sz="2200" dirty="0" smtClean="0">
                <a:solidFill>
                  <a:schemeClr val="tx1"/>
                </a:solidFill>
                <a:latin typeface="Times New Roman" pitchFamily="18" charset="0"/>
                <a:cs typeface="Times New Roman" pitchFamily="18" charset="0"/>
              </a:rPr>
              <a:t>хороший аппетит, </a:t>
            </a:r>
          </a:p>
          <a:p>
            <a:pPr eaLnBrk="1" hangingPunct="1">
              <a:buFont typeface="Arial" pitchFamily="34" charset="0"/>
              <a:buChar char="•"/>
              <a:defRPr/>
            </a:pPr>
            <a:r>
              <a:rPr lang="ru-RU" sz="2200" dirty="0" smtClean="0">
                <a:solidFill>
                  <a:schemeClr val="tx1"/>
                </a:solidFill>
                <a:latin typeface="Times New Roman" pitchFamily="18" charset="0"/>
                <a:cs typeface="Times New Roman" pitchFamily="18" charset="0"/>
              </a:rPr>
              <a:t>бодрое эмоциональное состояние, </a:t>
            </a:r>
          </a:p>
          <a:p>
            <a:pPr eaLnBrk="1" hangingPunct="1">
              <a:buFont typeface="Arial" pitchFamily="34" charset="0"/>
              <a:buChar char="•"/>
              <a:defRPr/>
            </a:pPr>
            <a:r>
              <a:rPr lang="ru-RU" sz="2200" dirty="0" smtClean="0">
                <a:solidFill>
                  <a:schemeClr val="tx1"/>
                </a:solidFill>
                <a:latin typeface="Times New Roman" pitchFamily="18" charset="0"/>
                <a:cs typeface="Times New Roman" pitchFamily="18" charset="0"/>
              </a:rPr>
              <a:t>активное поведение ребенка, </a:t>
            </a:r>
          </a:p>
          <a:p>
            <a:pPr eaLnBrk="1" hangingPunct="1">
              <a:buFont typeface="Arial" pitchFamily="34" charset="0"/>
              <a:buChar char="•"/>
              <a:defRPr/>
            </a:pPr>
            <a:r>
              <a:rPr lang="ru-RU" sz="2200" dirty="0" smtClean="0">
                <a:solidFill>
                  <a:schemeClr val="tx1"/>
                </a:solidFill>
                <a:latin typeface="Times New Roman" pitchFamily="18" charset="0"/>
                <a:cs typeface="Times New Roman" pitchFamily="18" charset="0"/>
              </a:rPr>
              <a:t>соответствующая возрасту нормальная прибавка массы тела. </a:t>
            </a:r>
          </a:p>
          <a:p>
            <a:pPr eaLnBrk="1" hangingPunct="1">
              <a:buFont typeface="Wingdings" pitchFamily="2" charset="2"/>
              <a:buNone/>
              <a:defRPr/>
            </a:pPr>
            <a:r>
              <a:rPr lang="ru-RU" sz="2200" dirty="0" smtClean="0">
                <a:solidFill>
                  <a:schemeClr val="tx1"/>
                </a:solidFill>
                <a:latin typeface="Times New Roman" pitchFamily="18" charset="0"/>
                <a:cs typeface="Times New Roman" pitchFamily="18" charset="0"/>
              </a:rPr>
              <a:t>     Как показывают наблюдения, по мере привыкания к новым условиям у детей сначала восстанавливается аппетит, труднее нормализуется сон (от двух недель до двух-трех месяцев) и длительнее всего сохраняются нарушения эмоционального состояния. </a:t>
            </a:r>
          </a:p>
          <a:p>
            <a:pPr eaLnBrk="1" hangingPunct="1">
              <a:buFont typeface="Wingdings" pitchFamily="2" charset="2"/>
              <a:buNone/>
              <a:defRPr/>
            </a:pPr>
            <a:r>
              <a:rPr lang="ru-RU" sz="2200" dirty="0" smtClean="0">
                <a:solidFill>
                  <a:schemeClr val="tx1"/>
                </a:solidFill>
                <a:latin typeface="Times New Roman" pitchFamily="18" charset="0"/>
                <a:cs typeface="Times New Roman" pitchFamily="18" charset="0"/>
              </a:rPr>
              <a:t>    Восстановление аппетита и сна не сразу обеспечивает нормальную прибавку массы тела, если сохраняется у ребенка пониженный эмоциональный тонус.</a:t>
            </a:r>
          </a:p>
          <a:p>
            <a:pPr eaLnBrk="1" hangingPunct="1">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00988" cy="868362"/>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lstStyle/>
          <a:p>
            <a:pPr algn="ctr" eaLnBrk="1" fontAlgn="auto" hangingPunct="1">
              <a:spcAft>
                <a:spcPts val="0"/>
              </a:spcAft>
              <a:defRPr/>
            </a:pPr>
            <a:r>
              <a:rPr lang="ru-RU" sz="3200" i="1" dirty="0" smtClean="0">
                <a:solidFill>
                  <a:schemeClr val="tx1"/>
                </a:solidFill>
                <a:latin typeface="Times New Roman" pitchFamily="18" charset="0"/>
                <a:cs typeface="Times New Roman" pitchFamily="18" charset="0"/>
              </a:rPr>
              <a:t>Советы родителям</a:t>
            </a:r>
            <a:endParaRPr lang="ru-RU" sz="3200" i="1" dirty="0">
              <a:solidFill>
                <a:schemeClr val="tx1"/>
              </a:solidFill>
              <a:latin typeface="Times New Roman" pitchFamily="18" charset="0"/>
              <a:cs typeface="Times New Roman" pitchFamily="18" charset="0"/>
            </a:endParaRPr>
          </a:p>
        </p:txBody>
      </p:sp>
      <p:sp>
        <p:nvSpPr>
          <p:cNvPr id="6" name="Содержимое 5"/>
          <p:cNvSpPr>
            <a:spLocks noGrp="1"/>
          </p:cNvSpPr>
          <p:nvPr>
            <p:ph idx="1"/>
          </p:nvPr>
        </p:nvSpPr>
        <p:spPr>
          <a:xfrm>
            <a:off x="457200" y="1285860"/>
            <a:ext cx="7758138" cy="5188092"/>
          </a:xfrm>
          <a:solidFill>
            <a:schemeClr val="accent1">
              <a:lumMod val="40000"/>
              <a:lumOff val="60000"/>
            </a:schemeClr>
          </a:solidFill>
        </p:spPr>
        <p:style>
          <a:lnRef idx="1">
            <a:schemeClr val="accent3"/>
          </a:lnRef>
          <a:fillRef idx="2">
            <a:schemeClr val="accent3"/>
          </a:fillRef>
          <a:effectRef idx="1">
            <a:schemeClr val="accent3"/>
          </a:effectRef>
          <a:fontRef idx="minor">
            <a:schemeClr val="dk1"/>
          </a:fontRef>
        </p:style>
        <p:txBody>
          <a:bodyPr>
            <a:normAutofit/>
          </a:bodyPr>
          <a:lstStyle/>
          <a:p>
            <a:pPr marL="274320" indent="-274320" algn="just" eaLnBrk="1" fontAlgn="auto" hangingPunct="1">
              <a:spcAft>
                <a:spcPts val="0"/>
              </a:spcAft>
              <a:buFont typeface="Arial" pitchFamily="34" charset="0"/>
              <a:buChar char="•"/>
              <a:defRPr/>
            </a:pPr>
            <a:r>
              <a:rPr lang="ru-RU" sz="2200" dirty="0" smtClean="0">
                <a:latin typeface="Times New Roman" pitchFamily="18" charset="0"/>
                <a:cs typeface="Times New Roman" pitchFamily="18" charset="0"/>
              </a:rPr>
              <a:t>Придумайте традицию – прощания или приветствия (пожатия руки, поцелуй в носик, «Пока, скоро увидимся») эти простые, но регулярно повторяющиеся мелочи позволят малышу прогнозировать ситуацию (мама всегда приходит за мной. Когда говорит : «Пока, скоро увидимся!»)</a:t>
            </a:r>
          </a:p>
          <a:p>
            <a:pPr marL="274320" indent="-274320" algn="just" eaLnBrk="1" fontAlgn="auto" hangingPunct="1">
              <a:spcAft>
                <a:spcPts val="0"/>
              </a:spcAft>
              <a:buFont typeface="Arial" pitchFamily="34" charset="0"/>
              <a:buChar char="•"/>
              <a:defRPr/>
            </a:pPr>
            <a:r>
              <a:rPr lang="ru-RU" sz="2200" b="1" dirty="0" smtClean="0">
                <a:latin typeface="Times New Roman" pitchFamily="18" charset="0"/>
                <a:cs typeface="Times New Roman" pitchFamily="18" charset="0"/>
              </a:rPr>
              <a:t>Расставание не следует затягивать,</a:t>
            </a:r>
            <a:r>
              <a:rPr lang="ru-RU" sz="2200" dirty="0" smtClean="0">
                <a:latin typeface="Times New Roman" pitchFamily="18" charset="0"/>
                <a:cs typeface="Times New Roman" pitchFamily="18" charset="0"/>
              </a:rPr>
              <a:t> прощайтесь</a:t>
            </a:r>
            <a:r>
              <a:rPr lang="ru-RU" sz="2200" b="1"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легко и быстро. Не вызывайте у ребёнка тревогу. Ваше спокойствие, уверенность, улыбка говорят малышу, что все в порядке и можно смело отправляться в группу.</a:t>
            </a:r>
          </a:p>
          <a:p>
            <a:pPr marL="274320" indent="-274320" algn="just" eaLnBrk="1" fontAlgn="auto" hangingPunct="1">
              <a:spcAft>
                <a:spcPts val="0"/>
              </a:spcAft>
              <a:buFont typeface="Arial" pitchFamily="34" charset="0"/>
              <a:buChar char="•"/>
              <a:defRPr/>
            </a:pPr>
            <a:r>
              <a:rPr lang="ru-RU" sz="2200" dirty="0" smtClean="0">
                <a:latin typeface="Times New Roman" pitchFamily="18" charset="0"/>
                <a:cs typeface="Times New Roman" pitchFamily="18" charset="0"/>
              </a:rPr>
              <a:t>Постарайтесь пораньше забирать ребёнка  из детского сада, он очень скучает.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692696"/>
            <a:ext cx="7758138" cy="4873752"/>
          </a:xfrm>
          <a:solidFill>
            <a:schemeClr val="accent1">
              <a:lumMod val="40000"/>
              <a:lumOff val="60000"/>
            </a:schemeClr>
          </a:solidFill>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274320" indent="-274320" algn="ctr" eaLnBrk="1" fontAlgn="auto" hangingPunct="1">
              <a:spcAft>
                <a:spcPts val="0"/>
              </a:spcAft>
              <a:buFont typeface="Arial" pitchFamily="34" charset="0"/>
              <a:buChar char="•"/>
              <a:defRPr/>
            </a:pPr>
            <a:r>
              <a:rPr lang="ru-RU" sz="2800" i="1" dirty="0" smtClean="0">
                <a:solidFill>
                  <a:schemeClr val="tx1"/>
                </a:solidFill>
                <a:latin typeface="Times New Roman" pitchFamily="18" charset="0"/>
                <a:cs typeface="Times New Roman" pitchFamily="18" charset="0"/>
              </a:rPr>
              <a:t>В период адаптации будьте терпимы к изменившемуся поведению ребёнка.</a:t>
            </a:r>
          </a:p>
          <a:p>
            <a:pPr marL="274320" indent="-274320" algn="ctr" eaLnBrk="1" fontAlgn="auto" hangingPunct="1">
              <a:spcAft>
                <a:spcPts val="0"/>
              </a:spcAft>
              <a:buFont typeface="Wingdings" pitchFamily="2" charset="2"/>
              <a:buNone/>
              <a:defRPr/>
            </a:pPr>
            <a:r>
              <a:rPr lang="ru-RU" sz="2800" i="1" dirty="0" smtClean="0">
                <a:solidFill>
                  <a:schemeClr val="tx1"/>
                </a:solidFill>
                <a:latin typeface="Times New Roman" pitchFamily="18" charset="0"/>
                <a:cs typeface="Times New Roman" pitchFamily="18" charset="0"/>
              </a:rPr>
              <a:t> Вы же взрослый человек и понимаете, что он капризничает не потому что «плохой», а из-за того, что ему очень трудно привыкнуть к новому помещению, детям, воспитателю и режиму. По утрам когда собираетесь в детский  сад, старайтесь создавать спокойную, жизнерадостную атмосферу, с позитивным настроем, обсуждайте предстоящий день. Тогда он точно  будет удачным и для вас и для ребенка.</a:t>
            </a:r>
          </a:p>
          <a:p>
            <a:pPr marL="274320" indent="-274320" algn="ctr" eaLnBrk="1" fontAlgn="auto" hangingPunct="1">
              <a:spcAft>
                <a:spcPts val="0"/>
              </a:spcAft>
              <a:buFont typeface="Wingdings"/>
              <a:buNone/>
              <a:defRPr/>
            </a:pPr>
            <a:endParaRPr lang="ru-RU" sz="3200" b="1" i="1" dirty="0" smtClean="0">
              <a:solidFill>
                <a:srgbClr val="00B050"/>
              </a:solidFill>
              <a:latin typeface="Times New Roman" pitchFamily="18" charset="0"/>
              <a:cs typeface="Times New Roman" pitchFamily="18" charset="0"/>
            </a:endParaRPr>
          </a:p>
          <a:p>
            <a:pPr marL="274320" indent="-274320" eaLnBrk="1" fontAlgn="auto" hangingPunct="1">
              <a:spcAft>
                <a:spcPts val="0"/>
              </a:spcAft>
              <a:buFont typeface="Wingdings"/>
              <a:buChar char=""/>
              <a:defRPr/>
            </a:pP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4294967295"/>
          </p:nvPr>
        </p:nvSpPr>
        <p:spPr>
          <a:xfrm>
            <a:off x="683568" y="692696"/>
            <a:ext cx="7572375" cy="5091112"/>
          </a:xfrm>
          <a:solidFill>
            <a:schemeClr val="accent2">
              <a:lumMod val="40000"/>
              <a:lumOff val="60000"/>
            </a:schemeClr>
          </a:solidFill>
          <a:extLst/>
        </p:spPr>
        <p:style>
          <a:lnRef idx="0">
            <a:schemeClr val="accent3"/>
          </a:lnRef>
          <a:fillRef idx="3">
            <a:schemeClr val="accent3"/>
          </a:fillRef>
          <a:effectRef idx="3">
            <a:schemeClr val="accent3"/>
          </a:effectRef>
          <a:fontRef idx="minor">
            <a:schemeClr val="lt1"/>
          </a:fontRef>
        </p:style>
        <p:txBody>
          <a:bodyPr>
            <a:normAutofit/>
          </a:bodyPr>
          <a:lstStyle/>
          <a:p>
            <a:pPr marL="274320" indent="-274320" eaLnBrk="1" fontAlgn="auto" hangingPunct="1">
              <a:spcAft>
                <a:spcPts val="0"/>
              </a:spcAft>
              <a:buFont typeface="Wingdings"/>
              <a:buChar char=""/>
              <a:defRPr/>
            </a:pPr>
            <a:endParaRPr lang="ru-RU" dirty="0" smtClean="0"/>
          </a:p>
          <a:p>
            <a:pPr marL="274320" indent="-274320" eaLnBrk="1" fontAlgn="auto" hangingPunct="1">
              <a:spcAft>
                <a:spcPts val="0"/>
              </a:spcAft>
              <a:buFont typeface="Wingdings"/>
              <a:buNone/>
              <a:defRPr/>
            </a:pPr>
            <a:endParaRPr lang="ru-RU" dirty="0" smtClean="0"/>
          </a:p>
          <a:p>
            <a:pPr marL="274320" indent="-274320" algn="ctr" eaLnBrk="1" fontAlgn="auto" hangingPunct="1">
              <a:spcAft>
                <a:spcPts val="0"/>
              </a:spcAft>
              <a:buFont typeface="Wingdings"/>
              <a:buNone/>
              <a:defRPr/>
            </a:pPr>
            <a:r>
              <a:rPr lang="ru-RU" sz="6600" b="1"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33CC33"/>
                </a:solidFill>
                <a:latin typeface="Batang" panose="02030600000101010101" pitchFamily="18" charset="-127"/>
                <a:ea typeface="Batang" panose="02030600000101010101" pitchFamily="18" charset="-127"/>
              </a:rPr>
              <a:t>Спасибо за внимание!</a:t>
            </a:r>
            <a:endParaRPr lang="ru-RU" sz="66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33CC33"/>
              </a:solidFill>
              <a:latin typeface="Batang" panose="02030600000101010101" pitchFamily="18" charset="-127"/>
              <a:ea typeface="Batang" panose="02030600000101010101" pitchFamily="18" charset="-127"/>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758113" cy="868362"/>
          </a:xfrm>
          <a:solidFill>
            <a:schemeClr val="accent1">
              <a:lumMod val="60000"/>
              <a:lumOff val="40000"/>
            </a:schemeClr>
          </a:solidFill>
        </p:spPr>
        <p:style>
          <a:lnRef idx="3">
            <a:schemeClr val="lt1"/>
          </a:lnRef>
          <a:fillRef idx="1">
            <a:schemeClr val="accent3"/>
          </a:fillRef>
          <a:effectRef idx="1">
            <a:schemeClr val="accent3"/>
          </a:effectRef>
          <a:fontRef idx="minor">
            <a:schemeClr val="lt1"/>
          </a:fontRef>
        </p:style>
        <p:txBody>
          <a:bodyPr/>
          <a:lstStyle/>
          <a:p>
            <a:pPr algn="ctr" eaLnBrk="1" fontAlgn="auto" hangingPunct="1">
              <a:spcAft>
                <a:spcPts val="0"/>
              </a:spcAft>
              <a:defRPr/>
            </a:pPr>
            <a:r>
              <a:rPr lang="ru-RU" sz="3200" i="1" dirty="0" smtClean="0">
                <a:solidFill>
                  <a:schemeClr val="accent5">
                    <a:lumMod val="50000"/>
                  </a:schemeClr>
                </a:solidFill>
                <a:latin typeface="Times New Roman" pitchFamily="18" charset="0"/>
                <a:cs typeface="Times New Roman" pitchFamily="18" charset="0"/>
              </a:rPr>
              <a:t>Адаптация – что это?</a:t>
            </a:r>
            <a:endParaRPr lang="ru-RU" sz="3200" i="1" dirty="0">
              <a:solidFill>
                <a:schemeClr val="accent5">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500174"/>
            <a:ext cx="7829576" cy="4973778"/>
          </a:xfrm>
          <a:solidFill>
            <a:schemeClr val="accent1">
              <a:lumMod val="20000"/>
              <a:lumOff val="80000"/>
            </a:schemeClr>
          </a:solidFill>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274320" indent="-274320" eaLnBrk="1" fontAlgn="auto" hangingPunct="1">
              <a:spcAft>
                <a:spcPts val="0"/>
              </a:spcAft>
              <a:buFont typeface="Wingdings"/>
              <a:buNone/>
              <a:defRPr/>
            </a:pPr>
            <a:endParaRPr lang="ru-RU" sz="2600" dirty="0" smtClean="0">
              <a:solidFill>
                <a:srgbClr val="00B050"/>
              </a:solidFill>
              <a:latin typeface="Times New Roman" pitchFamily="18" charset="0"/>
              <a:cs typeface="Times New Roman" pitchFamily="18" charset="0"/>
            </a:endParaRPr>
          </a:p>
          <a:p>
            <a:pPr marL="274320" indent="-274320" eaLnBrk="1" fontAlgn="auto" hangingPunct="1">
              <a:spcAft>
                <a:spcPts val="0"/>
              </a:spcAft>
              <a:buFont typeface="Wingdings"/>
              <a:buNone/>
              <a:defRPr/>
            </a:pPr>
            <a:r>
              <a:rPr lang="ru-RU" sz="2600" i="1" dirty="0" smtClean="0">
                <a:solidFill>
                  <a:schemeClr val="accent5">
                    <a:lumMod val="50000"/>
                  </a:schemeClr>
                </a:solidFill>
                <a:latin typeface="Times New Roman" pitchFamily="18" charset="0"/>
                <a:cs typeface="Times New Roman" pitchFamily="18" charset="0"/>
              </a:rPr>
              <a:t> </a:t>
            </a:r>
            <a:r>
              <a:rPr lang="ru-RU" sz="2600" b="1" i="1" u="sng" dirty="0" smtClean="0">
                <a:solidFill>
                  <a:schemeClr val="accent5">
                    <a:lumMod val="50000"/>
                  </a:schemeClr>
                </a:solidFill>
                <a:latin typeface="Times New Roman" pitchFamily="18" charset="0"/>
                <a:cs typeface="Times New Roman" pitchFamily="18" charset="0"/>
              </a:rPr>
              <a:t>Адаптация</a:t>
            </a:r>
            <a:r>
              <a:rPr lang="ru-RU" sz="2600" i="1" dirty="0" smtClean="0">
                <a:solidFill>
                  <a:schemeClr val="accent5">
                    <a:lumMod val="50000"/>
                  </a:schemeClr>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(от лат. аdaptatio - приспособление) - способность организма приспосабливаться к различным условиям внешней среды. </a:t>
            </a:r>
          </a:p>
          <a:p>
            <a:pPr marL="274320" indent="-274320" eaLnBrk="1" fontAlgn="auto" hangingPunct="1">
              <a:spcAft>
                <a:spcPts val="0"/>
              </a:spcAft>
              <a:buFont typeface="Wingdings"/>
              <a:buNone/>
              <a:defRPr/>
            </a:pPr>
            <a:endParaRPr lang="ru-RU" sz="2800" b="1" dirty="0" smtClean="0">
              <a:solidFill>
                <a:srgbClr val="00B050"/>
              </a:solidFill>
              <a:latin typeface="Times New Roman" pitchFamily="18" charset="0"/>
              <a:cs typeface="Times New Roman" pitchFamily="18" charset="0"/>
            </a:endParaRPr>
          </a:p>
          <a:p>
            <a:pPr marL="274320" indent="-274320" eaLnBrk="1" fontAlgn="auto" hangingPunct="1">
              <a:spcAft>
                <a:spcPts val="0"/>
              </a:spcAft>
              <a:buFont typeface="Wingdings"/>
              <a:buNone/>
              <a:defRPr/>
            </a:pPr>
            <a:r>
              <a:rPr lang="ru-RU" sz="2600" b="1" i="1" u="sng" dirty="0" smtClean="0">
                <a:solidFill>
                  <a:schemeClr val="accent5">
                    <a:lumMod val="50000"/>
                  </a:schemeClr>
                </a:solidFill>
                <a:latin typeface="Times New Roman" pitchFamily="18" charset="0"/>
                <a:cs typeface="Times New Roman" pitchFamily="18" charset="0"/>
              </a:rPr>
              <a:t>Социальная адаптация </a:t>
            </a:r>
            <a:r>
              <a:rPr lang="ru-RU" sz="2800" dirty="0" smtClean="0">
                <a:solidFill>
                  <a:schemeClr val="tx1"/>
                </a:solidFill>
                <a:latin typeface="Times New Roman" pitchFamily="18" charset="0"/>
                <a:cs typeface="Times New Roman" pitchFamily="18" charset="0"/>
              </a:rPr>
              <a:t>– это вхождение ребенка в коллектив сверстников (социальную группу), принятие норм, правил поведения в обществе, приспособление к условиям пребывания в процессе которого формируется самосознание и ролевое поведение, способность к самоконтролю, самообслуживанию, адекватных связей с окружающим.</a:t>
            </a:r>
            <a:endParaRPr lang="ru-RU" sz="2800" dirty="0" smtClean="0">
              <a:solidFill>
                <a:schemeClr val="tx1"/>
              </a:solidFill>
            </a:endParaRPr>
          </a:p>
          <a:p>
            <a:pPr marL="274320" indent="-274320" eaLnBrk="1" fontAlgn="auto" hangingPunct="1">
              <a:spcAft>
                <a:spcPts val="0"/>
              </a:spcAft>
              <a:buFont typeface="Wingdings"/>
              <a:buNone/>
              <a:defRPr/>
            </a:pP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endParaRPr lang="ru-RU"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72425" cy="725487"/>
          </a:xfrm>
          <a:solidFill>
            <a:schemeClr val="accent1">
              <a:lumMod val="40000"/>
              <a:lumOff val="60000"/>
            </a:schemeClr>
          </a:solidFill>
        </p:spPr>
        <p:txBody>
          <a:bodyPr>
            <a:noAutofit/>
          </a:bodyPr>
          <a:lstStyle/>
          <a:p>
            <a:pPr algn="ctr" eaLnBrk="1" fontAlgn="auto" hangingPunct="1">
              <a:spcAft>
                <a:spcPts val="0"/>
              </a:spcAft>
              <a:defRPr/>
            </a:pPr>
            <a:r>
              <a:rPr lang="ru-RU" sz="2400" i="1" dirty="0" smtClean="0">
                <a:solidFill>
                  <a:schemeClr val="tx1"/>
                </a:solidFill>
                <a:latin typeface="Times New Roman" pitchFamily="18" charset="0"/>
                <a:cs typeface="Times New Roman" pitchFamily="18" charset="0"/>
              </a:rPr>
              <a:t>Факторы,  влияющие  на процесс адаптации ребенка к условиям ДОУ: </a:t>
            </a:r>
            <a:endParaRPr lang="ru-RU" sz="2400" i="1" dirty="0">
              <a:solidFill>
                <a:schemeClr val="tx1"/>
              </a:solidFill>
            </a:endParaRPr>
          </a:p>
        </p:txBody>
      </p:sp>
      <p:sp>
        <p:nvSpPr>
          <p:cNvPr id="10243" name="Содержимое 2"/>
          <p:cNvSpPr>
            <a:spLocks noGrp="1"/>
          </p:cNvSpPr>
          <p:nvPr>
            <p:ph idx="1"/>
          </p:nvPr>
        </p:nvSpPr>
        <p:spPr>
          <a:xfrm>
            <a:off x="457200" y="1214438"/>
            <a:ext cx="7829550" cy="5259387"/>
          </a:xfrm>
          <a:solidFill>
            <a:schemeClr val="accent1">
              <a:lumMod val="20000"/>
              <a:lumOff val="80000"/>
            </a:schemeClr>
          </a:solidFill>
        </p:spPr>
        <p:txBody>
          <a:bodyPr/>
          <a:lstStyle/>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достигнутый уровень психического и физического развития,</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состояние здоровья ребенка,</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возраст ребенка,</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 уровень развития навыков </a:t>
            </a:r>
            <a:r>
              <a:rPr lang="ru-RU" altLang="ru-RU" sz="2200" dirty="0" smtClean="0">
                <a:solidFill>
                  <a:schemeClr val="tx1"/>
                </a:solidFill>
                <a:latin typeface="Times New Roman" pitchFamily="18" charset="0"/>
                <a:cs typeface="Times New Roman" pitchFamily="18" charset="0"/>
              </a:rPr>
              <a:t>самообслуживания,</a:t>
            </a:r>
            <a:endParaRPr lang="ru-RU" altLang="ru-RU" sz="2200" dirty="0" smtClean="0">
              <a:solidFill>
                <a:schemeClr val="tx1"/>
              </a:solidFill>
              <a:latin typeface="Times New Roman" pitchFamily="18" charset="0"/>
              <a:cs typeface="Times New Roman" pitchFamily="18" charset="0"/>
            </a:endParaRP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навыков коммуникативного общения со взрослыми и сверстниками,</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навыков предметной и игровой деятельности;</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характеристика нервной системы;</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количество детей и форма воспитания в семье,</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здоровье родителей.</a:t>
            </a:r>
          </a:p>
          <a:p>
            <a:pPr eaLnBrk="1" hangingPunct="1">
              <a:buFont typeface="Arial" charset="0"/>
              <a:buChar char="•"/>
            </a:pPr>
            <a:endParaRPr lang="ru-RU" altLang="ru-RU" dirty="0" smtClean="0">
              <a:latin typeface="Times New Roman" pitchFamily="18" charset="0"/>
              <a:cs typeface="Times New Roman" pitchFamily="18" charset="0"/>
            </a:endParaRPr>
          </a:p>
          <a:p>
            <a:pPr eaLnBrk="1" hangingPunct="1">
              <a:buFont typeface="Arial" charset="0"/>
              <a:buChar char="•"/>
            </a:pPr>
            <a:endParaRPr lang="ru-RU" altLang="ru-R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7829550" cy="1143000"/>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lstStyle/>
          <a:p>
            <a:pPr algn="ctr" eaLnBrk="1" fontAlgn="auto" hangingPunct="1">
              <a:spcAft>
                <a:spcPts val="0"/>
              </a:spcAft>
              <a:defRPr/>
            </a:pPr>
            <a:r>
              <a:rPr lang="ru-RU" sz="2800" i="1" dirty="0" smtClean="0">
                <a:solidFill>
                  <a:schemeClr val="tx1"/>
                </a:solidFill>
                <a:latin typeface="Times New Roman" pitchFamily="18" charset="0"/>
                <a:cs typeface="Times New Roman" pitchFamily="18" charset="0"/>
              </a:rPr>
              <a:t>Основные критерии адаптации к условиям ДОУ:</a:t>
            </a:r>
            <a:endParaRPr lang="ru-RU" sz="2800" i="1" dirty="0">
              <a:solidFill>
                <a:schemeClr val="tx1"/>
              </a:solidFill>
            </a:endParaRPr>
          </a:p>
        </p:txBody>
      </p:sp>
      <p:sp>
        <p:nvSpPr>
          <p:cNvPr id="3" name="Содержимое 2"/>
          <p:cNvSpPr>
            <a:spLocks noGrp="1"/>
          </p:cNvSpPr>
          <p:nvPr>
            <p:ph idx="1"/>
          </p:nvPr>
        </p:nvSpPr>
        <p:spPr>
          <a:xfrm>
            <a:off x="457200" y="1600200"/>
            <a:ext cx="7829550" cy="4873625"/>
          </a:xfrm>
          <a:solidFill>
            <a:schemeClr val="accent1">
              <a:lumMod val="40000"/>
              <a:lumOff val="60000"/>
            </a:schemeClr>
          </a:solidFill>
        </p:spPr>
        <p:style>
          <a:lnRef idx="1">
            <a:schemeClr val="accent3"/>
          </a:lnRef>
          <a:fillRef idx="2">
            <a:schemeClr val="accent3"/>
          </a:fillRef>
          <a:effectRef idx="1">
            <a:schemeClr val="accent3"/>
          </a:effectRef>
          <a:fontRef idx="minor">
            <a:schemeClr val="dk1"/>
          </a:fontRef>
        </p:style>
        <p:txBody>
          <a:bodyPr>
            <a:normAutofit/>
          </a:bodyPr>
          <a:lstStyle/>
          <a:p>
            <a:pPr marL="274320" indent="-274320" eaLnBrk="1" fontAlgn="auto" hangingPunct="1">
              <a:spcAft>
                <a:spcPts val="0"/>
              </a:spcAft>
              <a:buFont typeface="Arial" pitchFamily="34" charset="0"/>
              <a:buChar char="•"/>
              <a:defRPr/>
            </a:pPr>
            <a:endParaRPr lang="ru-RU" sz="2800" dirty="0" smtClean="0">
              <a:latin typeface="Times New Roman" pitchFamily="18" charset="0"/>
              <a:cs typeface="Times New Roman" pitchFamily="18" charset="0"/>
            </a:endParaRPr>
          </a:p>
          <a:p>
            <a:pPr marL="274320" indent="-274320" eaLnBrk="1" fontAlgn="auto" hangingPunct="1">
              <a:spcAft>
                <a:spcPts val="0"/>
              </a:spcAft>
              <a:buFont typeface="Arial" pitchFamily="34" charset="0"/>
              <a:buChar char="•"/>
              <a:defRPr/>
            </a:pPr>
            <a:r>
              <a:rPr lang="ru-RU" sz="2800" dirty="0" smtClean="0">
                <a:latin typeface="Times New Roman" pitchFamily="18" charset="0"/>
                <a:cs typeface="Times New Roman" pitchFamily="18" charset="0"/>
              </a:rPr>
              <a:t>поведенческие реакции,</a:t>
            </a:r>
          </a:p>
          <a:p>
            <a:pPr marL="274320" indent="-274320" eaLnBrk="1" fontAlgn="auto" hangingPunct="1">
              <a:spcAft>
                <a:spcPts val="0"/>
              </a:spcAft>
              <a:buFont typeface="Arial" pitchFamily="34" charset="0"/>
              <a:buChar char="•"/>
              <a:defRPr/>
            </a:pPr>
            <a:r>
              <a:rPr lang="ru-RU" sz="2800" dirty="0" smtClean="0">
                <a:latin typeface="Times New Roman" pitchFamily="18" charset="0"/>
                <a:cs typeface="Times New Roman" pitchFamily="18" charset="0"/>
              </a:rPr>
              <a:t>уровень нервно-психического развития,</a:t>
            </a:r>
          </a:p>
          <a:p>
            <a:pPr marL="274320" indent="-274320" eaLnBrk="1" fontAlgn="auto" hangingPunct="1">
              <a:spcAft>
                <a:spcPts val="0"/>
              </a:spcAft>
              <a:buFont typeface="Arial" pitchFamily="34" charset="0"/>
              <a:buChar char="•"/>
              <a:defRPr/>
            </a:pPr>
            <a:r>
              <a:rPr lang="ru-RU" sz="2800" dirty="0" smtClean="0">
                <a:latin typeface="Times New Roman" pitchFamily="18" charset="0"/>
                <a:cs typeface="Times New Roman" pitchFamily="18" charset="0"/>
              </a:rPr>
              <a:t>заболеваемость и течение болезни,</a:t>
            </a:r>
          </a:p>
          <a:p>
            <a:pPr marL="274320" indent="-274320" eaLnBrk="1" fontAlgn="auto" hangingPunct="1">
              <a:spcAft>
                <a:spcPts val="0"/>
              </a:spcAft>
              <a:buFont typeface="Arial" pitchFamily="34" charset="0"/>
              <a:buChar char="•"/>
              <a:defRPr/>
            </a:pPr>
            <a:r>
              <a:rPr lang="ru-RU" sz="2800" dirty="0" smtClean="0">
                <a:latin typeface="Times New Roman" pitchFamily="18" charset="0"/>
                <a:cs typeface="Times New Roman" pitchFamily="18" charset="0"/>
              </a:rPr>
              <a:t>антропометрические показатели физического развития.</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900988" cy="1000125"/>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noAutofit/>
          </a:bodyPr>
          <a:lstStyle/>
          <a:p>
            <a:pPr algn="ctr">
              <a:defRPr/>
            </a:pPr>
            <a:r>
              <a:rPr lang="ru-RU" sz="2800" i="1" dirty="0" smtClean="0">
                <a:solidFill>
                  <a:schemeClr val="tx1"/>
                </a:solidFill>
                <a:latin typeface="Times New Roman" pitchFamily="18" charset="0"/>
                <a:cs typeface="Times New Roman" pitchFamily="18" charset="0"/>
              </a:rPr>
              <a:t>Степени тяжести </a:t>
            </a:r>
            <a:r>
              <a:rPr lang="ru-RU" sz="2800" i="1" dirty="0">
                <a:solidFill>
                  <a:schemeClr val="tx1"/>
                </a:solidFill>
                <a:latin typeface="Times New Roman" pitchFamily="18" charset="0"/>
                <a:cs typeface="Times New Roman" pitchFamily="18" charset="0"/>
              </a:rPr>
              <a:t>адаптации </a:t>
            </a:r>
            <a:r>
              <a:rPr lang="ru-RU" sz="2800" i="1" dirty="0" smtClean="0">
                <a:solidFill>
                  <a:schemeClr val="tx1"/>
                </a:solidFill>
                <a:latin typeface="Times New Roman" pitchFamily="18" charset="0"/>
                <a:cs typeface="Times New Roman" pitchFamily="18" charset="0"/>
              </a:rPr>
              <a:t>к детскому саду:</a:t>
            </a:r>
            <a:endParaRPr lang="ru-RU" sz="2800" i="1" dirty="0">
              <a:solidFill>
                <a:schemeClr val="tx1"/>
              </a:solidFill>
              <a:latin typeface="Times New Roman" pitchFamily="18" charset="0"/>
              <a:cs typeface="Times New Roman" pitchFamily="18" charset="0"/>
            </a:endParaRPr>
          </a:p>
        </p:txBody>
      </p:sp>
      <p:sp>
        <p:nvSpPr>
          <p:cNvPr id="6" name="Содержимое 5"/>
          <p:cNvSpPr>
            <a:spLocks noGrp="1"/>
          </p:cNvSpPr>
          <p:nvPr>
            <p:ph idx="1"/>
          </p:nvPr>
        </p:nvSpPr>
        <p:spPr>
          <a:xfrm>
            <a:off x="457200" y="1285875"/>
            <a:ext cx="7467600" cy="5187950"/>
          </a:xfrm>
          <a:solidFill>
            <a:schemeClr val="accent1">
              <a:lumMod val="40000"/>
              <a:lumOff val="60000"/>
            </a:schemeClr>
          </a:solidFill>
        </p:spPr>
        <p:txBody>
          <a:bodyPr>
            <a:normAutofit/>
          </a:bodyPr>
          <a:lstStyle/>
          <a:p>
            <a:pPr marL="274320" indent="-274320" eaLnBrk="1" fontAlgn="auto" hangingPunct="1">
              <a:spcAft>
                <a:spcPts val="0"/>
              </a:spcAft>
              <a:buFont typeface="Wingdings"/>
              <a:buNone/>
              <a:defRPr/>
            </a:pPr>
            <a:r>
              <a:rPr lang="ru-RU" sz="3000" dirty="0" smtClean="0">
                <a:solidFill>
                  <a:srgbClr val="00B050"/>
                </a:solidFill>
                <a:latin typeface="Times New Roman" pitchFamily="18" charset="0"/>
                <a:cs typeface="Times New Roman" pitchFamily="18" charset="0"/>
              </a:rPr>
              <a:t> </a:t>
            </a:r>
            <a:r>
              <a:rPr lang="ru-RU" sz="3000" i="1" dirty="0" smtClean="0">
                <a:solidFill>
                  <a:srgbClr val="00B050"/>
                </a:solidFill>
                <a:latin typeface="Times New Roman" pitchFamily="18" charset="0"/>
                <a:cs typeface="Times New Roman" pitchFamily="18" charset="0"/>
              </a:rPr>
              <a:t>Легкая адаптация</a:t>
            </a:r>
            <a:r>
              <a:rPr lang="ru-RU" sz="3000" dirty="0" smtClean="0">
                <a:solidFill>
                  <a:srgbClr val="00B050"/>
                </a:solidFill>
              </a:rPr>
              <a:t>:</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временное нарушение сна (нормализуется в течение 7-10 дней);</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аппетита (норма по истечении 10 дней);</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неадекватные эмоциональные реакции (капризы, замкнутость, агрессия, угнетенное состояние и т.д.),</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изменения в речевой, ориентировочной и игровой активности приходит в норму за 20-30 дней;</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характер взаимоотношений со взрослыми и двигательная активность практически не изменяются;</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функциональные нарушения практически не выражены, нормализуются за 2-4 недели, заболеваний не возникает. </a:t>
            </a:r>
          </a:p>
          <a:p>
            <a:pPr marL="274320" indent="-274320" eaLnBrk="1" fontAlgn="auto" hangingPunct="1">
              <a:spcAft>
                <a:spcPts val="0"/>
              </a:spcAft>
              <a:buFont typeface="Arial" pitchFamily="34" charset="0"/>
              <a:buChar char="•"/>
              <a:defRPr/>
            </a:pPr>
            <a:r>
              <a:rPr lang="ru-RU" sz="2000" dirty="0" smtClean="0">
                <a:solidFill>
                  <a:schemeClr val="tx1"/>
                </a:solidFill>
                <a:latin typeface="Times New Roman" pitchFamily="18" charset="0"/>
                <a:cs typeface="Times New Roman" pitchFamily="18" charset="0"/>
              </a:rPr>
              <a:t>Основные симптомы исчезают в течение месяца (2-3 недели нормативно).</a:t>
            </a:r>
            <a:endParaRPr lang="ru-RU"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7972452" cy="857256"/>
          </a:xfrm>
          <a:solidFill>
            <a:schemeClr val="accent1">
              <a:lumMod val="20000"/>
              <a:lumOff val="80000"/>
            </a:schemeClr>
          </a:solidFill>
        </p:spPr>
        <p:style>
          <a:lnRef idx="1">
            <a:schemeClr val="accent3"/>
          </a:lnRef>
          <a:fillRef idx="3">
            <a:schemeClr val="accent3"/>
          </a:fillRef>
          <a:effectRef idx="2">
            <a:schemeClr val="accent3"/>
          </a:effectRef>
          <a:fontRef idx="minor">
            <a:schemeClr val="lt1"/>
          </a:fontRef>
        </p:style>
        <p:txBody>
          <a:bodyPr>
            <a:noAutofit/>
          </a:bodyPr>
          <a:lstStyle/>
          <a:p>
            <a:pPr algn="ctr" eaLnBrk="1" fontAlgn="auto" hangingPunct="1">
              <a:spcAft>
                <a:spcPts val="0"/>
              </a:spcAft>
              <a:defRPr/>
            </a:pPr>
            <a:r>
              <a:rPr lang="ru-RU" sz="2800" i="1" dirty="0">
                <a:solidFill>
                  <a:schemeClr val="tx1"/>
                </a:solidFill>
                <a:latin typeface="Times New Roman" pitchFamily="18" charset="0"/>
                <a:cs typeface="Times New Roman" pitchFamily="18" charset="0"/>
              </a:rPr>
              <a:t>С</a:t>
            </a:r>
            <a:r>
              <a:rPr lang="ru-RU" sz="2800" i="1" dirty="0" smtClean="0">
                <a:solidFill>
                  <a:schemeClr val="tx1"/>
                </a:solidFill>
                <a:latin typeface="Times New Roman" pitchFamily="18" charset="0"/>
                <a:cs typeface="Times New Roman" pitchFamily="18" charset="0"/>
              </a:rPr>
              <a:t>тепени тяжести прохождения адаптации к детскому саду:</a:t>
            </a:r>
            <a:endParaRPr lang="ru-RU" sz="2800" i="1" dirty="0">
              <a:solidFill>
                <a:schemeClr val="tx1"/>
              </a:solidFill>
              <a:latin typeface="Times New Roman" pitchFamily="18" charset="0"/>
              <a:cs typeface="Times New Roman" pitchFamily="18" charset="0"/>
            </a:endParaRPr>
          </a:p>
        </p:txBody>
      </p:sp>
      <p:sp>
        <p:nvSpPr>
          <p:cNvPr id="13317" name="Содержимое 7"/>
          <p:cNvSpPr>
            <a:spLocks noGrp="1"/>
          </p:cNvSpPr>
          <p:nvPr>
            <p:ph idx="1"/>
          </p:nvPr>
        </p:nvSpPr>
        <p:spPr>
          <a:xfrm>
            <a:off x="457200" y="1214438"/>
            <a:ext cx="7829550" cy="5259387"/>
          </a:xfrm>
          <a:solidFill>
            <a:schemeClr val="accent1">
              <a:lumMod val="40000"/>
              <a:lumOff val="60000"/>
            </a:schemeClr>
          </a:solidFill>
        </p:spPr>
        <p:txBody>
          <a:bodyPr/>
          <a:lstStyle/>
          <a:p>
            <a:pPr eaLnBrk="1" hangingPunct="1">
              <a:buFont typeface="Wingdings" pitchFamily="2" charset="2"/>
              <a:buNone/>
            </a:pPr>
            <a:r>
              <a:rPr lang="ru-RU" altLang="ru-RU" sz="2800" dirty="0" smtClean="0"/>
              <a:t> </a:t>
            </a:r>
            <a:r>
              <a:rPr lang="ru-RU" altLang="ru-RU" sz="2800" i="1" dirty="0" smtClean="0">
                <a:solidFill>
                  <a:srgbClr val="00B050"/>
                </a:solidFill>
                <a:latin typeface="Times New Roman" pitchFamily="18" charset="0"/>
                <a:cs typeface="Times New Roman" pitchFamily="18" charset="0"/>
              </a:rPr>
              <a:t>Средняя адаптация:</a:t>
            </a:r>
            <a:r>
              <a:rPr lang="ru-RU" altLang="ru-RU" i="1" dirty="0" smtClean="0">
                <a:solidFill>
                  <a:srgbClr val="00B050"/>
                </a:solidFill>
                <a:latin typeface="Times New Roman" pitchFamily="18" charset="0"/>
                <a:cs typeface="Times New Roman" pitchFamily="18" charset="0"/>
              </a:rPr>
              <a:t> </a:t>
            </a:r>
            <a:r>
              <a:rPr lang="ru-RU" altLang="ru-RU" sz="2200" dirty="0" smtClean="0">
                <a:solidFill>
                  <a:schemeClr val="tx1"/>
                </a:solidFill>
                <a:latin typeface="Times New Roman" pitchFamily="18" charset="0"/>
                <a:cs typeface="Times New Roman" pitchFamily="18" charset="0"/>
              </a:rPr>
              <a:t>все нарушения выражены более и длительно : </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сон, аппетит восстанавливаются в течение 20-40дней,</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речевая активность (30-40 дней), </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эмоциональное состояние (30 дней),</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двигательная активность, претерпевающая значительные изменения, приходит в норму за 30-35 дней,</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взаимодействие со взрослыми и сверстниками не нарушается,</a:t>
            </a:r>
          </a:p>
          <a:p>
            <a:pPr eaLnBrk="1" hangingPunct="1">
              <a:buFont typeface="Arial" charset="0"/>
              <a:buChar char="•"/>
            </a:pPr>
            <a:r>
              <a:rPr lang="ru-RU" altLang="ru-RU" sz="2200" dirty="0" smtClean="0">
                <a:solidFill>
                  <a:schemeClr val="tx1"/>
                </a:solidFill>
                <a:latin typeface="Times New Roman" pitchFamily="18" charset="0"/>
                <a:cs typeface="Times New Roman" pitchFamily="18" charset="0"/>
              </a:rPr>
              <a:t>функциональные изменения отчетливо выражены, фиксируются заболевания (например, острая респираторная инфекция).</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75"/>
            <a:ext cx="7972425" cy="1000125"/>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lstStyle/>
          <a:p>
            <a:pPr algn="ctr" eaLnBrk="1" fontAlgn="auto" hangingPunct="1">
              <a:spcAft>
                <a:spcPts val="0"/>
              </a:spcAft>
              <a:defRPr/>
            </a:pPr>
            <a:r>
              <a:rPr lang="ru-RU" sz="2800" i="1" dirty="0">
                <a:solidFill>
                  <a:schemeClr val="tx1"/>
                </a:solidFill>
                <a:latin typeface="Times New Roman" pitchFamily="18" charset="0"/>
                <a:cs typeface="Times New Roman" pitchFamily="18" charset="0"/>
              </a:rPr>
              <a:t>С</a:t>
            </a:r>
            <a:r>
              <a:rPr lang="ru-RU" sz="2800" i="1" dirty="0" smtClean="0">
                <a:solidFill>
                  <a:schemeClr val="tx1"/>
                </a:solidFill>
                <a:latin typeface="Times New Roman" pitchFamily="18" charset="0"/>
                <a:cs typeface="Times New Roman" pitchFamily="18" charset="0"/>
              </a:rPr>
              <a:t>тепени тяжести прохождения адаптации к детскому саду:</a:t>
            </a:r>
            <a:endParaRPr lang="ru-RU" sz="2800" i="1" dirty="0">
              <a:solidFill>
                <a:schemeClr val="tx1"/>
              </a:solidFill>
              <a:latin typeface="Times New Roman" pitchFamily="18" charset="0"/>
              <a:cs typeface="Times New Roman" pitchFamily="18" charset="0"/>
            </a:endParaRPr>
          </a:p>
        </p:txBody>
      </p:sp>
      <p:sp>
        <p:nvSpPr>
          <p:cNvPr id="14339" name="Содержимое 8"/>
          <p:cNvSpPr>
            <a:spLocks noGrp="1"/>
          </p:cNvSpPr>
          <p:nvPr>
            <p:ph idx="1"/>
          </p:nvPr>
        </p:nvSpPr>
        <p:spPr>
          <a:xfrm>
            <a:off x="457200" y="2924175"/>
            <a:ext cx="2314575" cy="3400425"/>
          </a:xfrm>
        </p:spPr>
        <p:txBody>
          <a:bodyPr/>
          <a:lstStyle/>
          <a:p>
            <a:pPr eaLnBrk="1" hangingPunct="1">
              <a:buFont typeface="Wingdings" pitchFamily="2" charset="2"/>
              <a:buNone/>
            </a:pPr>
            <a:r>
              <a:rPr lang="ru-RU" altLang="ru-RU" dirty="0" smtClean="0"/>
              <a:t>                  </a:t>
            </a:r>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a:p>
            <a:pPr eaLnBrk="1" hangingPunct="1">
              <a:buFont typeface="Wingdings" pitchFamily="2" charset="2"/>
              <a:buNone/>
            </a:pPr>
            <a:endParaRPr lang="ru-RU" altLang="ru-RU" dirty="0" smtClean="0"/>
          </a:p>
        </p:txBody>
      </p:sp>
      <p:sp>
        <p:nvSpPr>
          <p:cNvPr id="14340" name="Прямоугольник 5"/>
          <p:cNvSpPr>
            <a:spLocks noChangeArrowheads="1"/>
          </p:cNvSpPr>
          <p:nvPr/>
        </p:nvSpPr>
        <p:spPr bwMode="auto">
          <a:xfrm>
            <a:off x="428625" y="1285875"/>
            <a:ext cx="7929563" cy="5940425"/>
          </a:xfrm>
          <a:prstGeom prst="rect">
            <a:avLst/>
          </a:prstGeom>
          <a:solidFill>
            <a:schemeClr val="accent1">
              <a:lumMod val="40000"/>
              <a:lumOff val="60000"/>
            </a:schemeClr>
          </a:solidFill>
          <a:ln w="9525">
            <a:noFill/>
            <a:miter lim="800000"/>
            <a:headEnd/>
            <a:tailEnd/>
          </a:ln>
        </p:spPr>
        <p:txBody>
          <a:bodyPr>
            <a:spAutoFit/>
          </a:bodyPr>
          <a:lstStyle/>
          <a:p>
            <a:r>
              <a:rPr lang="ru-RU" altLang="ru-RU" sz="2400" i="1" dirty="0">
                <a:solidFill>
                  <a:srgbClr val="00B050"/>
                </a:solidFill>
                <a:latin typeface="Times New Roman" pitchFamily="18" charset="0"/>
                <a:cs typeface="Times New Roman" pitchFamily="18" charset="0"/>
              </a:rPr>
              <a:t>Тяжелая адаптация</a:t>
            </a:r>
            <a:r>
              <a:rPr lang="ru-RU" altLang="ru-RU" sz="2400" dirty="0">
                <a:solidFill>
                  <a:srgbClr val="00B050"/>
                </a:solidFill>
                <a:latin typeface="Times New Roman" pitchFamily="18" charset="0"/>
                <a:cs typeface="Times New Roman" pitchFamily="18" charset="0"/>
              </a:rPr>
              <a:t> </a:t>
            </a:r>
            <a:r>
              <a:rPr lang="ru-RU" altLang="ru-RU" sz="2200" dirty="0">
                <a:latin typeface="Times New Roman" pitchFamily="18" charset="0"/>
                <a:cs typeface="Times New Roman" pitchFamily="18" charset="0"/>
              </a:rPr>
              <a:t>(от 2 до 6 месяцев) сопровождается грубым нарушением всех проявлений и реакций ребенка. </a:t>
            </a:r>
          </a:p>
          <a:p>
            <a:pPr>
              <a:buClr>
                <a:schemeClr val="accent1"/>
              </a:buClr>
              <a:buFont typeface="Arial" charset="0"/>
              <a:buChar char="•"/>
            </a:pPr>
            <a:r>
              <a:rPr lang="ru-RU" altLang="ru-RU" sz="2200" dirty="0">
                <a:latin typeface="Times New Roman" pitchFamily="18" charset="0"/>
                <a:cs typeface="Times New Roman" pitchFamily="18" charset="0"/>
              </a:rPr>
              <a:t>  снижением аппетита (иногда возникает рвота при кормлении), </a:t>
            </a:r>
          </a:p>
          <a:p>
            <a:pPr>
              <a:buClr>
                <a:schemeClr val="accent1"/>
              </a:buClr>
              <a:buFont typeface="Arial" charset="0"/>
              <a:buChar char="•"/>
            </a:pPr>
            <a:r>
              <a:rPr lang="ru-RU" altLang="ru-RU" sz="2200" dirty="0">
                <a:latin typeface="Times New Roman" pitchFamily="18" charset="0"/>
                <a:cs typeface="Times New Roman" pitchFamily="18" charset="0"/>
              </a:rPr>
              <a:t>  резким нарушением сна,  </a:t>
            </a:r>
          </a:p>
          <a:p>
            <a:pPr>
              <a:buClr>
                <a:schemeClr val="accent1"/>
              </a:buClr>
              <a:buFont typeface="Arial" charset="0"/>
              <a:buChar char="•"/>
            </a:pPr>
            <a:r>
              <a:rPr lang="ru-RU" altLang="ru-RU" sz="2200" dirty="0">
                <a:latin typeface="Times New Roman" pitchFamily="18" charset="0"/>
                <a:cs typeface="Times New Roman" pitchFamily="18" charset="0"/>
              </a:rPr>
              <a:t>  ребенок нередко избегает контактов со сверстниками, пытается уединиться, </a:t>
            </a:r>
          </a:p>
          <a:p>
            <a:pPr>
              <a:buClr>
                <a:schemeClr val="accent1"/>
              </a:buClr>
              <a:buFont typeface="Arial" charset="0"/>
              <a:buChar char="•"/>
            </a:pPr>
            <a:r>
              <a:rPr lang="ru-RU" altLang="ru-RU" sz="2200" dirty="0">
                <a:latin typeface="Times New Roman" pitchFamily="18" charset="0"/>
                <a:cs typeface="Times New Roman" pitchFamily="18" charset="0"/>
              </a:rPr>
              <a:t>  отмечается проявление агрессии, </a:t>
            </a:r>
          </a:p>
          <a:p>
            <a:pPr>
              <a:buClr>
                <a:schemeClr val="accent1"/>
              </a:buClr>
              <a:buFont typeface="Arial" charset="0"/>
              <a:buChar char="•"/>
            </a:pPr>
            <a:r>
              <a:rPr lang="ru-RU" altLang="ru-RU" sz="2200" dirty="0">
                <a:latin typeface="Times New Roman" pitchFamily="18" charset="0"/>
                <a:cs typeface="Times New Roman" pitchFamily="18" charset="0"/>
              </a:rPr>
              <a:t>  подавленное состояние в течение долгого времени (ребенок плачет, пассивен, иногда происходит волнообразная смена настроения), </a:t>
            </a:r>
          </a:p>
          <a:p>
            <a:pPr>
              <a:buClr>
                <a:schemeClr val="accent1"/>
              </a:buClr>
              <a:buFont typeface="Arial" charset="0"/>
              <a:buChar char="•"/>
            </a:pPr>
            <a:r>
              <a:rPr lang="ru-RU" altLang="ru-RU" sz="2200" dirty="0">
                <a:latin typeface="Times New Roman" pitchFamily="18" charset="0"/>
                <a:cs typeface="Times New Roman" pitchFamily="18" charset="0"/>
              </a:rPr>
              <a:t>  обычно видимые изменения происходят в речевой и двигательной активности, возможна временная задержка в психическом развитии,</a:t>
            </a:r>
          </a:p>
          <a:p>
            <a:pPr>
              <a:buClr>
                <a:schemeClr val="accent1"/>
              </a:buClr>
              <a:buFont typeface="Arial" charset="0"/>
              <a:buChar char="•"/>
            </a:pPr>
            <a:r>
              <a:rPr lang="ru-RU" altLang="ru-RU" sz="2200" dirty="0">
                <a:latin typeface="Times New Roman" pitchFamily="18" charset="0"/>
                <a:cs typeface="Times New Roman" pitchFamily="18" charset="0"/>
              </a:rPr>
              <a:t>  при тяжелой адаптации, как правило, дети заболевают в течение первых 10 дней и продолжают повторно болеть в течение всего времени привыкания к коллективу сверстников.</a:t>
            </a:r>
            <a:br>
              <a:rPr lang="ru-RU" altLang="ru-RU" sz="2200" dirty="0">
                <a:latin typeface="Times New Roman" pitchFamily="18" charset="0"/>
                <a:cs typeface="Times New Roman" pitchFamily="18" charset="0"/>
              </a:rPr>
            </a:br>
            <a:endParaRPr lang="ru-RU" altLang="ru-RU"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25" y="214313"/>
            <a:ext cx="8043863" cy="1000125"/>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noAutofit/>
          </a:bodyPr>
          <a:lstStyle/>
          <a:p>
            <a:pPr algn="ctr">
              <a:defRPr/>
            </a:pPr>
            <a:r>
              <a:rPr lang="ru-RU" sz="2800" i="1" dirty="0">
                <a:solidFill>
                  <a:schemeClr val="tx1"/>
                </a:solidFill>
                <a:latin typeface="Times New Roman" panose="02020603050405020304" pitchFamily="18" charset="0"/>
                <a:cs typeface="Times New Roman" panose="02020603050405020304" pitchFamily="18" charset="0"/>
              </a:rPr>
              <a:t>Адаптационный период можно условно разделить на несколько этапов:</a:t>
            </a: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t/>
            </a:r>
            <a:br>
              <a:rPr lang="ru-RU" sz="3600" dirty="0" smtClean="0"/>
            </a:b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Адаптационный период можно условно разделить на 3 этапа:</a:t>
            </a:r>
            <a:endParaRPr lang="ru-RU" sz="2800" dirty="0">
              <a:latin typeface="Times New Roman" pitchFamily="18" charset="0"/>
              <a:cs typeface="Times New Roman" pitchFamily="18" charset="0"/>
            </a:endParaRPr>
          </a:p>
        </p:txBody>
      </p:sp>
      <p:sp>
        <p:nvSpPr>
          <p:cNvPr id="15364" name="Содержимое 9"/>
          <p:cNvSpPr>
            <a:spLocks noGrp="1"/>
          </p:cNvSpPr>
          <p:nvPr>
            <p:ph idx="1"/>
          </p:nvPr>
        </p:nvSpPr>
        <p:spPr>
          <a:xfrm>
            <a:off x="285750" y="1285875"/>
            <a:ext cx="8072438" cy="5572125"/>
          </a:xfrm>
          <a:solidFill>
            <a:schemeClr val="accent1">
              <a:lumMod val="40000"/>
              <a:lumOff val="60000"/>
            </a:schemeClr>
          </a:solidFill>
        </p:spPr>
        <p:txBody>
          <a:bodyPr>
            <a:normAutofit lnSpcReduction="10000"/>
          </a:bodyPr>
          <a:lstStyle/>
          <a:p>
            <a:pPr eaLnBrk="1" hangingPunct="1">
              <a:buFont typeface="Arial" charset="0"/>
              <a:buChar char="•"/>
            </a:pPr>
            <a:r>
              <a:rPr lang="en-US" altLang="ru-RU" sz="2800" i="1" dirty="0" smtClean="0">
                <a:solidFill>
                  <a:srgbClr val="00B050"/>
                </a:solidFill>
                <a:latin typeface="Times New Roman" pitchFamily="18" charset="0"/>
                <a:cs typeface="Times New Roman" pitchFamily="18" charset="0"/>
              </a:rPr>
              <a:t>I </a:t>
            </a:r>
            <a:r>
              <a:rPr lang="ru-RU" altLang="ru-RU" sz="2800" i="1" dirty="0" smtClean="0">
                <a:solidFill>
                  <a:srgbClr val="00B050"/>
                </a:solidFill>
                <a:latin typeface="Times New Roman" pitchFamily="18" charset="0"/>
                <a:cs typeface="Times New Roman" pitchFamily="18" charset="0"/>
              </a:rPr>
              <a:t>этап - подготовительный</a:t>
            </a:r>
            <a:endParaRPr lang="ru-RU" altLang="ru-RU" sz="2800" dirty="0" smtClean="0">
              <a:solidFill>
                <a:srgbClr val="00B050"/>
              </a:solidFill>
            </a:endParaRPr>
          </a:p>
          <a:p>
            <a:pPr eaLnBrk="1" hangingPunct="1">
              <a:buFont typeface="Wingdings" pitchFamily="2" charset="2"/>
              <a:buNone/>
            </a:pPr>
            <a:r>
              <a:rPr lang="ru-RU" altLang="ru-RU" sz="2000" dirty="0" smtClean="0">
                <a:solidFill>
                  <a:schemeClr val="tx1"/>
                </a:solidFill>
                <a:latin typeface="Times New Roman" pitchFamily="18" charset="0"/>
                <a:cs typeface="Times New Roman" pitchFamily="18" charset="0"/>
              </a:rPr>
              <a:t>    </a:t>
            </a:r>
            <a:r>
              <a:rPr lang="ru-RU" altLang="ru-RU" sz="2200" dirty="0" smtClean="0">
                <a:solidFill>
                  <a:schemeClr val="tx1"/>
                </a:solidFill>
                <a:latin typeface="Times New Roman" pitchFamily="18" charset="0"/>
                <a:cs typeface="Times New Roman" pitchFamily="18" charset="0"/>
              </a:rPr>
              <a:t>Его следует начинать за 1-2 месяца до приема ребенка в детский сад. Задача этого этапа – сформировать такие стереотипы в поведении ребенка, которые помогут ему безболезненно приобщиться к новым для него условиям.</a:t>
            </a:r>
            <a:br>
              <a:rPr lang="ru-RU" altLang="ru-RU" sz="2200" dirty="0" smtClean="0">
                <a:solidFill>
                  <a:schemeClr val="tx1"/>
                </a:solidFill>
                <a:latin typeface="Times New Roman" pitchFamily="18" charset="0"/>
                <a:cs typeface="Times New Roman" pitchFamily="18" charset="0"/>
              </a:rPr>
            </a:br>
            <a:r>
              <a:rPr lang="ru-RU" altLang="ru-RU" sz="2200" dirty="0" smtClean="0">
                <a:solidFill>
                  <a:schemeClr val="tx1"/>
                </a:solidFill>
                <a:latin typeface="Times New Roman" pitchFamily="18" charset="0"/>
                <a:cs typeface="Times New Roman" pitchFamily="18" charset="0"/>
              </a:rPr>
              <a:t>Коррекцию необходимо провести в домашних условиях, и делать это следует постепенно, не торопясь, оберегая нервную систему ребенка от переутомления.</a:t>
            </a:r>
            <a:br>
              <a:rPr lang="ru-RU" altLang="ru-RU" sz="2200" dirty="0" smtClean="0">
                <a:solidFill>
                  <a:schemeClr val="tx1"/>
                </a:solidFill>
                <a:latin typeface="Times New Roman" pitchFamily="18" charset="0"/>
                <a:cs typeface="Times New Roman" pitchFamily="18" charset="0"/>
              </a:rPr>
            </a:br>
            <a:r>
              <a:rPr lang="ru-RU" altLang="ru-RU" sz="2200" dirty="0" smtClean="0">
                <a:solidFill>
                  <a:schemeClr val="tx1"/>
                </a:solidFill>
                <a:latin typeface="Times New Roman" pitchFamily="18" charset="0"/>
                <a:cs typeface="Times New Roman" pitchFamily="18" charset="0"/>
              </a:rPr>
              <a:t>Необходимо обратить внимание на формирование навыков самостоятельности. Ребенок, умеющий есть, самостоятельно одеваться и раздеваться, в детском саду не будет чувствовать себя беспомощным, зависимым от взрослых, что положительно скажется на самочувствии. Умение самостоятельно занять себя игрушками поможет ему отвлечься от переживаний, на некоторое время сгладить остроту отрицательных эмоций.</a:t>
            </a:r>
            <a:r>
              <a:rPr lang="ru-RU" altLang="ru-RU" sz="2000" dirty="0" smtClean="0">
                <a:solidFill>
                  <a:schemeClr val="tx1"/>
                </a:solidFill>
              </a:rPr>
              <a:t/>
            </a:r>
            <a:br>
              <a:rPr lang="ru-RU" altLang="ru-RU" sz="2000" dirty="0" smtClean="0">
                <a:solidFill>
                  <a:schemeClr val="tx1"/>
                </a:solidFill>
              </a:rPr>
            </a:br>
            <a:r>
              <a:rPr lang="en-US" altLang="ru-RU" sz="2000" dirty="0" smtClean="0">
                <a:solidFill>
                  <a:schemeClr val="tx1"/>
                </a:solidFill>
              </a:rPr>
              <a:t> </a:t>
            </a:r>
            <a:endParaRPr lang="ru-RU" altLang="ru-RU" sz="2000" dirty="0" smtClean="0">
              <a:solidFill>
                <a:schemeClr val="tx1"/>
              </a:solidFill>
            </a:endParaRPr>
          </a:p>
        </p:txBody>
      </p:sp>
      <p:pic>
        <p:nvPicPr>
          <p:cNvPr id="15363" name="Picture 4" descr="F:\ира\все фотографии 2012\специалисты\логопед\DSC02101.JPG"/>
          <p:cNvPicPr>
            <a:picLocks noChangeAspect="1" noChangeArrowheads="1"/>
          </p:cNvPicPr>
          <p:nvPr/>
        </p:nvPicPr>
        <p:blipFill>
          <a:blip r:embed="rId2" cstate="print"/>
          <a:srcRect/>
          <a:stretch>
            <a:fillRect/>
          </a:stretch>
        </p:blipFill>
        <p:spPr bwMode="auto">
          <a:xfrm>
            <a:off x="-4686300" y="-8915400"/>
            <a:ext cx="134937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7829550" cy="1082675"/>
          </a:xfrm>
          <a:solidFill>
            <a:schemeClr val="accent1">
              <a:lumMod val="20000"/>
              <a:lumOff val="80000"/>
            </a:schemeClr>
          </a:solidFill>
        </p:spPr>
        <p:style>
          <a:lnRef idx="3">
            <a:schemeClr val="lt1"/>
          </a:lnRef>
          <a:fillRef idx="1">
            <a:schemeClr val="accent3"/>
          </a:fillRef>
          <a:effectRef idx="1">
            <a:schemeClr val="accent3"/>
          </a:effectRef>
          <a:fontRef idx="minor">
            <a:schemeClr val="lt1"/>
          </a:fontRef>
        </p:style>
        <p:txBody>
          <a:bodyPr/>
          <a:lstStyle/>
          <a:p>
            <a:pPr algn="ctr" eaLnBrk="1" fontAlgn="auto" hangingPunct="1">
              <a:spcAft>
                <a:spcPts val="0"/>
              </a:spcAft>
              <a:defRPr/>
            </a:pPr>
            <a:r>
              <a:rPr lang="ru-RU" sz="2800" i="1" dirty="0" smtClean="0">
                <a:solidFill>
                  <a:schemeClr val="tx1"/>
                </a:solidFill>
                <a:latin typeface="Times New Roman" pitchFamily="18" charset="0"/>
                <a:cs typeface="Times New Roman" pitchFamily="18" charset="0"/>
              </a:rPr>
              <a:t>Адаптационный период можно условно разделить на несколько этапов:</a:t>
            </a:r>
            <a:endParaRPr lang="ru-RU" sz="2800" i="1" dirty="0">
              <a:solidFill>
                <a:schemeClr val="tx1"/>
              </a:solidFill>
            </a:endParaRPr>
          </a:p>
        </p:txBody>
      </p:sp>
      <p:sp>
        <p:nvSpPr>
          <p:cNvPr id="16387" name="Содержимое 11"/>
          <p:cNvSpPr>
            <a:spLocks noGrp="1"/>
          </p:cNvSpPr>
          <p:nvPr>
            <p:ph idx="1"/>
          </p:nvPr>
        </p:nvSpPr>
        <p:spPr>
          <a:xfrm>
            <a:off x="457200" y="1571625"/>
            <a:ext cx="7467600" cy="4902200"/>
          </a:xfrm>
          <a:solidFill>
            <a:schemeClr val="accent1">
              <a:lumMod val="40000"/>
              <a:lumOff val="60000"/>
            </a:schemeClr>
          </a:solidFill>
        </p:spPr>
        <p:txBody>
          <a:bodyPr/>
          <a:lstStyle/>
          <a:p>
            <a:pPr eaLnBrk="1" hangingPunct="1">
              <a:buFont typeface="Arial" charset="0"/>
              <a:buChar char="•"/>
            </a:pPr>
            <a:r>
              <a:rPr lang="en-US" altLang="ru-RU" sz="2800" i="1" dirty="0" smtClean="0">
                <a:latin typeface="Times New Roman" pitchFamily="18" charset="0"/>
                <a:cs typeface="Times New Roman" pitchFamily="18" charset="0"/>
              </a:rPr>
              <a:t> </a:t>
            </a:r>
            <a:r>
              <a:rPr lang="en-US" altLang="ru-RU" sz="2800" i="1" dirty="0" smtClean="0">
                <a:solidFill>
                  <a:srgbClr val="00B050"/>
                </a:solidFill>
                <a:latin typeface="Times New Roman" pitchFamily="18" charset="0"/>
                <a:cs typeface="Times New Roman" pitchFamily="18" charset="0"/>
              </a:rPr>
              <a:t>II </a:t>
            </a:r>
            <a:r>
              <a:rPr lang="ru-RU" altLang="ru-RU" sz="2800" i="1" dirty="0" smtClean="0">
                <a:solidFill>
                  <a:srgbClr val="00B050"/>
                </a:solidFill>
                <a:latin typeface="Times New Roman" pitchFamily="18" charset="0"/>
                <a:cs typeface="Times New Roman" pitchFamily="18" charset="0"/>
              </a:rPr>
              <a:t>этап – основной</a:t>
            </a:r>
            <a:endParaRPr lang="ru-RU" altLang="ru-RU" sz="2800" dirty="0" smtClean="0">
              <a:solidFill>
                <a:srgbClr val="00B050"/>
              </a:solidFill>
              <a:latin typeface="Times New Roman" pitchFamily="18" charset="0"/>
              <a:cs typeface="Times New Roman" pitchFamily="18" charset="0"/>
            </a:endParaRPr>
          </a:p>
          <a:p>
            <a:pPr eaLnBrk="1" hangingPunct="1">
              <a:buFont typeface="Wingdings" pitchFamily="2" charset="2"/>
              <a:buNone/>
            </a:pPr>
            <a:r>
              <a:rPr lang="ru-RU" altLang="ru-RU" dirty="0" smtClean="0">
                <a:latin typeface="Times New Roman" pitchFamily="18" charset="0"/>
                <a:cs typeface="Times New Roman" pitchFamily="18" charset="0"/>
              </a:rPr>
              <a:t>    </a:t>
            </a:r>
            <a:r>
              <a:rPr lang="ru-RU" altLang="ru-RU" sz="2200" dirty="0" smtClean="0">
                <a:solidFill>
                  <a:schemeClr val="tx1"/>
                </a:solidFill>
                <a:latin typeface="Times New Roman" pitchFamily="18" charset="0"/>
                <a:cs typeface="Times New Roman" pitchFamily="18" charset="0"/>
              </a:rPr>
              <a:t>Главная задача данного этапа - создание положительного образа воспитателя. Родители должны понимать важность этого этапа и стараться установить с воспитателем доброжелательные отношения.</a:t>
            </a:r>
            <a:br>
              <a:rPr lang="ru-RU" altLang="ru-RU" sz="2200" dirty="0" smtClean="0">
                <a:solidFill>
                  <a:schemeClr val="tx1"/>
                </a:solidFill>
                <a:latin typeface="Times New Roman" pitchFamily="18" charset="0"/>
                <a:cs typeface="Times New Roman" pitchFamily="18" charset="0"/>
              </a:rPr>
            </a:br>
            <a:r>
              <a:rPr lang="ru-RU" altLang="ru-RU" sz="2200" dirty="0" smtClean="0">
                <a:solidFill>
                  <a:schemeClr val="tx1"/>
                </a:solidFill>
                <a:latin typeface="Times New Roman" pitchFamily="18" charset="0"/>
                <a:cs typeface="Times New Roman" pitchFamily="18" charset="0"/>
              </a:rPr>
              <a:t>Воспитатель, узнавая ребенка, со слов родителей, смогут найти подход к ребенку значительно быстрее и точнее, а ребенок в свое время начнет доверять воспитателю, испытывая при этом чувство физической и психической защиты.</a:t>
            </a:r>
            <a:r>
              <a:rPr lang="ru-RU" altLang="ru-RU" sz="2200" dirty="0" smtClean="0">
                <a:latin typeface="Times New Roman" pitchFamily="18" charset="0"/>
                <a:cs typeface="Times New Roman" pitchFamily="18" charset="0"/>
              </a:rPr>
              <a:t/>
            </a:r>
            <a:br>
              <a:rPr lang="ru-RU" altLang="ru-RU" sz="2200" dirty="0" smtClean="0">
                <a:latin typeface="Times New Roman" pitchFamily="18" charset="0"/>
                <a:cs typeface="Times New Roman" pitchFamily="18" charset="0"/>
              </a:rPr>
            </a:br>
            <a:endParaRPr lang="ru-RU" altLang="ru-RU" sz="2200" dirty="0" smtClean="0">
              <a:latin typeface="Times New Roman" pitchFamily="18" charset="0"/>
              <a:cs typeface="Times New Roman" pitchFamily="18" charset="0"/>
            </a:endParaRPr>
          </a:p>
          <a:p>
            <a:pPr eaLnBrk="1" hangingPunct="1"/>
            <a:endParaRPr lang="ru-RU" altLang="ru-RU"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2367</TotalTime>
  <Words>897</Words>
  <Application>Microsoft Office PowerPoint</Application>
  <PresentationFormat>Экран (4:3)</PresentationFormat>
  <Paragraphs>93</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Batang</vt:lpstr>
      <vt:lpstr>Times New Roman</vt:lpstr>
      <vt:lpstr>Trebuchet MS</vt:lpstr>
      <vt:lpstr>Wingdings</vt:lpstr>
      <vt:lpstr>Wingdings 3</vt:lpstr>
      <vt:lpstr>Грань</vt:lpstr>
      <vt:lpstr>Презентация PowerPoint</vt:lpstr>
      <vt:lpstr>Адаптация – что это?</vt:lpstr>
      <vt:lpstr>Факторы,  влияющие  на процесс адаптации ребенка к условиям ДОУ: </vt:lpstr>
      <vt:lpstr>Основные критерии адаптации к условиям ДОУ:</vt:lpstr>
      <vt:lpstr>Степени тяжести адаптации к детскому саду:</vt:lpstr>
      <vt:lpstr>Степени тяжести прохождения адаптации к детскому саду:</vt:lpstr>
      <vt:lpstr>Степени тяжести прохождения адаптации к детскому саду:</vt:lpstr>
      <vt:lpstr>Адаптационный период можно условно разделить на несколько этапов:                                                                                                                                                                                                                                       Адаптационный период можно условно разделить на 3 этапа:</vt:lpstr>
      <vt:lpstr>Адаптационный период можно условно разделить на несколько этапов:</vt:lpstr>
      <vt:lpstr>Адаптационный период можно условно разделить на 3 этапа:</vt:lpstr>
      <vt:lpstr>Объективные показатели окончания периода адаптации: </vt:lpstr>
      <vt:lpstr>Советы родителям</vt:lpstr>
      <vt:lpstr>Презентация PowerPoint</vt:lpstr>
      <vt:lpstr>Презентация PowerPoint</vt:lpstr>
    </vt:vector>
  </TitlesOfParts>
  <Company>Computer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дошкольное образовательное учреждение муниципального образования город Краснодар «Центр- детский сад № 8»</dc:title>
  <dc:creator>User</dc:creator>
  <cp:lastModifiedBy>Lenovo</cp:lastModifiedBy>
  <cp:revision>84</cp:revision>
  <dcterms:created xsi:type="dcterms:W3CDTF">2012-10-19T07:56:38Z</dcterms:created>
  <dcterms:modified xsi:type="dcterms:W3CDTF">2025-02-25T07:05:17Z</dcterms:modified>
</cp:coreProperties>
</file>