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3" d="100"/>
          <a:sy n="63" d="100"/>
        </p:scale>
        <p:origin x="-2002" y="-50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kartinki.pics/pics/uploads/posts/2022-08/1661446961_1-kartinkin-net-p-fon-dlya-roditelei-krasivo-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754" y="1420"/>
            <a:ext cx="9144000" cy="6856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971600" y="675529"/>
            <a:ext cx="72008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Arial" pitchFamily="34" charset="0"/>
                <a:cs typeface="Arial" pitchFamily="34" charset="0"/>
              </a:rPr>
              <a:t>Консультация для родителей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000" b="1" dirty="0">
                <a:latin typeface="Arial" pitchFamily="34" charset="0"/>
                <a:cs typeface="Arial" pitchFamily="34" charset="0"/>
              </a:rPr>
              <a:t>«Изучаем казахский  язык»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endParaRPr lang="ru-RU" sz="2000" dirty="0">
              <a:latin typeface="Arial" pitchFamily="34" charset="0"/>
              <a:cs typeface="Arial" pitchFamily="34" charset="0"/>
            </a:endParaRP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Обучение казахскому  языку в детском саду  основывается на принципе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коммуникативности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. Поэтому все методы обучения направлены на изучение казахского  языка, как средства общения.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Обучение казахскому  языку ставит перед собой следующие задачи: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1. Обогащение словарного запаса.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2. Правильное произношение звуков, специфических звуков  казахскому языку.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3. Составление предложений.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4. Развитие связной речи.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5. Ознакомление детей с культурой казахского  народа (традициями, национальной одеждой, праздниками).</a:t>
            </a:r>
          </a:p>
        </p:txBody>
      </p:sp>
    </p:spTree>
    <p:extLst>
      <p:ext uri="{BB962C8B-B14F-4D97-AF65-F5344CB8AC3E}">
        <p14:creationId xmlns:p14="http://schemas.microsoft.com/office/powerpoint/2010/main" val="1712353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kartinki.pics/pics/uploads/posts/2022-08/1661446961_1-kartinkin-net-p-fon-dlya-roditelei-krasivo-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20"/>
            <a:ext cx="9144000" cy="6856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755576" y="642083"/>
            <a:ext cx="6984776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Arial" pitchFamily="34" charset="0"/>
                <a:cs typeface="Arial" pitchFamily="34" charset="0"/>
              </a:rPr>
              <a:t>Изучение казахского  языка начинается с запоминания отдельных слов, правильное их произношение и умение использовать их в предложении.</a:t>
            </a:r>
          </a:p>
          <a:p>
            <a:r>
              <a:rPr lang="ru-RU" sz="1600" dirty="0">
                <a:latin typeface="Arial" pitchFamily="34" charset="0"/>
                <a:cs typeface="Arial" pitchFamily="34" charset="0"/>
              </a:rPr>
              <a:t>Материал объясняется с помощью демонстрационного материала (картин, игрушек, муляжей), наглядных пособий, мимики, жестов и телодвижений. Также используются </a:t>
            </a:r>
            <a:r>
              <a:rPr lang="ru-RU" sz="1600" dirty="0" err="1">
                <a:latin typeface="Arial" pitchFamily="34" charset="0"/>
                <a:cs typeface="Arial" pitchFamily="34" charset="0"/>
              </a:rPr>
              <a:t>мнемотаблицы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, опорные схемы – символы. Где каждый символ обозначает конкретное слово.</a:t>
            </a:r>
          </a:p>
          <a:p>
            <a:r>
              <a:rPr lang="ru-RU" sz="1600" i="1" u="sng" dirty="0">
                <a:latin typeface="Arial" pitchFamily="34" charset="0"/>
                <a:cs typeface="Arial" pitchFamily="34" charset="0"/>
              </a:rPr>
              <a:t>Работа с опорными схемами- символами  делится на 4 этапа:</a:t>
            </a:r>
            <a:endParaRPr lang="ru-RU" sz="1600" dirty="0">
              <a:latin typeface="Arial" pitchFamily="34" charset="0"/>
              <a:cs typeface="Arial" pitchFamily="34" charset="0"/>
            </a:endParaRPr>
          </a:p>
          <a:p>
            <a:r>
              <a:rPr lang="ru-RU" sz="1600" b="1" dirty="0">
                <a:latin typeface="Arial" pitchFamily="34" charset="0"/>
                <a:cs typeface="Arial" pitchFamily="34" charset="0"/>
              </a:rPr>
              <a:t>1 этап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заключается в том, что педагог дает объяснения к отдельным элементам схемы. Например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kk-KZ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kk-KZ" sz="1600" dirty="0" smtClean="0">
                <a:latin typeface="Arial" pitchFamily="34" charset="0"/>
                <a:cs typeface="Arial" pitchFamily="34" charset="0"/>
              </a:rPr>
              <a:t>        </a:t>
            </a:r>
          </a:p>
          <a:p>
            <a:pPr algn="ctr"/>
            <a:endParaRPr lang="kk-KZ" sz="16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kk-KZ" sz="1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kk-KZ" sz="1600" dirty="0" smtClean="0">
                <a:latin typeface="Arial" pitchFamily="34" charset="0"/>
                <a:cs typeface="Arial" pitchFamily="34" charset="0"/>
              </a:rPr>
              <a:t>Кішкентай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-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маленький</a:t>
            </a:r>
          </a:p>
          <a:p>
            <a:pPr algn="ctr"/>
            <a:endParaRPr lang="kk-KZ" sz="16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kk-KZ" sz="16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kk-KZ" sz="1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kk-KZ" sz="1600" dirty="0" smtClean="0">
                <a:latin typeface="Arial" pitchFamily="34" charset="0"/>
                <a:cs typeface="Arial" pitchFamily="34" charset="0"/>
              </a:rPr>
              <a:t>Үлкен -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большой</a:t>
            </a:r>
            <a:endParaRPr lang="kk-KZ" sz="1600" dirty="0">
              <a:latin typeface="Arial" pitchFamily="34" charset="0"/>
              <a:cs typeface="Arial" pitchFamily="34" charset="0"/>
            </a:endParaRPr>
          </a:p>
          <a:p>
            <a:pPr algn="ctr"/>
            <a:endParaRPr lang="kk-KZ" sz="16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kk-KZ" sz="1600" dirty="0">
              <a:latin typeface="Arial" pitchFamily="34" charset="0"/>
              <a:cs typeface="Arial" pitchFamily="34" charset="0"/>
            </a:endParaRPr>
          </a:p>
          <a:p>
            <a:pPr algn="ctr"/>
            <a:endParaRPr lang="kk-KZ" sz="1600" dirty="0">
              <a:latin typeface="Arial" pitchFamily="34" charset="0"/>
              <a:cs typeface="Arial" pitchFamily="34" charset="0"/>
            </a:endParaRPr>
          </a:p>
          <a:p>
            <a:pPr algn="ctr"/>
            <a:endParaRPr lang="kk-KZ" sz="1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kk-KZ" sz="1600" dirty="0" smtClean="0">
                <a:latin typeface="Arial" pitchFamily="34" charset="0"/>
                <a:cs typeface="Arial" pitchFamily="34" charset="0"/>
              </a:rPr>
              <a:t>Әдемі </a:t>
            </a:r>
            <a:r>
              <a:rPr lang="kk-KZ" sz="1600" dirty="0">
                <a:latin typeface="Arial" pitchFamily="34" charset="0"/>
                <a:cs typeface="Arial" pitchFamily="34" charset="0"/>
              </a:rPr>
              <a:t>–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красивый и т.д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2267744" y="3784672"/>
            <a:ext cx="576064" cy="550730"/>
          </a:xfrm>
          <a:prstGeom prst="ellipse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1979712" y="4581128"/>
            <a:ext cx="1152128" cy="1080120"/>
          </a:xfrm>
          <a:prstGeom prst="ellipse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pic>
        <p:nvPicPr>
          <p:cNvPr id="12" name="Рисунок 11" descr="http://nd01.jxs.cz/461/961/8c74b9dfea_742050_o2.gif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667" y="5835681"/>
            <a:ext cx="572256" cy="7157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25212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kartinki.pics/pics/uploads/posts/2022-08/1661446961_1-kartinkin-net-p-fon-dlya-roditelei-krasivo-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20"/>
            <a:ext cx="9144000" cy="6856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703456" y="1727100"/>
            <a:ext cx="835292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2 этап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заключается в том, что дети учатся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из знакомых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слов составлять предложения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sz="2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Например:</a:t>
            </a:r>
          </a:p>
          <a:p>
            <a:endParaRPr lang="ru-RU" sz="2400" b="1" dirty="0">
              <a:latin typeface="Arial" pitchFamily="34" charset="0"/>
              <a:cs typeface="Arial" pitchFamily="34" charset="0"/>
            </a:endParaRPr>
          </a:p>
          <a:p>
            <a:r>
              <a:rPr lang="kk-KZ" sz="2400" dirty="0" smtClean="0"/>
              <a:t>Алма </a:t>
            </a:r>
            <a:r>
              <a:rPr lang="kk-KZ" sz="2400" dirty="0"/>
              <a:t>кішкентай, таза, тәтті. </a:t>
            </a:r>
            <a:r>
              <a:rPr lang="ru-RU" sz="2400" dirty="0"/>
              <a:t>-Яблоко маленькое, </a:t>
            </a:r>
            <a:r>
              <a:rPr lang="ru-RU" sz="2400" dirty="0" smtClean="0"/>
              <a:t>чистое, сладкое</a:t>
            </a:r>
            <a:r>
              <a:rPr lang="ru-RU" sz="2400" dirty="0"/>
              <a:t>. </a:t>
            </a:r>
          </a:p>
        </p:txBody>
      </p:sp>
      <p:pic>
        <p:nvPicPr>
          <p:cNvPr id="4" name="Рисунок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696028"/>
            <a:ext cx="799210" cy="732279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Овал 6"/>
          <p:cNvSpPr/>
          <p:nvPr/>
        </p:nvSpPr>
        <p:spPr>
          <a:xfrm>
            <a:off x="3727792" y="2441515"/>
            <a:ext cx="1152128" cy="1080120"/>
          </a:xfrm>
          <a:prstGeom prst="ellipse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3902665" y="2512758"/>
            <a:ext cx="802382" cy="997481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</a:ln>
          <a:effectLst/>
        </p:spPr>
      </p:cxnSp>
      <p:cxnSp>
        <p:nvCxnSpPr>
          <p:cNvPr id="10" name="Прямая соединительная линия 9"/>
          <p:cNvCxnSpPr/>
          <p:nvPr/>
        </p:nvCxnSpPr>
        <p:spPr>
          <a:xfrm flipH="1" flipV="1">
            <a:off x="3860054" y="2527389"/>
            <a:ext cx="869056" cy="109707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</a:ln>
          <a:effectLst/>
        </p:spPr>
      </p:cxnSp>
      <p:sp>
        <p:nvSpPr>
          <p:cNvPr id="13" name="Овал 12"/>
          <p:cNvSpPr/>
          <p:nvPr/>
        </p:nvSpPr>
        <p:spPr>
          <a:xfrm>
            <a:off x="5292080" y="2790563"/>
            <a:ext cx="576064" cy="550730"/>
          </a:xfrm>
          <a:prstGeom prst="ellipse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pic>
        <p:nvPicPr>
          <p:cNvPr id="14" name="Рисунок 13" descr="https://exhibitorsrentals.com/wp-content/uploads/2016/08/WATER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7307" y="2441515"/>
            <a:ext cx="864096" cy="9407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Рисунок 14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499591"/>
            <a:ext cx="1440160" cy="8116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25212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kartinki.pics/pics/uploads/posts/2022-08/1661446961_1-kartinkin-net-p-fon-dlya-roditelei-krasivo-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6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115616" y="1080006"/>
            <a:ext cx="777686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Arial" pitchFamily="34" charset="0"/>
                <a:cs typeface="Arial" pitchFamily="34" charset="0"/>
              </a:rPr>
              <a:t>На 3 этапе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дети сами учатся составлять маленькие рассказы, загадки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kk-KZ" sz="24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kk-KZ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kk-KZ" sz="24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kk-KZ" sz="24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kk-KZ" sz="24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kk-KZ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kk-KZ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092" y="2204865"/>
            <a:ext cx="1888894" cy="161060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" name="Прямая со стрелкой 4"/>
          <p:cNvCxnSpPr>
            <a:cxnSpLocks noChangeShapeType="1"/>
          </p:cNvCxnSpPr>
          <p:nvPr/>
        </p:nvCxnSpPr>
        <p:spPr bwMode="auto">
          <a:xfrm flipH="1">
            <a:off x="3359819" y="2312127"/>
            <a:ext cx="368424" cy="1367442"/>
          </a:xfrm>
          <a:prstGeom prst="straightConnector1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Прямая со стрелкой 7"/>
          <p:cNvCxnSpPr>
            <a:cxnSpLocks noChangeShapeType="1"/>
          </p:cNvCxnSpPr>
          <p:nvPr/>
        </p:nvCxnSpPr>
        <p:spPr bwMode="auto">
          <a:xfrm flipH="1">
            <a:off x="3359819" y="3679569"/>
            <a:ext cx="743640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Прямая со стрелкой 10"/>
          <p:cNvCxnSpPr>
            <a:cxnSpLocks noChangeShapeType="1"/>
          </p:cNvCxnSpPr>
          <p:nvPr/>
        </p:nvCxnSpPr>
        <p:spPr bwMode="auto">
          <a:xfrm>
            <a:off x="3736004" y="2305466"/>
            <a:ext cx="803868" cy="1367442"/>
          </a:xfrm>
          <a:prstGeom prst="straightConnector1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3" name="Рисунок 12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882522" y="2184732"/>
            <a:ext cx="1728192" cy="1576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Рисунок 13"/>
          <p:cNvPicPr/>
          <p:nvPr/>
        </p:nvPicPr>
        <p:blipFill>
          <a:blip r:embed="rId5"/>
          <a:stretch>
            <a:fillRect/>
          </a:stretch>
        </p:blipFill>
        <p:spPr>
          <a:xfrm>
            <a:off x="6840252" y="2117577"/>
            <a:ext cx="1368152" cy="1589866"/>
          </a:xfrm>
          <a:prstGeom prst="rect">
            <a:avLst/>
          </a:prstGeom>
        </p:spPr>
      </p:pic>
      <p:pic>
        <p:nvPicPr>
          <p:cNvPr id="15" name="Рисунок 14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092" y="3933056"/>
            <a:ext cx="1584176" cy="14758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Рисунок 15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9300" y="3986884"/>
            <a:ext cx="1517886" cy="136815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7" name="Прямая со стрелкой 16"/>
          <p:cNvCxnSpPr>
            <a:cxnSpLocks noChangeShapeType="1"/>
          </p:cNvCxnSpPr>
          <p:nvPr/>
        </p:nvCxnSpPr>
        <p:spPr bwMode="auto">
          <a:xfrm flipH="1">
            <a:off x="4657388" y="3986884"/>
            <a:ext cx="368424" cy="1367442"/>
          </a:xfrm>
          <a:prstGeom prst="straightConnector1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Прямая со стрелкой 17"/>
          <p:cNvCxnSpPr>
            <a:cxnSpLocks noChangeShapeType="1"/>
          </p:cNvCxnSpPr>
          <p:nvPr/>
        </p:nvCxnSpPr>
        <p:spPr bwMode="auto">
          <a:xfrm flipH="1">
            <a:off x="4660317" y="5351075"/>
            <a:ext cx="743640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Прямая со стрелкой 18"/>
          <p:cNvCxnSpPr>
            <a:cxnSpLocks noChangeShapeType="1"/>
          </p:cNvCxnSpPr>
          <p:nvPr/>
        </p:nvCxnSpPr>
        <p:spPr bwMode="auto">
          <a:xfrm>
            <a:off x="5032137" y="3996003"/>
            <a:ext cx="803868" cy="1367442"/>
          </a:xfrm>
          <a:prstGeom prst="straightConnector1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Прямоугольник 11"/>
          <p:cNvSpPr/>
          <p:nvPr/>
        </p:nvSpPr>
        <p:spPr>
          <a:xfrm>
            <a:off x="39350" y="5486324"/>
            <a:ext cx="81690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b="1" dirty="0">
                <a:latin typeface="Arial" pitchFamily="34" charset="0"/>
                <a:cs typeface="Arial" pitchFamily="34" charset="0"/>
              </a:rPr>
              <a:t>Көктем келді. Күн жылынды. Қар еріді. Құстар ұшып келді. </a:t>
            </a:r>
            <a:endParaRPr lang="ru-RU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b="1" dirty="0" smtClean="0">
                <a:latin typeface="Arial" pitchFamily="34" charset="0"/>
                <a:cs typeface="Arial" pitchFamily="34" charset="0"/>
              </a:rPr>
              <a:t>Наступила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весна. Дни потеплели.  Снег растаял.  Птицы прилетели.</a:t>
            </a:r>
            <a:r>
              <a:rPr lang="ru-RU" sz="1400" b="1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25212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kartinki.pics/pics/uploads/posts/2022-08/1661446961_1-kartinkin-net-p-fon-dlya-roditelei-krasivo-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20"/>
            <a:ext cx="9144000" cy="6856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59532" y="1167552"/>
            <a:ext cx="860495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Arial" pitchFamily="34" charset="0"/>
                <a:cs typeface="Arial" pitchFamily="34" charset="0"/>
              </a:rPr>
              <a:t>Заключительным, 4 этапом (в подготовительной группе) является рассказ детей по самостоятельно составленным схемам.</a:t>
            </a:r>
          </a:p>
          <a:p>
            <a:pPr algn="just"/>
            <a:r>
              <a:rPr lang="ru-RU" b="1" dirty="0">
                <a:latin typeface="Arial" pitchFamily="34" charset="0"/>
                <a:cs typeface="Arial" pitchFamily="34" charset="0"/>
              </a:rPr>
              <a:t>К концу года в подготовительной группе у детей должен быть следующий набор знаний, умений и навыков по </a:t>
            </a:r>
            <a:r>
              <a:rPr lang="kk-KZ" b="1" dirty="0">
                <a:latin typeface="Arial" pitchFamily="34" charset="0"/>
                <a:cs typeface="Arial" pitchFamily="34" charset="0"/>
              </a:rPr>
              <a:t>казахскому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 языку:</a:t>
            </a:r>
          </a:p>
          <a:p>
            <a:pPr algn="just"/>
            <a:r>
              <a:rPr lang="ru-RU" b="1" dirty="0">
                <a:latin typeface="Arial" pitchFamily="34" charset="0"/>
                <a:cs typeface="Arial" pitchFamily="34" charset="0"/>
              </a:rPr>
              <a:t>1. Уметь отвечать на вопросы по теме «Знакомство»: Как тебя зовут? Сколько тебе лет? Где ты живешь?</a:t>
            </a:r>
          </a:p>
          <a:p>
            <a:pPr algn="just"/>
            <a:r>
              <a:rPr lang="ru-RU" b="1" dirty="0">
                <a:latin typeface="Arial" pitchFamily="34" charset="0"/>
                <a:cs typeface="Arial" pitchFamily="34" charset="0"/>
              </a:rPr>
              <a:t>2. Отвечать на вопрос: Кто это? Что это? (среди десяти предметов)</a:t>
            </a:r>
          </a:p>
          <a:p>
            <a:pPr algn="just"/>
            <a:r>
              <a:rPr lang="ru-RU" b="1" dirty="0">
                <a:latin typeface="Arial" pitchFamily="34" charset="0"/>
                <a:cs typeface="Arial" pitchFamily="34" charset="0"/>
              </a:rPr>
              <a:t>3. Знать вежливые слова: </a:t>
            </a:r>
            <a:r>
              <a:rPr lang="kk-KZ" b="1" dirty="0">
                <a:latin typeface="Arial" pitchFamily="34" charset="0"/>
                <a:cs typeface="Arial" pitchFamily="34" charset="0"/>
              </a:rPr>
              <a:t>сәлеметсіз бе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 (здравствуйте), </a:t>
            </a:r>
            <a:r>
              <a:rPr lang="ru-RU" b="1" dirty="0" err="1">
                <a:latin typeface="Arial" pitchFamily="34" charset="0"/>
                <a:cs typeface="Arial" pitchFamily="34" charset="0"/>
              </a:rPr>
              <a:t>сау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 б</a:t>
            </a:r>
            <a:r>
              <a:rPr lang="kk-KZ" b="1" dirty="0">
                <a:latin typeface="Arial" pitchFamily="34" charset="0"/>
                <a:cs typeface="Arial" pitchFamily="34" charset="0"/>
              </a:rPr>
              <a:t>олыңыз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 (до свидания), р</a:t>
            </a:r>
            <a:r>
              <a:rPr lang="kk-KZ" b="1" dirty="0" smtClean="0">
                <a:latin typeface="Arial" pitchFamily="34" charset="0"/>
                <a:cs typeface="Arial" pitchFamily="34" charset="0"/>
              </a:rPr>
              <a:t>ахмет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спасибо</a:t>
            </a:r>
            <a:r>
              <a:rPr lang="kk-KZ" b="1" dirty="0">
                <a:latin typeface="Arial" pitchFamily="34" charset="0"/>
                <a:cs typeface="Arial" pitchFamily="34" charset="0"/>
              </a:rPr>
              <a:t>)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и т.д.</a:t>
            </a:r>
          </a:p>
          <a:p>
            <a:pPr algn="just"/>
            <a:r>
              <a:rPr lang="ru-RU" b="1" dirty="0">
                <a:latin typeface="Arial" pitchFamily="34" charset="0"/>
                <a:cs typeface="Arial" pitchFamily="34" charset="0"/>
              </a:rPr>
              <a:t>4. Отвечать на вопрос «какой?» (по форме, цвету, вкусу, величине)</a:t>
            </a:r>
          </a:p>
          <a:p>
            <a:pPr algn="just"/>
            <a:r>
              <a:rPr lang="ru-RU" b="1" dirty="0">
                <a:latin typeface="Arial" pitchFamily="34" charset="0"/>
                <a:cs typeface="Arial" pitchFamily="34" charset="0"/>
              </a:rPr>
              <a:t>5. Считать до 10.</a:t>
            </a:r>
          </a:p>
          <a:p>
            <a:pPr algn="just"/>
            <a:r>
              <a:rPr lang="ru-RU" b="1" dirty="0">
                <a:latin typeface="Arial" pitchFamily="34" charset="0"/>
                <a:cs typeface="Arial" pitchFamily="34" charset="0"/>
              </a:rPr>
              <a:t>6. Называть слова в единственном и множественном числах.</a:t>
            </a:r>
          </a:p>
          <a:p>
            <a:pPr algn="just"/>
            <a:r>
              <a:rPr lang="ru-RU" b="1" dirty="0">
                <a:latin typeface="Arial" pitchFamily="34" charset="0"/>
                <a:cs typeface="Arial" pitchFamily="34" charset="0"/>
              </a:rPr>
              <a:t>7. Отвечать на вопрос «что делает?»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основные виды движений: стоит, сидит, играет, бежит, прыгает, пишет, читает, говорит, спит, летает и т.д.)</a:t>
            </a:r>
          </a:p>
          <a:p>
            <a:pPr algn="just"/>
            <a:r>
              <a:rPr lang="ru-RU" b="1" dirty="0">
                <a:latin typeface="Arial" pitchFamily="34" charset="0"/>
                <a:cs typeface="Arial" pitchFamily="34" charset="0"/>
              </a:rPr>
              <a:t>8. Из слов составлять предложения.</a:t>
            </a:r>
          </a:p>
          <a:p>
            <a:pPr algn="just"/>
            <a:r>
              <a:rPr lang="ru-RU" b="1" dirty="0">
                <a:latin typeface="Arial" pitchFamily="34" charset="0"/>
                <a:cs typeface="Arial" pitchFamily="34" charset="0"/>
              </a:rPr>
              <a:t>9. Из простых предложений составлять маленький рассказ.</a:t>
            </a:r>
          </a:p>
        </p:txBody>
      </p:sp>
    </p:spTree>
    <p:extLst>
      <p:ext uri="{BB962C8B-B14F-4D97-AF65-F5344CB8AC3E}">
        <p14:creationId xmlns:p14="http://schemas.microsoft.com/office/powerpoint/2010/main" val="22252122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442</Words>
  <Application>Microsoft Office PowerPoint</Application>
  <PresentationFormat>Экран (4:3)</PresentationFormat>
  <Paragraphs>52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4</cp:revision>
  <dcterms:created xsi:type="dcterms:W3CDTF">2025-02-07T08:41:41Z</dcterms:created>
  <dcterms:modified xsi:type="dcterms:W3CDTF">2025-02-07T09:17:56Z</dcterms:modified>
</cp:coreProperties>
</file>