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B90824D-6686-42A7-B8D1-1405857F3BB7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33CF2C9-D64E-470B-BEAB-F0B6C12E9D04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6379" y="548680"/>
            <a:ext cx="7851648" cy="1828800"/>
          </a:xfrm>
        </p:spPr>
        <p:txBody>
          <a:bodyPr/>
          <a:lstStyle/>
          <a:p>
            <a:pPr algn="ctr"/>
            <a:r>
              <a:rPr lang="ru-RU" dirty="0" smtClean="0"/>
              <a:t>Правовое воспитание </a:t>
            </a:r>
            <a:br>
              <a:rPr lang="ru-RU" dirty="0" smtClean="0"/>
            </a:br>
            <a:r>
              <a:rPr lang="ru-RU" dirty="0" smtClean="0"/>
              <a:t>в школе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649" y="2420888"/>
            <a:ext cx="3816871" cy="38168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91680" y="6359686"/>
            <a:ext cx="6264696" cy="332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2024-2025 учебный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6473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8668" t="12642" r="43808" b="7630"/>
          <a:stretch/>
        </p:blipFill>
        <p:spPr bwMode="auto">
          <a:xfrm>
            <a:off x="163677" y="548680"/>
            <a:ext cx="4480331" cy="45365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44008" y="1700808"/>
            <a:ext cx="4104456" cy="44644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03.02.2025 г. линейка посвященная открытию недели правовой грамотности «Правовой навигатор». На темы: «Мир прав детей» «Толерантность –дорога к миру». Выступление учителя предмета «Основы права» Чернышевой Т.А по теме «Права ребенка по конвенции о правах ребенка, обязанности и ответственности школьников.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5085184"/>
            <a:ext cx="3096344" cy="12961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Охват.</a:t>
            </a:r>
          </a:p>
          <a:p>
            <a:pPr algn="ctr"/>
            <a:r>
              <a:rPr lang="ru-RU" dirty="0" smtClean="0"/>
              <a:t>725 </a:t>
            </a:r>
            <a:r>
              <a:rPr lang="ru-RU" dirty="0"/>
              <a:t>учащихся</a:t>
            </a:r>
          </a:p>
          <a:p>
            <a:pPr algn="ctr"/>
            <a:r>
              <a:rPr lang="ru-RU" dirty="0"/>
              <a:t>33 педагога</a:t>
            </a:r>
          </a:p>
        </p:txBody>
      </p:sp>
    </p:spTree>
    <p:extLst>
      <p:ext uri="{BB962C8B-B14F-4D97-AF65-F5344CB8AC3E}">
        <p14:creationId xmlns:p14="http://schemas.microsoft.com/office/powerpoint/2010/main" val="4256394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323528" y="188640"/>
            <a:ext cx="7488832" cy="13681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Проведение </a:t>
            </a:r>
            <a:r>
              <a:rPr lang="ru-RU" dirty="0"/>
              <a:t>5-минуток «Права и обязанности учащихся, закрепленные в Уставе школы</a:t>
            </a:r>
            <a:r>
              <a:rPr lang="ru-RU" dirty="0" smtClean="0"/>
              <a:t>» 1-4 классы</a:t>
            </a:r>
          </a:p>
          <a:p>
            <a:pPr algn="ctr"/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8514" t="13160" r="43808" b="6598"/>
          <a:stretch/>
        </p:blipFill>
        <p:spPr bwMode="auto">
          <a:xfrm>
            <a:off x="323527" y="1268760"/>
            <a:ext cx="2767589" cy="29622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27" y="1323429"/>
            <a:ext cx="3065950" cy="28529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323429"/>
            <a:ext cx="2808312" cy="285293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23528" y="4365104"/>
            <a:ext cx="8352928" cy="201622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1-4 классах проведены пятиминутки на тему «Права и обязанности учащихся, закрепленные в Уставе школы». Цель: Знакомство с основными правами и обязанностями детей; Формирование умения применять знание прав и обязанностей на практике.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Воспитывать уважение к правам человека, его основным обязанностям, показать младшим школьникам единство прав и обязанностей; что все люди имеют равные права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Охват: 260 </a:t>
            </a:r>
            <a:r>
              <a:rPr lang="ru-RU" sz="1600" dirty="0">
                <a:solidFill>
                  <a:schemeClr val="tx1"/>
                </a:solidFill>
              </a:rPr>
              <a:t>учащихся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12 педагогов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011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/>
          <p:cNvSpPr/>
          <p:nvPr/>
        </p:nvSpPr>
        <p:spPr>
          <a:xfrm>
            <a:off x="611560" y="0"/>
            <a:ext cx="8280920" cy="1988840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Классные часы. Темы классных часов «Административная и уголовная ответственность» «Отношение между подростком и взрослым»</a:t>
            </a:r>
          </a:p>
          <a:p>
            <a:r>
              <a:rPr lang="ru-RU" dirty="0"/>
              <a:t>«Как научиться быть ответственным за свои поступки?»</a:t>
            </a:r>
          </a:p>
          <a:p>
            <a:r>
              <a:rPr lang="ru-RU" dirty="0"/>
              <a:t>«Как мы выполняем правила для учащихся? Для чего они нужны?» </a:t>
            </a:r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20743" t="12901" r="35604" b="8663"/>
          <a:stretch/>
        </p:blipFill>
        <p:spPr bwMode="auto">
          <a:xfrm>
            <a:off x="251520" y="1484784"/>
            <a:ext cx="2808312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/>
          <a:srcRect l="17802" t="13417" r="35294" b="7888"/>
          <a:stretch/>
        </p:blipFill>
        <p:spPr bwMode="auto">
          <a:xfrm>
            <a:off x="3059832" y="1494802"/>
            <a:ext cx="2592288" cy="23662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4"/>
          <a:srcRect l="17802" t="13417" r="35913" b="9436"/>
          <a:stretch/>
        </p:blipFill>
        <p:spPr bwMode="auto">
          <a:xfrm>
            <a:off x="5652120" y="1494801"/>
            <a:ext cx="2232248" cy="23662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Блок-схема: перфолента 9"/>
          <p:cNvSpPr/>
          <p:nvPr/>
        </p:nvSpPr>
        <p:spPr>
          <a:xfrm>
            <a:off x="755576" y="3861046"/>
            <a:ext cx="7704856" cy="2736306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Цель : профилактика преступлений и правонарушений среди несовершеннолетних; дать учащимся представление об уголовной и административной ответственности несовершеннолетних. Начало правового воспитания школьников – формирование системы терминов и понятий. Свободно оперируя понятиями, школьник сможет лучше понимать правомерность поведения, сформирует понятие ответственности.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3550704"/>
            <a:ext cx="2952328" cy="6206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Охват: 465 </a:t>
            </a:r>
            <a:r>
              <a:rPr lang="ru-RU" dirty="0"/>
              <a:t>учащихся</a:t>
            </a:r>
          </a:p>
          <a:p>
            <a:r>
              <a:rPr lang="ru-RU" dirty="0" smtClean="0"/>
              <a:t>             21 </a:t>
            </a:r>
            <a:r>
              <a:rPr lang="ru-RU" dirty="0"/>
              <a:t>педагог</a:t>
            </a:r>
          </a:p>
        </p:txBody>
      </p:sp>
    </p:spTree>
    <p:extLst>
      <p:ext uri="{BB962C8B-B14F-4D97-AF65-F5344CB8AC3E}">
        <p14:creationId xmlns:p14="http://schemas.microsoft.com/office/powerpoint/2010/main" val="2015353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1115616" y="903040"/>
            <a:ext cx="3456384" cy="823633"/>
          </a:xfrm>
          <a:prstGeom prst="homePlat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Онлайн лекция-беседа на тему: «Защита прав несовершеннолетних».</a:t>
            </a:r>
          </a:p>
        </p:txBody>
      </p:sp>
      <p:sp>
        <p:nvSpPr>
          <p:cNvPr id="5" name="Блок-схема: память с посл. доступом 4"/>
          <p:cNvSpPr/>
          <p:nvPr/>
        </p:nvSpPr>
        <p:spPr>
          <a:xfrm>
            <a:off x="4770838" y="1320536"/>
            <a:ext cx="3744416" cy="1008112"/>
          </a:xfrm>
          <a:prstGeom prst="flowChartMagnetic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Охват: 93 </a:t>
            </a:r>
            <a:r>
              <a:rPr lang="ru-RU" dirty="0"/>
              <a:t>учащихся</a:t>
            </a:r>
          </a:p>
          <a:p>
            <a:r>
              <a:rPr lang="ru-RU" dirty="0" smtClean="0"/>
              <a:t>             4 </a:t>
            </a:r>
            <a:r>
              <a:rPr lang="ru-RU" dirty="0"/>
              <a:t>педагога</a:t>
            </a: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17338" t="13158" r="35448" b="8405"/>
          <a:stretch/>
        </p:blipFill>
        <p:spPr bwMode="auto">
          <a:xfrm>
            <a:off x="539552" y="1916832"/>
            <a:ext cx="4231286" cy="41527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366001"/>
              </p:ext>
            </p:extLst>
          </p:nvPr>
        </p:nvGraphicFramePr>
        <p:xfrm>
          <a:off x="5220072" y="2773603"/>
          <a:ext cx="2524125" cy="24392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4125"/>
              </a:tblGrid>
              <a:tr h="3562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Разъяснительную работу для учащихся проводили Уполномоченный по правам ребенка по Карагандинской области Киселева Ирина </a:t>
                      </a:r>
                      <a:r>
                        <a:rPr lang="ru-RU" sz="1400" dirty="0" err="1">
                          <a:effectLst/>
                        </a:rPr>
                        <a:t>Болеславовна</a:t>
                      </a:r>
                      <a:r>
                        <a:rPr lang="ru-RU" sz="1400" dirty="0">
                          <a:effectLst/>
                        </a:rPr>
                        <a:t> и прокурор прокуратуры города Шахтинска, юрист 3 класса Аскаров </a:t>
                      </a:r>
                      <a:r>
                        <a:rPr lang="ru-RU" sz="1400" dirty="0" err="1">
                          <a:effectLst/>
                        </a:rPr>
                        <a:t>Нурлыбек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Аскарович</a:t>
                      </a:r>
                      <a:r>
                        <a:rPr lang="ru-RU" sz="14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7078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395536" y="476672"/>
            <a:ext cx="8208912" cy="2016224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Классные часы. «Формирование здорового образа жизни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1-4 классы</a:t>
            </a:r>
            <a:r>
              <a:rPr lang="ru-RU" dirty="0" smtClean="0"/>
              <a:t>                              </a:t>
            </a:r>
          </a:p>
          <a:p>
            <a:pPr algn="ctr"/>
            <a:r>
              <a:rPr lang="ru-RU" dirty="0"/>
              <a:t> </a:t>
            </a:r>
            <a:r>
              <a:rPr lang="ru-RU" dirty="0" smtClean="0"/>
              <a:t>                                                      Охват:260 </a:t>
            </a:r>
            <a:r>
              <a:rPr lang="ru-RU" dirty="0"/>
              <a:t>учащихся</a:t>
            </a:r>
          </a:p>
          <a:p>
            <a:r>
              <a:rPr lang="ru-RU" dirty="0" smtClean="0"/>
              <a:t>                                                                           12 </a:t>
            </a:r>
            <a:r>
              <a:rPr lang="ru-RU" dirty="0"/>
              <a:t>педагогов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338" t="13933" r="35138" b="7889"/>
          <a:stretch/>
        </p:blipFill>
        <p:spPr bwMode="auto">
          <a:xfrm>
            <a:off x="3617269" y="2097174"/>
            <a:ext cx="3913752" cy="22459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17337" t="32768" r="34985" b="9179"/>
          <a:stretch/>
        </p:blipFill>
        <p:spPr bwMode="auto">
          <a:xfrm>
            <a:off x="683568" y="2118136"/>
            <a:ext cx="2933700" cy="22250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395536" y="4509120"/>
            <a:ext cx="8208912" cy="187220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Формирование у детей мотивационной сферы гигиенического поведения. Расширение знаний о значении полноценного питания для формирования детского организма. Формирование чувства ответственности за сохранение и укрепление своего здоровья.</a:t>
            </a:r>
          </a:p>
        </p:txBody>
      </p:sp>
    </p:spTree>
    <p:extLst>
      <p:ext uri="{BB962C8B-B14F-4D97-AF65-F5344CB8AC3E}">
        <p14:creationId xmlns:p14="http://schemas.microsoft.com/office/powerpoint/2010/main" val="2169986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5508104" y="332656"/>
            <a:ext cx="3168352" cy="2880320"/>
          </a:xfrm>
          <a:prstGeom prst="flowChartMagnetic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Познавательные и деловые игры  «Что? Где? Когда?» «Защита прав ребенка. Куда обратиться за помощью»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338" t="13158" r="35448" b="8663"/>
          <a:stretch/>
        </p:blipFill>
        <p:spPr bwMode="auto">
          <a:xfrm>
            <a:off x="107504" y="980728"/>
            <a:ext cx="2592288" cy="2808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17647" t="13526" r="35758" b="8295"/>
          <a:stretch/>
        </p:blipFill>
        <p:spPr bwMode="auto">
          <a:xfrm>
            <a:off x="2782918" y="1412776"/>
            <a:ext cx="2725186" cy="237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Блок-схема: перфолента 6"/>
          <p:cNvSpPr/>
          <p:nvPr/>
        </p:nvSpPr>
        <p:spPr>
          <a:xfrm>
            <a:off x="395536" y="3789040"/>
            <a:ext cx="8280920" cy="2736304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Познавательная игра «Что? Где? Когда?» для учащихся 10  классов. Цель: воспитание правовой грамотности учащихся, способствовать осознанию ответственности за свои права, формирование положительного отношения к правам других людей. Повысить мотивацию к соблюдению своих прав и обязанностей. Заинтересовать школьников в дополнительном изучении правовой литературы.</a:t>
            </a:r>
          </a:p>
        </p:txBody>
      </p:sp>
    </p:spTree>
    <p:extLst>
      <p:ext uri="{BB962C8B-B14F-4D97-AF65-F5344CB8AC3E}">
        <p14:creationId xmlns:p14="http://schemas.microsoft.com/office/powerpoint/2010/main" val="3956990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5724128" y="332656"/>
            <a:ext cx="3096344" cy="3096344"/>
          </a:xfrm>
          <a:prstGeom prst="flowChartMagneticTap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Государственная </a:t>
            </a:r>
            <a:r>
              <a:rPr lang="ru-RU" dirty="0">
                <a:solidFill>
                  <a:schemeClr val="tx1"/>
                </a:solidFill>
              </a:rPr>
              <a:t>символика </a:t>
            </a:r>
            <a:r>
              <a:rPr lang="ru-RU" dirty="0" smtClean="0">
                <a:solidFill>
                  <a:schemeClr val="tx1"/>
                </a:solidFill>
              </a:rPr>
              <a:t> республики </a:t>
            </a:r>
            <a:r>
              <a:rPr lang="ru-RU" dirty="0">
                <a:solidFill>
                  <a:schemeClr val="tx1"/>
                </a:solidFill>
              </a:rPr>
              <a:t>Казахстан. Литературно - правовая викторина      «Что я знаю о своих правах и обязанностях»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337" t="13676" r="35605" b="8662"/>
          <a:stretch/>
        </p:blipFill>
        <p:spPr bwMode="auto">
          <a:xfrm>
            <a:off x="0" y="0"/>
            <a:ext cx="5040560" cy="39548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611560" y="4221088"/>
            <a:ext cx="7776864" cy="2160240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5-7 классы. </a:t>
            </a:r>
            <a:r>
              <a:rPr lang="ru-RU" dirty="0" smtClean="0"/>
              <a:t>Охват 160 человек. Цель</a:t>
            </a:r>
            <a:r>
              <a:rPr lang="ru-RU" dirty="0"/>
              <a:t>: Актуализация знаний о правах ребёнка Задачи: Формировать правовые и нравственные нормы, как основу поведения учащихся в повседневной жизни. Учить, сознательно выполнять гражданские обязанности. Воспитывать законопослушного гражданина.</a:t>
            </a:r>
          </a:p>
        </p:txBody>
      </p:sp>
    </p:spTree>
    <p:extLst>
      <p:ext uri="{BB962C8B-B14F-4D97-AF65-F5344CB8AC3E}">
        <p14:creationId xmlns:p14="http://schemas.microsoft.com/office/powerpoint/2010/main" val="2890553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251520" y="188640"/>
            <a:ext cx="3096344" cy="2592288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Государственная символика Республики Казахстан. Тестирование. 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182" t="13158" r="35604" b="7889"/>
          <a:stretch/>
        </p:blipFill>
        <p:spPr bwMode="auto">
          <a:xfrm>
            <a:off x="3707904" y="188640"/>
            <a:ext cx="4752528" cy="3888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611560" y="2996952"/>
            <a:ext cx="2736304" cy="792088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Охват: 140 учащихся</a:t>
            </a:r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11560" y="4105525"/>
            <a:ext cx="8280920" cy="2160240"/>
          </a:xfrm>
          <a:prstGeom prst="flowChartAlternateProcess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5-7 классы</a:t>
            </a:r>
          </a:p>
          <a:p>
            <a:r>
              <a:rPr lang="ru-RU" dirty="0">
                <a:solidFill>
                  <a:schemeClr val="tx1"/>
                </a:solidFill>
              </a:rPr>
              <a:t>Цель: проверка знаний учащихся о символах Республики Казахстан. Обобщение, углубление и закрепление знаний учащихся по государственной символике Республики Казахстан.</a:t>
            </a:r>
          </a:p>
        </p:txBody>
      </p:sp>
    </p:spTree>
    <p:extLst>
      <p:ext uri="{BB962C8B-B14F-4D97-AF65-F5344CB8AC3E}">
        <p14:creationId xmlns:p14="http://schemas.microsoft.com/office/powerpoint/2010/main" val="1280078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251520" y="188640"/>
            <a:ext cx="3384376" cy="1260140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«Государственная символика Казахстана»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492" t="13417" r="35449" b="8662"/>
          <a:stretch/>
        </p:blipFill>
        <p:spPr bwMode="auto">
          <a:xfrm>
            <a:off x="6372200" y="76200"/>
            <a:ext cx="2376264" cy="29207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17802" t="13933" r="35449" b="9437"/>
          <a:stretch/>
        </p:blipFill>
        <p:spPr bwMode="auto">
          <a:xfrm>
            <a:off x="3635896" y="76200"/>
            <a:ext cx="2736304" cy="29207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Стрелка вправо 6"/>
          <p:cNvSpPr/>
          <p:nvPr/>
        </p:nvSpPr>
        <p:spPr>
          <a:xfrm>
            <a:off x="251520" y="1700808"/>
            <a:ext cx="3024336" cy="1008112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Охват: 187 </a:t>
            </a:r>
            <a:r>
              <a:rPr lang="ru-RU" dirty="0"/>
              <a:t>учащихся</a:t>
            </a:r>
          </a:p>
          <a:p>
            <a:pPr algn="ctr"/>
            <a:r>
              <a:rPr lang="ru-RU" dirty="0"/>
              <a:t>12 педагогов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755576" y="3068960"/>
            <a:ext cx="7704856" cy="2880320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Классные часы 1-4 классы.</a:t>
            </a:r>
          </a:p>
          <a:p>
            <a:r>
              <a:rPr lang="ru-RU" dirty="0"/>
              <a:t>Цель: углубление знаний учащихся о символах Республики Казахстан .Цель: углубление знаний учащихся о символах Республики Казахстан.</a:t>
            </a:r>
            <a:br>
              <a:rPr lang="ru-RU" dirty="0"/>
            </a:br>
            <a:r>
              <a:rPr lang="ru-RU" dirty="0"/>
              <a:t>Обобщить знания детей о государственной символике Республики Казахстан;</a:t>
            </a:r>
            <a:br>
              <a:rPr lang="ru-RU" dirty="0"/>
            </a:br>
            <a:r>
              <a:rPr lang="ru-RU" dirty="0"/>
              <a:t>создать условия для осознания учащимися значимости государственной символики;</a:t>
            </a:r>
            <a:br>
              <a:rPr lang="ru-RU" dirty="0"/>
            </a:br>
            <a:r>
              <a:rPr lang="ru-RU" dirty="0"/>
              <a:t>развивать познавательный интерес, расширять кругозор в области государственной символики;</a:t>
            </a:r>
          </a:p>
        </p:txBody>
      </p:sp>
    </p:spTree>
    <p:extLst>
      <p:ext uri="{BB962C8B-B14F-4D97-AF65-F5344CB8AC3E}">
        <p14:creationId xmlns:p14="http://schemas.microsoft.com/office/powerpoint/2010/main" val="971845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251520" y="1628800"/>
            <a:ext cx="3744416" cy="1008112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fontAlgn="t"/>
            <a:endParaRPr lang="ru-RU" dirty="0"/>
          </a:p>
          <a:p>
            <a:pPr fontAlgn="t"/>
            <a:r>
              <a:rPr lang="ru-RU" dirty="0"/>
              <a:t>Конкурс знатоков права «Гражданином быть обязан»</a:t>
            </a:r>
          </a:p>
          <a:p>
            <a:pPr algn="ctr"/>
            <a:endParaRPr lang="ru-RU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17492" t="13417" r="35294" b="8662"/>
          <a:stretch/>
        </p:blipFill>
        <p:spPr bwMode="auto">
          <a:xfrm>
            <a:off x="3995936" y="188640"/>
            <a:ext cx="4968552" cy="3888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899592" y="4365104"/>
            <a:ext cx="7632848" cy="201622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Задачи:</a:t>
            </a:r>
            <a:br>
              <a:rPr lang="ru-RU" dirty="0"/>
            </a:br>
            <a:r>
              <a:rPr lang="ru-RU" dirty="0"/>
              <a:t>- познакомить учащихся с основными правами и свободами, изложенными в Конвенции о правах ребенка;</a:t>
            </a:r>
            <a:br>
              <a:rPr lang="ru-RU" dirty="0"/>
            </a:br>
            <a:r>
              <a:rPr lang="ru-RU" dirty="0"/>
              <a:t>- развивать у учащихся познавательный интерес, критическое мышление, нравственную и правовую культуру, способность к самоопределению и самореализации</a:t>
            </a:r>
            <a:r>
              <a:rPr lang="ru-RU" dirty="0" smtClean="0"/>
              <a:t>;</a:t>
            </a:r>
          </a:p>
          <a:p>
            <a:pPr algn="ctr"/>
            <a:r>
              <a:rPr lang="ru-RU" dirty="0" smtClean="0"/>
              <a:t>Охват: 45 учащихся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286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5580112" y="332656"/>
            <a:ext cx="3563888" cy="2448272"/>
          </a:xfrm>
          <a:prstGeom prst="verticalScroll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 рамках проекта «</a:t>
            </a:r>
            <a:r>
              <a:rPr lang="ru-RU" dirty="0" err="1">
                <a:solidFill>
                  <a:schemeClr val="tx1"/>
                </a:solidFill>
              </a:rPr>
              <a:t>Өнегелі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өмір</a:t>
            </a:r>
            <a:r>
              <a:rPr lang="ru-RU" dirty="0">
                <a:solidFill>
                  <a:schemeClr val="tx1"/>
                </a:solidFill>
              </a:rPr>
              <a:t>» Встреча с успешными юристами.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028" t="13417" r="35294" b="8404"/>
          <a:stretch/>
        </p:blipFill>
        <p:spPr bwMode="auto">
          <a:xfrm>
            <a:off x="30801" y="188640"/>
            <a:ext cx="5004048" cy="40382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перфолента 5"/>
          <p:cNvSpPr/>
          <p:nvPr/>
        </p:nvSpPr>
        <p:spPr>
          <a:xfrm>
            <a:off x="251520" y="3933056"/>
            <a:ext cx="8640960" cy="2664296"/>
          </a:xfrm>
          <a:prstGeom prst="flowChartPunchedTap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Беседу проводила </a:t>
            </a:r>
            <a:r>
              <a:rPr lang="ru-RU" dirty="0" err="1">
                <a:solidFill>
                  <a:schemeClr val="tx1"/>
                </a:solidFill>
              </a:rPr>
              <a:t>Глимшина</a:t>
            </a:r>
            <a:r>
              <a:rPr lang="ru-RU" dirty="0">
                <a:solidFill>
                  <a:schemeClr val="tx1"/>
                </a:solidFill>
              </a:rPr>
              <a:t> Юлия </a:t>
            </a:r>
            <a:r>
              <a:rPr lang="ru-RU" dirty="0" err="1">
                <a:solidFill>
                  <a:schemeClr val="tx1"/>
                </a:solidFill>
              </a:rPr>
              <a:t>Гарифулловна</a:t>
            </a:r>
            <a:r>
              <a:rPr lang="ru-RU" dirty="0">
                <a:solidFill>
                  <a:schemeClr val="tx1"/>
                </a:solidFill>
              </a:rPr>
              <a:t> юрист </a:t>
            </a:r>
            <a:r>
              <a:rPr lang="ru-RU" dirty="0" err="1">
                <a:solidFill>
                  <a:schemeClr val="tx1"/>
                </a:solidFill>
              </a:rPr>
              <a:t>г.Шахтинска</a:t>
            </a:r>
            <a:r>
              <a:rPr lang="ru-RU" dirty="0">
                <a:solidFill>
                  <a:schemeClr val="tx1"/>
                </a:solidFill>
              </a:rPr>
              <a:t>. Юлия </a:t>
            </a:r>
            <a:r>
              <a:rPr lang="ru-RU" dirty="0" err="1">
                <a:solidFill>
                  <a:schemeClr val="tx1"/>
                </a:solidFill>
              </a:rPr>
              <a:t>Гарифулловна</a:t>
            </a:r>
            <a:r>
              <a:rPr lang="ru-RU" dirty="0">
                <a:solidFill>
                  <a:schemeClr val="tx1"/>
                </a:solidFill>
              </a:rPr>
              <a:t> рассказала ребятам о том, что правовой статус человека в законодательном мире определяется правами, обязанностями и его личной ответственностью. В ходе встречи были рассмотрены ситуации, когда юридические знания помогали в различных отраслях жизни людей и наоборот - их незнание приводило к разрушающим </a:t>
            </a:r>
            <a:r>
              <a:rPr lang="ru-RU" dirty="0" smtClean="0">
                <a:solidFill>
                  <a:schemeClr val="tx1"/>
                </a:solidFill>
              </a:rPr>
              <a:t>последствиям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Охват-63 учащихся.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046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251520" y="188640"/>
            <a:ext cx="3360360" cy="2808312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Познавательная ситуационная игра. Найди нарушения «По законам взрослой жизни»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028" t="13417" r="35604" b="8662"/>
          <a:stretch/>
        </p:blipFill>
        <p:spPr bwMode="auto">
          <a:xfrm>
            <a:off x="3611880" y="188640"/>
            <a:ext cx="5208592" cy="4188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755576" y="4509120"/>
            <a:ext cx="7848872" cy="194421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5-7 классы</a:t>
            </a:r>
          </a:p>
          <a:p>
            <a:r>
              <a:rPr lang="ru-RU" dirty="0"/>
              <a:t>Сформировать представления об административной и уголовной ответственности несовершеннолетних, научить применять полученные знания в конкретных ситуациях, сформировать  чувство ответственности за свои поступки, уважительное отношение к закону</a:t>
            </a:r>
            <a:r>
              <a:rPr lang="ru-RU" dirty="0" smtClean="0"/>
              <a:t>. Охват 47 учащихся.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14966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79512" y="260648"/>
            <a:ext cx="3384376" cy="2592288"/>
          </a:xfrm>
          <a:prstGeom prst="verticalScrol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Конкурс кроссвордов «Я будущий избиратель»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492" t="13675" r="35914" b="9178"/>
          <a:stretch/>
        </p:blipFill>
        <p:spPr bwMode="auto">
          <a:xfrm>
            <a:off x="3563888" y="132804"/>
            <a:ext cx="5328592" cy="41602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827584" y="4509120"/>
            <a:ext cx="7848872" cy="194421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Деловая игра 8-9 классы</a:t>
            </a:r>
          </a:p>
          <a:p>
            <a:r>
              <a:rPr lang="ru-RU" dirty="0">
                <a:solidFill>
                  <a:schemeClr val="tx1"/>
                </a:solidFill>
              </a:rPr>
              <a:t>Цель: формирование активной гражданской позиции учащихся - будущих избирателей. Способствовать воспитанию у школьников позитивного восприятия норм и ценностей демократического правового государства</a:t>
            </a:r>
            <a:r>
              <a:rPr lang="ru-RU" dirty="0" smtClean="0">
                <a:solidFill>
                  <a:schemeClr val="tx1"/>
                </a:solidFill>
              </a:rPr>
              <a:t>. Охват: 63 учащихся.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066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23528" y="188640"/>
            <a:ext cx="3672408" cy="2592288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Организация экскурсий правовой направленности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028" t="13675" r="36532" b="8404"/>
          <a:stretch/>
        </p:blipFill>
        <p:spPr bwMode="auto">
          <a:xfrm>
            <a:off x="3995936" y="188640"/>
            <a:ext cx="4752528" cy="4032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1043608" y="4293096"/>
            <a:ext cx="7704856" cy="216024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10-11 классы</a:t>
            </a:r>
          </a:p>
          <a:p>
            <a:r>
              <a:rPr lang="ru-RU" dirty="0"/>
              <a:t>Экскурсия в ОП </a:t>
            </a:r>
            <a:r>
              <a:rPr lang="ru-RU" dirty="0" err="1"/>
              <a:t>п.Шахан</a:t>
            </a:r>
            <a:r>
              <a:rPr lang="ru-RU" dirty="0"/>
              <a:t>. Цель − укрепление доверия молодежи к органам внутренних дел, повышение престижа профессии полицейского и развитие интереса детей к общественной жизни. Полицейские ответили на все вопросы экскурсантов, а на прощание пожелали ребятам не только успехов в учебе, но и взаимопонимания с родителями и сверстниками</a:t>
            </a:r>
            <a:r>
              <a:rPr lang="ru-RU" dirty="0" smtClean="0"/>
              <a:t>. Охват: 38 учащихся.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87643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5148064" y="260648"/>
            <a:ext cx="3528392" cy="2808312"/>
          </a:xfrm>
          <a:prstGeom prst="flowChartMagneticTap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Организация тематической книжной выставки «Права и обязанности школьника» «Я и закон» «Школьникам о праве»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648" t="13158" r="35138" b="8405"/>
          <a:stretch/>
        </p:blipFill>
        <p:spPr bwMode="auto">
          <a:xfrm>
            <a:off x="-32823" y="0"/>
            <a:ext cx="5180887" cy="47251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395536" y="4941168"/>
            <a:ext cx="8280920" cy="1512168"/>
          </a:xfrm>
          <a:prstGeom prst="flowChartAlternateProcess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 рамках «Недели правовых знаний» в школьной библиотеке подготовлена книжная выставка «Закон обо мне, мне о законе» главная цель которой - пропаганда правовых знаний и повышение правовой культуры школьников через литературу.</a:t>
            </a:r>
          </a:p>
        </p:txBody>
      </p:sp>
    </p:spTree>
    <p:extLst>
      <p:ext uri="{BB962C8B-B14F-4D97-AF65-F5344CB8AC3E}">
        <p14:creationId xmlns:p14="http://schemas.microsoft.com/office/powerpoint/2010/main" val="3257663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395536" y="188640"/>
            <a:ext cx="4032448" cy="129614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Игра по станциям по теме «Мои гражданские права»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338" t="13158" r="34675" b="7631"/>
          <a:stretch/>
        </p:blipFill>
        <p:spPr bwMode="auto">
          <a:xfrm>
            <a:off x="362356" y="1484784"/>
            <a:ext cx="5721812" cy="468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Вертикальный свиток 5"/>
          <p:cNvSpPr/>
          <p:nvPr/>
        </p:nvSpPr>
        <p:spPr>
          <a:xfrm>
            <a:off x="5796136" y="476672"/>
            <a:ext cx="3347864" cy="6048672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5-7 классы</a:t>
            </a:r>
          </a:p>
          <a:p>
            <a:r>
              <a:rPr lang="ru-RU" dirty="0"/>
              <a:t>Цель: Способствовать формированию системы правовых знаний, правовой культуры у подростков, навыков правомерного поведения, проявлению творчества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Охват:39 учащихся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4695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5724128" y="188640"/>
            <a:ext cx="2880320" cy="2376264"/>
          </a:xfrm>
          <a:prstGeom prst="flowChartMagnetic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Подведение итогов конкурса рисунков.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183" t="13417" r="35294" b="7372"/>
          <a:stretch/>
        </p:blipFill>
        <p:spPr bwMode="auto">
          <a:xfrm>
            <a:off x="0" y="154360"/>
            <a:ext cx="5724128" cy="41387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395536" y="4523184"/>
            <a:ext cx="8424936" cy="187220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1-7 классы</a:t>
            </a:r>
          </a:p>
          <a:p>
            <a:r>
              <a:rPr lang="ru-RU" dirty="0">
                <a:solidFill>
                  <a:schemeClr val="tx1"/>
                </a:solidFill>
              </a:rPr>
              <a:t>«Правовой мир глазами детей»</a:t>
            </a:r>
          </a:p>
          <a:p>
            <a:r>
              <a:rPr lang="ru-RU" dirty="0">
                <a:solidFill>
                  <a:schemeClr val="tx1"/>
                </a:solidFill>
              </a:rPr>
              <a:t>«Мир глазами детей»</a:t>
            </a:r>
          </a:p>
          <a:p>
            <a:r>
              <a:rPr lang="ru-RU" dirty="0">
                <a:solidFill>
                  <a:schemeClr val="tx1"/>
                </a:solidFill>
              </a:rPr>
              <a:t>«Я рисую мир» «Моя семья» «Мои права» «Разноцветный мир детства</a:t>
            </a:r>
            <a:r>
              <a:rPr lang="ru-RU" dirty="0" smtClean="0">
                <a:solidFill>
                  <a:schemeClr val="tx1"/>
                </a:solidFill>
              </a:rPr>
              <a:t>».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Охват: 87 учащихся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2154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2735795" y="147223"/>
            <a:ext cx="3816424" cy="2376264"/>
          </a:xfrm>
          <a:prstGeom prst="verticalScrol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Конкурс сочинений «Если бы я был президентом» «Если бы я был директором школы» «Имею права и не забываю об обязанностях»                </a:t>
            </a:r>
          </a:p>
          <a:p>
            <a:pPr algn="ctr"/>
            <a:endParaRPr lang="ru-RU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17182" t="11869" r="8205" b="8662"/>
          <a:stretch/>
        </p:blipFill>
        <p:spPr bwMode="auto">
          <a:xfrm>
            <a:off x="323528" y="2492896"/>
            <a:ext cx="8640959" cy="3960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261366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2051720" y="116632"/>
            <a:ext cx="5472608" cy="1008112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Конкурс плакатов «Правовой вернисаж»(Краткое изречение, лозунг в защиту прав детей цитата и </a:t>
            </a:r>
            <a:r>
              <a:rPr lang="ru-RU" dirty="0" err="1"/>
              <a:t>т.д</a:t>
            </a:r>
            <a:r>
              <a:rPr lang="ru-RU" dirty="0"/>
              <a:t>)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802" t="14706" r="10218" b="9179"/>
          <a:stretch/>
        </p:blipFill>
        <p:spPr bwMode="auto">
          <a:xfrm>
            <a:off x="611560" y="1124744"/>
            <a:ext cx="8064895" cy="53285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45344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23528" y="116632"/>
            <a:ext cx="2952328" cy="1512168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Конкурс эссе «Имею право»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183" t="13676" r="9752" b="8662"/>
          <a:stretch/>
        </p:blipFill>
        <p:spPr bwMode="auto">
          <a:xfrm>
            <a:off x="323528" y="1628800"/>
            <a:ext cx="8352928" cy="47525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57953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395536" y="260648"/>
            <a:ext cx="3672408" cy="720080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Оперативка « Школа территория закона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337" t="12385" r="35605" b="7372"/>
          <a:stretch/>
        </p:blipFill>
        <p:spPr bwMode="auto">
          <a:xfrm>
            <a:off x="395536" y="993660"/>
            <a:ext cx="5328592" cy="56757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Вертикальный свиток 5"/>
          <p:cNvSpPr/>
          <p:nvPr/>
        </p:nvSpPr>
        <p:spPr>
          <a:xfrm>
            <a:off x="5724128" y="332656"/>
            <a:ext cx="3419872" cy="6336704"/>
          </a:xfrm>
          <a:prstGeom prst="verticalScrol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8-9 классы совместно с фракцией школьного парламента " Печати и информации "проведено мероприятие Оперативка « Школа территория закона». Цель реализации Плана правового воспитания: формирование правовой культуры обучающихся, представлений об основных правах и обязанностях, о принципах демократии, об уважении к правам человека и свободе личности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90508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4932040" y="0"/>
            <a:ext cx="3888432" cy="2492896"/>
          </a:xfrm>
          <a:prstGeom prst="flowChartMagnetic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Библиотечные уроки «Права и обязанности школьника» Путешествие по книгам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183" t="13417" r="36068" b="8146"/>
          <a:stretch/>
        </p:blipFill>
        <p:spPr bwMode="auto">
          <a:xfrm>
            <a:off x="0" y="116632"/>
            <a:ext cx="4932040" cy="43924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Блок-схема: перфолента 5"/>
          <p:cNvSpPr/>
          <p:nvPr/>
        </p:nvSpPr>
        <p:spPr>
          <a:xfrm>
            <a:off x="323528" y="4509120"/>
            <a:ext cx="8496944" cy="2232248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7 «В» классе прошел информационно -познавательный час на тему «Права и обязанности школьников». «Путешествие по книгам». В ходе мероприятия ребята познакомились с «Конвенцией о правах ребенка». Узнали не только о своих правах, но и обязанностях. Разобрали различные жизненные ситуации. Познакомились художественной литературой, раскрывающей тему защиты права детей и подростков</a:t>
            </a:r>
            <a:r>
              <a:rPr lang="ru-RU" dirty="0" smtClean="0"/>
              <a:t>. Охват 21 учащийся.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3706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79512" y="188640"/>
            <a:ext cx="8712968" cy="144016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Педагогическая поэма, «Дорога к дому» «Сильная личность из 2А» Мультфильмы </a:t>
            </a:r>
            <a:r>
              <a:rPr lang="ru-RU" dirty="0" err="1"/>
              <a:t>смешарики</a:t>
            </a:r>
            <a:r>
              <a:rPr lang="ru-RU" dirty="0"/>
              <a:t> «Азбука прав ребенка» «Педагогическая поэма» «Дорога к дому» «Денискины рассказы» Мирный воин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7028" t="13417" r="35449" b="8146"/>
          <a:stretch/>
        </p:blipFill>
        <p:spPr bwMode="auto">
          <a:xfrm>
            <a:off x="395536" y="1484784"/>
            <a:ext cx="4896544" cy="48245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Вертикальный свиток 5"/>
          <p:cNvSpPr/>
          <p:nvPr/>
        </p:nvSpPr>
        <p:spPr>
          <a:xfrm>
            <a:off x="5580112" y="1484784"/>
            <a:ext cx="3563888" cy="5112568"/>
          </a:xfrm>
          <a:prstGeom prst="verticalScrol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</a:rPr>
              <a:t>2-7 классы</a:t>
            </a:r>
          </a:p>
          <a:p>
            <a:r>
              <a:rPr lang="ru-RU" sz="1400" dirty="0">
                <a:solidFill>
                  <a:schemeClr val="tx1"/>
                </a:solidFill>
              </a:rPr>
              <a:t>Познакомить детей с понятиями: «Конвенция о правах ребёнка», «право», «обязанность», через знакомство с правами и обязанностями ребенка воспитывать правовую культуру учащихся. Формировать готовность слушать собеседника и вести диалог, признавать различные точки зрения и излагать своё мнение и аргументировать свою точку зрения и оценку событий</a:t>
            </a:r>
            <a:r>
              <a:rPr lang="ru-RU" sz="1400" dirty="0" smtClean="0">
                <a:solidFill>
                  <a:schemeClr val="tx1"/>
                </a:solidFill>
              </a:rPr>
              <a:t>. Охват 98 учащихся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969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395536" y="188640"/>
            <a:ext cx="4176464" cy="2304256"/>
          </a:xfrm>
          <a:prstGeom prst="wedgeEllipseCallou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Родительское собрание для председателей родительского комитета «Права ребенка в семье» «Семья территория безопасности .Как понимать своего ребенка».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7" t="13690" r="35357" b="9280"/>
          <a:stretch/>
        </p:blipFill>
        <p:spPr bwMode="auto">
          <a:xfrm>
            <a:off x="4572000" y="188640"/>
            <a:ext cx="4572000" cy="4215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Вертикальный свиток 4"/>
          <p:cNvSpPr/>
          <p:nvPr/>
        </p:nvSpPr>
        <p:spPr>
          <a:xfrm>
            <a:off x="107504" y="3095391"/>
            <a:ext cx="3960440" cy="3168352"/>
          </a:xfrm>
          <a:prstGeom prst="verticalScrol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Повестка дня.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1. Родительский контроль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2. Внедрение QR кода для учащихся в целях безопасности.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3. Права ребенка в семье.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4. Школьная служба медиации.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5. Соблюдение школьной формы.</a:t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6. Психологическая служба школы.</a:t>
            </a:r>
          </a:p>
        </p:txBody>
      </p:sp>
    </p:spTree>
    <p:extLst>
      <p:ext uri="{BB962C8B-B14F-4D97-AF65-F5344CB8AC3E}">
        <p14:creationId xmlns:p14="http://schemas.microsoft.com/office/powerpoint/2010/main" val="22720541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251520" y="260648"/>
            <a:ext cx="4104456" cy="1800200"/>
          </a:xfrm>
          <a:prstGeom prst="horizontalScrol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Торжественное закрытие недели правовой грамотности</a:t>
            </a: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8204" t="13417" r="43809" b="8662"/>
          <a:stretch/>
        </p:blipFill>
        <p:spPr bwMode="auto">
          <a:xfrm>
            <a:off x="215782" y="2060848"/>
            <a:ext cx="4356217" cy="41764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Вертикальный свиток 5"/>
          <p:cNvSpPr/>
          <p:nvPr/>
        </p:nvSpPr>
        <p:spPr>
          <a:xfrm>
            <a:off x="4932040" y="404664"/>
            <a:ext cx="3960440" cy="5832648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Линейка 1, 2 смены, награждение учащихся по итогам конкурсов.</a:t>
            </a:r>
          </a:p>
        </p:txBody>
      </p:sp>
    </p:spTree>
    <p:extLst>
      <p:ext uri="{BB962C8B-B14F-4D97-AF65-F5344CB8AC3E}">
        <p14:creationId xmlns:p14="http://schemas.microsoft.com/office/powerpoint/2010/main" val="8422527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112</TotalTime>
  <Words>1192</Words>
  <Application>Microsoft Office PowerPoint</Application>
  <PresentationFormat>Экран (4:3)</PresentationFormat>
  <Paragraphs>82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Правовое воспитание  в школе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Правовое воспитание  в школе</dc:title>
  <dc:creator>1</dc:creator>
  <cp:lastModifiedBy>1</cp:lastModifiedBy>
  <cp:revision>11</cp:revision>
  <dcterms:created xsi:type="dcterms:W3CDTF">2025-02-10T10:06:46Z</dcterms:created>
  <dcterms:modified xsi:type="dcterms:W3CDTF">2025-02-10T11:59:22Z</dcterms:modified>
</cp:coreProperties>
</file>