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Amatic SC"/>
      <p:regular r:id="rId27"/>
      <p:bold r:id="rId28"/>
    </p:embeddedFont>
    <p:embeddedFont>
      <p:font typeface="Source Code Pro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AmaticSC-bold.fntdata"/><Relationship Id="rId27" Type="http://schemas.openxmlformats.org/officeDocument/2006/relationships/font" Target="fonts/AmaticSC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SourceCodePr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SourceCodePro-italic.fntdata"/><Relationship Id="rId30" Type="http://schemas.openxmlformats.org/officeDocument/2006/relationships/font" Target="fonts/SourceCodePro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SourceCodePro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fca3ee8783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fca3ee8783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fca3ee8783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fca3ee8783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fca3ee8783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fca3ee8783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fca3ee8783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fca3ee8783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fca3ee8783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fca3ee8783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fca3ee8783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fca3ee8783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fca3ee8783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fca3ee8783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fca3ee8783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fca3ee8783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fca3ee8783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fca3ee8783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fca3ee8783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fca3ee8783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0b614fc862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0b614fc862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fca3ee8783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fca3ee8783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fca3ee8783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fca3ee8783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fca3ee8783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fca3ee8783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fca3ee8783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fca3ee878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fca3ee8783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fca3ee8783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fca3ee8783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fca3ee8783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fca3ee8783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fca3ee8783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fca3ee8783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fca3ee8783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fca3ee8783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fca3ee8783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school.cabar.asia/ru/books/kak-zashhitit-sebja-v-internete/" TargetMode="External"/><Relationship Id="rId4" Type="http://schemas.openxmlformats.org/officeDocument/2006/relationships/hyperlink" Target="https://www.unicef.org/kazakhstan/%D0%BA%D0%B8%D0%B1%D0%B5%D1%80-%D1%82%D2%B1%D0%BC%D0%B0%D1%80-%D1%81%D0%BE%D0%B7%D0%B4%D0%B0%D0%BD%D0%B8%D0%B5-%D0%B1%D0%B5%D0%B7%D0%BE%D0%BF%D0%B0%D1%81%D0%BD%D0%BE%D0%B3%D0%BE-%D1%86%D0%B8%D1%84%D1%80%D0%BE%D0%B2%D0%BE%D0%B3%D0%BE-%D0%BF%D1%80%D0%BE%D1%81%D1%82%D1%80%D0%B0%D0%BD%D1%81%D1%82%D0%B2%D0%B0-%D0%B4%D0%BB%D1%8F-%D0%BA%D0%B0%D0%B6%D0%B4%D0%BE%D0%B3%D0%BE-%D1%80%D0%B5%D0%B1%D0%B5%D0%BD%D0%BA%D0%B0" TargetMode="External"/><Relationship Id="rId11" Type="http://schemas.openxmlformats.org/officeDocument/2006/relationships/hyperlink" Target="https://peremena.media/trinadcat-prichin-govorit-o-kiberbezopasnosti/" TargetMode="External"/><Relationship Id="rId10" Type="http://schemas.openxmlformats.org/officeDocument/2006/relationships/hyperlink" Target="https://citizensec.kz/awareness" TargetMode="External"/><Relationship Id="rId12" Type="http://schemas.openxmlformats.org/officeDocument/2006/relationships/hyperlink" Target="https://www.unicef.org/kazakhstan/%D0%9D%D0%BE%D0%B2%D0%BE%D1%81%D1%82%D0%BD%D1%8B%D0%B5-%D0%B7%D0%B0%D0%BC%D0%B5%D1%82%D0%BA%D0%B8/%D0%BA%D0%B0%D0%BA-%D0%B7%D0%B0%D1%89%D0%B8%D1%82%D0%B8%D1%82%D1%8C%D1%81%D1%8F-%D0%BE%D1%82-%D0%BA%D0%B8%D0%B1%D0%B5%D1%80%D0%B1%D1%83%D0%BB%D0%BB%D0%B8%D0%BD%D0%B3%D0%B0" TargetMode="External"/><Relationship Id="rId9" Type="http://schemas.openxmlformats.org/officeDocument/2006/relationships/hyperlink" Target="https://www.internetmatters.org/ru/resources/" TargetMode="External"/><Relationship Id="rId5" Type="http://schemas.openxmlformats.org/officeDocument/2006/relationships/hyperlink" Target="https://drive.google.com/drive/folders/1rOa_mStS5aftGhjOrzJiHIx3RpvP4EfJ" TargetMode="External"/><Relationship Id="rId6" Type="http://schemas.openxmlformats.org/officeDocument/2006/relationships/hyperlink" Target="https://drive.google.com/drive/folders/1gRY1So7wCelo8TfALSqRtpqKSzZMwL2F" TargetMode="External"/><Relationship Id="rId7" Type="http://schemas.openxmlformats.org/officeDocument/2006/relationships/hyperlink" Target="https://www.unicef.org/kazakhstan/media/11591/file/%D0%91%D0%B5%D0%B7%D0%BE%D0%BF%D0%B0%D1%81%D0%BD%D0%BE%D1%81%D1%82%D1%8C%20%D0%B4%D0%B5%D1%82%D0%B5%D0%B9%20%D0%B2%20c%D0%B5%D1%82%D0%B8:%20%D0%BA%D1%80%D0%B0%D1%82%D0%BA%D0%BE%D0%B5%20%D1%80%D1%83%D0%BA%D0%BE%D0%B2%D0%BE%D0%B4%D1%81%D1%82%D0%B2%D0%BE%20%D0%B4%D0%BB%D1%8F%20%D1%80%D0%BE%D0%B4%D0%B8%D1%82%D0%B5%D0%BB%D0%B5%D0%B9..pdf" TargetMode="External"/><Relationship Id="rId8" Type="http://schemas.openxmlformats.org/officeDocument/2006/relationships/hyperlink" Target="https://www.unicef.org/kazakhstan/media/11626/file/%D0%91%D0%B0%D0%BB%D0%B0%D0%BB%D0%B0%D1%80%D0%B4%D1%8B%D2%A3%20%D0%B6%D0%B5%D0%BB%D1%96%D0%B4%D0%B5%D0%B3%D1%96%20%D2%9B%D0%B0%D1%83%D1%96%D0%BF%D1%81%D1%96%D0%B7%D0%B4%D1%96%D0%B3%D1%96:%20%D0%B0%D1%82%D0%B0-%D0%B0%D0%BD%D0%B0%D0%BB%D0%B0%D1%80%D2%93%D0%B0%20%D0%B0%D1%80%D0%BD%D0%B0%D0%BB%D2%93%D0%B0%D0%BD%20%D0%BD%D2%B1%D1%81%D2%9B%D0%B0%D1%83%D0%BB%D1%8B%D2%9B.pdf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www.youtube.com/watch?v=5qkNGXAiszk" TargetMode="External"/><Relationship Id="rId4" Type="http://schemas.openxmlformats.org/officeDocument/2006/relationships/hyperlink" Target="https://ecologiya-bez-paniki.mave.digital/ep-46" TargetMode="External"/><Relationship Id="rId9" Type="http://schemas.openxmlformats.org/officeDocument/2006/relationships/hyperlink" Target="https://factcheck.kz/kaz/densaulyk/ata-anajaa-arnaljaan-njasjaaulyja-balanyja-internettegja-jaaujapsjazdjagja/" TargetMode="External"/><Relationship Id="rId5" Type="http://schemas.openxmlformats.org/officeDocument/2006/relationships/hyperlink" Target="https://www.youtube.com/watch?v=C4FMWCdl5jU" TargetMode="External"/><Relationship Id="rId6" Type="http://schemas.openxmlformats.org/officeDocument/2006/relationships/hyperlink" Target="https://ecologiya-bez-paniki.mave.digital/ep-48" TargetMode="External"/><Relationship Id="rId7" Type="http://schemas.openxmlformats.org/officeDocument/2006/relationships/hyperlink" Target="https://contentfirst.cabar.asia/childhoodonline" TargetMode="External"/><Relationship Id="rId8" Type="http://schemas.openxmlformats.org/officeDocument/2006/relationships/hyperlink" Target="https://factcheck.kz/socium/kak-obezopasit-detey-v-internete-instruktsiya-dlya-roditeley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peremena.media/beskonechnyi-klik/" TargetMode="External"/><Relationship Id="rId4" Type="http://schemas.openxmlformats.org/officeDocument/2006/relationships/hyperlink" Target="https://www.instagram.com/p/C4NrWbdN3AN/?igsh=MTNwYTh0MHJ2dXljMw%3D%3D&amp;img_index=1" TargetMode="External"/><Relationship Id="rId5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7.jpg"/><Relationship Id="rId5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image" Target="../media/image10.jpg"/><Relationship Id="rId5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Безопасность в сети</a:t>
            </a:r>
            <a:endParaRPr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Советы школьникам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2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3501" y="0"/>
            <a:ext cx="349699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Научить простым правилам</a:t>
            </a:r>
            <a:endParaRPr/>
          </a:p>
        </p:txBody>
      </p:sp>
      <p:sp>
        <p:nvSpPr>
          <p:cNvPr id="128" name="Google Shape;128;p2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Не принимать вызов от незнакомого номера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Не отвечать незнакомцам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●"/>
            </a:pPr>
            <a:r>
              <a:rPr b="1" lang="ru">
                <a:solidFill>
                  <a:srgbClr val="FF0000"/>
                </a:solidFill>
              </a:rPr>
              <a:t>Не говорить код СМС</a:t>
            </a:r>
            <a:endParaRPr b="1">
              <a:solidFill>
                <a:srgbClr val="FF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Не нажимать ссылки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Не делиться личными данными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/>
          <p:nvPr>
            <p:ph type="title"/>
          </p:nvPr>
        </p:nvSpPr>
        <p:spPr>
          <a:xfrm>
            <a:off x="311700" y="-35624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Личные данные</a:t>
            </a:r>
            <a:endParaRPr/>
          </a:p>
        </p:txBody>
      </p:sp>
      <p:sp>
        <p:nvSpPr>
          <p:cNvPr id="134" name="Google Shape;134;p24"/>
          <p:cNvSpPr txBox="1"/>
          <p:nvPr>
            <p:ph idx="1" type="body"/>
          </p:nvPr>
        </p:nvSpPr>
        <p:spPr>
          <a:xfrm>
            <a:off x="83100" y="619075"/>
            <a:ext cx="7908000" cy="436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ИИН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Дата рождения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Номер школы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Кружки, секции, расписание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Адрес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Телефон, e-mail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Не включать камеру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По фото можно вас найти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Пароли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Информация - Завтра Турция, купили машину…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Папа - нефтяник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" sz="1900"/>
              <a:t>Номер банковской карточки </a:t>
            </a:r>
            <a:endParaRPr sz="1900"/>
          </a:p>
        </p:txBody>
      </p:sp>
      <p:pic>
        <p:nvPicPr>
          <p:cNvPr id="135" name="Google Shape;13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25375" y="-176100"/>
            <a:ext cx="4618625" cy="30790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Предотвратить кибербуллинг и шантаж</a:t>
            </a:r>
            <a:endParaRPr/>
          </a:p>
        </p:txBody>
      </p:sp>
      <p:sp>
        <p:nvSpPr>
          <p:cNvPr id="141" name="Google Shape;141;p2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Шерентинг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Здоровые отношения в семье, доверие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Не делиться личным в мессенджерах - фото, признания, мечты…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Закрытые соц.сети - доступ только по приглашению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Не делать домашние фото с включенной геолокацией. Убирать метаданные с фото перед публикацией в социальных сетях.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Написал в сети = сказал в лицо.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●"/>
            </a:pPr>
            <a:r>
              <a:rPr b="1" lang="ru">
                <a:solidFill>
                  <a:srgbClr val="FF0000"/>
                </a:solidFill>
              </a:rPr>
              <a:t>Не отправлять интимные фото!!!</a:t>
            </a:r>
            <a:endParaRPr b="1">
              <a:solidFill>
                <a:srgbClr val="FF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b="1" lang="ru">
                <a:solidFill>
                  <a:schemeClr val="accent1"/>
                </a:solidFill>
              </a:rPr>
              <a:t>Сообщение об опасности ≠ ябедничество</a:t>
            </a:r>
            <a:endParaRPr b="1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Незнакомцы в сети</a:t>
            </a:r>
            <a:endParaRPr/>
          </a:p>
        </p:txBody>
      </p:sp>
      <p:sp>
        <p:nvSpPr>
          <p:cNvPr id="147" name="Google Shape;147;p2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t/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Круг общения в сети = кругу общения оффлайн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Интересуйтесь новыми знакомыми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Перед встречей - познакомьтесь с родителями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Расскажите про фейковые страницы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Сексуальное </a:t>
            </a:r>
            <a:r>
              <a:rPr lang="ru"/>
              <a:t>домогательство - Груминг</a:t>
            </a:r>
            <a:endParaRPr/>
          </a:p>
        </p:txBody>
      </p:sp>
      <p:sp>
        <p:nvSpPr>
          <p:cNvPr id="153" name="Google Shape;153;p27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Донесите мысль - виноват не ребенок, а тот взрослый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Никому не доверять, ничего не отправлять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Блокировать</a:t>
            </a:r>
            <a:r>
              <a:rPr lang="ru">
                <a:solidFill>
                  <a:schemeClr val="accent1"/>
                </a:solidFill>
              </a:rPr>
              <a:t>, делать скриншоты, сообщать взрослым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Рассказывать истории реальных случаев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Жалобы в соц.сетях, мессенджерах, блокировка, заявление в полицию</a:t>
            </a: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0" name="Google Shape;16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863" y="804863"/>
            <a:ext cx="8296275" cy="353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90% успеха</a:t>
            </a:r>
            <a:endParaRPr/>
          </a:p>
        </p:txBody>
      </p:sp>
      <p:pic>
        <p:nvPicPr>
          <p:cNvPr id="166" name="Google Shape;16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3309" y="1803300"/>
            <a:ext cx="5010300" cy="334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9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Доверие в семье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Не было страха рассказать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Быть примером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Общение, ужин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Не осуждать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Давать личное пространство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Слушать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Отслеживать “красные флаги”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Быть причастным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Традиции, правила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Время вместе и онлайн и оффлайн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3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Лучше всего, когда ребенок растет в здоровой семье, где </a:t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 него есть прочная эмоциональная связь и здоровая привязанность со своими родителями и другими членами семьи. </a:t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Тогда он будет четко распознавать и остро реагировать, если кто-то попытается злоупотреблять его доверием или телом, и не позволит таким отношениям идти дальше», — </a:t>
            </a: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психолог Ляйля Есназарова.</a:t>
            </a:r>
            <a:endParaRPr sz="3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Кто поможет</a:t>
            </a:r>
            <a:endParaRPr/>
          </a:p>
        </p:txBody>
      </p:sp>
      <p:sp>
        <p:nvSpPr>
          <p:cNvPr id="179" name="Google Shape;179;p3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Родители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Родственники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Учитель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Школьный психолог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Телефон доверия 111</a:t>
            </a:r>
            <a:endParaRPr/>
          </a:p>
        </p:txBody>
      </p:sp>
      <p:pic>
        <p:nvPicPr>
          <p:cNvPr id="180" name="Google Shape;18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6375" y="1641550"/>
            <a:ext cx="5387626" cy="350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Шерентинг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Буллинг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Кража личных данных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Сталкеринг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Похищение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Использование фото</a:t>
            </a: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2896" y="1630150"/>
            <a:ext cx="4821099" cy="351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Дополнительная информация</a:t>
            </a:r>
            <a:endParaRPr/>
          </a:p>
        </p:txBody>
      </p:sp>
      <p:sp>
        <p:nvSpPr>
          <p:cNvPr id="186" name="Google Shape;186;p32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u="sng">
                <a:solidFill>
                  <a:schemeClr val="hlink"/>
                </a:solidFill>
                <a:hlinkClick r:id="rId3"/>
              </a:rPr>
              <a:t>Чек-лист по кибербезопасности - рус/каз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u="sng">
                <a:solidFill>
                  <a:schemeClr val="hlink"/>
                </a:solidFill>
                <a:hlinkClick r:id="rId4"/>
              </a:rPr>
              <a:t>Кибер Тұмар: Создание безопасного цифрового пространства для каждого ребенка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u="sng">
                <a:solidFill>
                  <a:schemeClr val="hlink"/>
                </a:solidFill>
                <a:hlinkClick r:id="rId5"/>
              </a:rPr>
              <a:t>Плакаты рус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u="sng">
                <a:solidFill>
                  <a:schemeClr val="hlink"/>
                </a:solidFill>
                <a:hlinkClick r:id="rId6"/>
              </a:rPr>
              <a:t>Плакаты каз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/>
              <a:t>Безопасность в сети, краткое руководство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ru" u="sng">
                <a:solidFill>
                  <a:schemeClr val="hlink"/>
                </a:solidFill>
                <a:hlinkClick r:id="rId7"/>
              </a:rPr>
              <a:t>на русском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ru" u="sng">
                <a:solidFill>
                  <a:schemeClr val="hlink"/>
                </a:solidFill>
                <a:hlinkClick r:id="rId8"/>
              </a:rPr>
              <a:t>на казахском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u="sng">
                <a:solidFill>
                  <a:schemeClr val="hlink"/>
                </a:solidFill>
                <a:hlinkClick r:id="rId9"/>
              </a:rPr>
              <a:t>https://www.internetmatters.org/ru/resources/</a:t>
            </a:r>
            <a:r>
              <a:rPr lang="ru"/>
              <a:t> 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u="sng">
                <a:solidFill>
                  <a:schemeClr val="hlink"/>
                </a:solidFill>
                <a:hlinkClick r:id="rId10"/>
              </a:rPr>
              <a:t>Курс курс, Кибергигиена для всех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u="sng">
                <a:solidFill>
                  <a:schemeClr val="hlink"/>
                </a:solidFill>
                <a:hlinkClick r:id="rId11"/>
              </a:rPr>
              <a:t>13 причин почему необходимо говорить с детьми о кибербезопасности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" u="sng">
                <a:solidFill>
                  <a:schemeClr val="hlink"/>
                </a:solidFill>
                <a:hlinkClick r:id="rId12"/>
              </a:rPr>
              <a:t>Как защититься от кибербуллинга?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Наши продукты</a:t>
            </a:r>
            <a:endParaRPr/>
          </a:p>
        </p:txBody>
      </p:sp>
      <p:sp>
        <p:nvSpPr>
          <p:cNvPr id="192" name="Google Shape;192;p3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Подкаст со специалистом по безопасности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" u="sng">
                <a:solidFill>
                  <a:schemeClr val="hlink"/>
                </a:solidFill>
                <a:hlinkClick r:id="rId3"/>
              </a:rPr>
              <a:t>YoTube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" u="sng">
                <a:solidFill>
                  <a:schemeClr val="hlink"/>
                </a:solidFill>
                <a:hlinkClick r:id="rId4"/>
              </a:rPr>
              <a:t>Аудио подкаст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Подкаст с психологом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" u="sng">
                <a:solidFill>
                  <a:schemeClr val="hlink"/>
                </a:solidFill>
                <a:hlinkClick r:id="rId5"/>
              </a:rPr>
              <a:t>YoTube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" u="sng">
                <a:solidFill>
                  <a:schemeClr val="hlink"/>
                </a:solidFill>
                <a:hlinkClick r:id="rId6"/>
              </a:rPr>
              <a:t>Аудио подкаст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u="sng">
                <a:solidFill>
                  <a:schemeClr val="hlink"/>
                </a:solidFill>
                <a:hlinkClick r:id="rId7"/>
              </a:rPr>
              <a:t>Детство в сети: родительская стратегия для цифрового воспитания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u="sng">
                <a:solidFill>
                  <a:schemeClr val="hlink"/>
                </a:solidFill>
                <a:hlinkClick r:id="rId8"/>
              </a:rPr>
              <a:t>Как обезопасить детей в интернете: инструкция для родителей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u="sng">
                <a:solidFill>
                  <a:schemeClr val="hlink"/>
                </a:solidFill>
                <a:hlinkClick r:id="rId9"/>
              </a:rPr>
              <a:t>Ата-анаға арналған нұсқаулық: баланың интернеттегі қауіпсіздігі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0938" y="292850"/>
            <a:ext cx="6342124" cy="485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Зависимость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6900" y="1228675"/>
            <a:ext cx="8520600" cy="391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Когда давать - чем позже, тем лучше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Настройки в минимум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"/>
              <a:t>ч/б экран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"/>
              <a:t>тихий звук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"/>
              <a:t>окружающий мир - красивее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Алгоритмы сильнее нас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Свод правил ДО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Оффлайн активности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"/>
              <a:t>настолки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"/>
              <a:t>кружки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"/>
              <a:t>совместный ужин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Быть примером</a:t>
            </a:r>
            <a:endParaRPr/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0050" y="0"/>
            <a:ext cx="235710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Стадии </a:t>
            </a:r>
            <a:r>
              <a:rPr lang="ru"/>
              <a:t>зависимости</a:t>
            </a:r>
            <a:endParaRPr/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6900" y="1533475"/>
            <a:ext cx="81738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Стадия заинтересованности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Стадия увлеченности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Стадия становления зависимости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Стадия клинических проявлений игровой зависимости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Стадия абстиненции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Стадия субкомпенсации и компенсации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u="sng">
                <a:solidFill>
                  <a:schemeClr val="hlink"/>
                </a:solidFill>
                <a:hlinkClick r:id="rId3"/>
              </a:rPr>
              <a:t>https://peremena.media/beskonechnyi-klik/</a:t>
            </a:r>
            <a:r>
              <a:rPr lang="ru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u="sng">
                <a:solidFill>
                  <a:schemeClr val="hlink"/>
                </a:solidFill>
                <a:hlinkClick r:id="rId4"/>
              </a:rPr>
              <a:t>https://www.instagram.com/p/C4NrWbdN3AN/?igsh=MTNwYTh0MHJ2dXljMw%3D%3D&amp;img_index=1</a:t>
            </a:r>
            <a:r>
              <a:rPr lang="ru"/>
              <a:t> </a:t>
            </a:r>
            <a:endParaRPr/>
          </a:p>
        </p:txBody>
      </p:sp>
      <p:pic>
        <p:nvPicPr>
          <p:cNvPr id="85" name="Google Shape;8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52675" y="0"/>
            <a:ext cx="4291325" cy="252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Настройка гаджета</a:t>
            </a:r>
            <a:endParaRPr/>
          </a:p>
        </p:txBody>
      </p:sp>
      <p:sp>
        <p:nvSpPr>
          <p:cNvPr id="91" name="Google Shape;91;p18"/>
          <p:cNvSpPr txBox="1"/>
          <p:nvPr>
            <p:ph idx="1" type="body"/>
          </p:nvPr>
        </p:nvSpPr>
        <p:spPr>
          <a:xfrm>
            <a:off x="6900" y="1210700"/>
            <a:ext cx="8613300" cy="366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Лучше не давать свой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Установить родительский контроль(сила воли не работает)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Отключить доступ к платежным операциям. Или, чтобы требовал согласования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Указать в настройках реальный возраст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Настроить дома модем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Регулярно обновляйте приложения и систему.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Поставить пароль, рисунок. отпечаток… Но чтобы у вас был доступ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2-х факторная аутентификация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Родительский контроль. На примере Family link</a:t>
            </a:r>
            <a:endParaRPr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28675"/>
            <a:ext cx="2788941" cy="391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6162" y="1023950"/>
            <a:ext cx="2189339" cy="4049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7024" y="1093850"/>
            <a:ext cx="2414595" cy="4049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Родительский контроль. На примере Family link</a:t>
            </a:r>
            <a:endParaRPr/>
          </a:p>
        </p:txBody>
      </p:sp>
      <p:sp>
        <p:nvSpPr>
          <p:cNvPr id="106" name="Google Shape;106;p2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13575"/>
            <a:ext cx="3086926" cy="3429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0017" y="1713575"/>
            <a:ext cx="1944325" cy="3429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85665" y="1713575"/>
            <a:ext cx="2233735" cy="3429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Платежи</a:t>
            </a:r>
            <a:endParaRPr/>
          </a:p>
        </p:txBody>
      </p:sp>
      <p:sp>
        <p:nvSpPr>
          <p:cNvPr id="115" name="Google Shape;115;p2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Часть в родительском контроле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Часть в банковских приложениях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Часть денег ребенка пусть </a:t>
            </a:r>
            <a:r>
              <a:rPr lang="ru"/>
              <a:t>хранится</a:t>
            </a:r>
            <a:r>
              <a:rPr lang="ru"/>
              <a:t> у вас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