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302" r:id="rId2"/>
    <p:sldId id="283" r:id="rId3"/>
    <p:sldId id="300" r:id="rId4"/>
    <p:sldId id="263" r:id="rId5"/>
    <p:sldId id="294" r:id="rId6"/>
    <p:sldId id="262" r:id="rId7"/>
    <p:sldId id="275" r:id="rId8"/>
    <p:sldId id="276" r:id="rId9"/>
    <p:sldId id="274" r:id="rId10"/>
    <p:sldId id="278" r:id="rId11"/>
    <p:sldId id="264" r:id="rId12"/>
    <p:sldId id="265" r:id="rId13"/>
    <p:sldId id="277" r:id="rId14"/>
    <p:sldId id="279" r:id="rId15"/>
    <p:sldId id="273" r:id="rId16"/>
    <p:sldId id="266" r:id="rId17"/>
    <p:sldId id="281" r:id="rId18"/>
    <p:sldId id="268" r:id="rId19"/>
    <p:sldId id="270" r:id="rId20"/>
    <p:sldId id="297" r:id="rId21"/>
    <p:sldId id="260" r:id="rId22"/>
    <p:sldId id="269" r:id="rId23"/>
    <p:sldId id="293" r:id="rId24"/>
    <p:sldId id="292" r:id="rId25"/>
    <p:sldId id="271" r:id="rId26"/>
    <p:sldId id="296" r:id="rId27"/>
    <p:sldId id="298" r:id="rId28"/>
    <p:sldId id="299" r:id="rId29"/>
    <p:sldId id="301" r:id="rId30"/>
    <p:sldId id="291" r:id="rId31"/>
  </p:sldIdLst>
  <p:sldSz cx="9144000" cy="6858000" type="screen4x3"/>
  <p:notesSz cx="6858000" cy="9144000"/>
  <p:custDataLst>
    <p:tags r:id="rId3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FFFFFF"/>
    <a:srgbClr val="281006"/>
    <a:srgbClr val="3C180A"/>
    <a:srgbClr val="FFFF99"/>
    <a:srgbClr val="FFCC66"/>
    <a:srgbClr val="CC0000"/>
    <a:srgbClr val="240F06"/>
    <a:srgbClr val="210D05"/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 autoAdjust="0"/>
    <p:restoredTop sz="80144" autoAdjust="0"/>
  </p:normalViewPr>
  <p:slideViewPr>
    <p:cSldViewPr>
      <p:cViewPr>
        <p:scale>
          <a:sx n="57" d="100"/>
          <a:sy n="57" d="100"/>
        </p:scale>
        <p:origin x="-3090" y="-1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61E73B-18AE-44A3-AFE1-A7C85FE2A5A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EC2831-C1B8-4571-A191-17A349228787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bg1"/>
              </a:solidFill>
              <a:latin typeface="Arial" pitchFamily="34" charset="0"/>
              <a:ea typeface="Batang"/>
              <a:cs typeface="Arial" pitchFamily="34" charset="0"/>
            </a:rPr>
            <a:t>29 объектов общественного питания в школах  без СЭЗ</a:t>
          </a:r>
          <a:endParaRPr kumimoji="0" lang="kk-KZ" sz="18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Batang"/>
            <a:cs typeface="Arial" pitchFamily="34" charset="0"/>
          </a:endParaRP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F2FD3F34-F64A-4C5F-9E4A-7AA8EC97E257}" type="parTrans" cxnId="{FC27005E-DA1A-4696-8AF7-AE69CAFD7785}">
      <dgm:prSet/>
      <dgm:spPr/>
      <dgm:t>
        <a:bodyPr/>
        <a:lstStyle/>
        <a:p>
          <a:endParaRPr lang="ru-RU"/>
        </a:p>
      </dgm:t>
    </dgm:pt>
    <dgm:pt modelId="{905BDCBE-905C-4616-A513-75B764EFFA65}" type="sibTrans" cxnId="{FC27005E-DA1A-4696-8AF7-AE69CAFD7785}">
      <dgm:prSet/>
      <dgm:spPr/>
      <dgm:t>
        <a:bodyPr/>
        <a:lstStyle/>
        <a:p>
          <a:endParaRPr lang="ru-RU"/>
        </a:p>
      </dgm:t>
    </dgm:pt>
    <dgm:pt modelId="{C1FE6C3D-BD12-40AC-88FD-E10742233AE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kk-KZ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Batang"/>
              <a:cs typeface="Arial" pitchFamily="34" charset="0"/>
            </a:rPr>
            <a:t>в 12 школах </a:t>
          </a:r>
          <a:r>
            <a:rPr kumimoji="0" lang="kk-KZ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Batang"/>
              <a:cs typeface="Arial" pitchFamily="34" charset="0"/>
            </a:rPr>
            <a:t>Абайского района (пищеблоки)</a:t>
          </a:r>
          <a:endParaRPr lang="ru-RU" sz="1800" dirty="0" smtClean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/>
        </a:p>
      </dgm:t>
    </dgm:pt>
    <dgm:pt modelId="{FA59EA24-1D43-4396-AB7B-1EABBB5C61F7}" type="parTrans" cxnId="{406D9B6A-0C22-4F25-915E-7BEAC130A5B3}">
      <dgm:prSet/>
      <dgm:spPr/>
      <dgm:t>
        <a:bodyPr/>
        <a:lstStyle/>
        <a:p>
          <a:endParaRPr lang="ru-RU"/>
        </a:p>
      </dgm:t>
    </dgm:pt>
    <dgm:pt modelId="{9882B3D0-B468-45EA-9977-BC626205F09B}" type="sibTrans" cxnId="{406D9B6A-0C22-4F25-915E-7BEAC130A5B3}">
      <dgm:prSet/>
      <dgm:spPr/>
      <dgm:t>
        <a:bodyPr/>
        <a:lstStyle/>
        <a:p>
          <a:endParaRPr lang="ru-RU"/>
        </a:p>
      </dgm:t>
    </dgm:pt>
    <dgm:pt modelId="{4E911CD0-C8CC-4FCD-8108-919928BA6AA9}">
      <dgm:prSet custT="1"/>
      <dgm:spPr/>
      <dgm:t>
        <a:bodyPr/>
        <a:lstStyle/>
        <a:p>
          <a:r>
            <a:rPr kumimoji="0" lang="kk-KZ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Batang"/>
              <a:cs typeface="Arial" pitchFamily="34" charset="0"/>
            </a:rPr>
            <a:t>в 11 школах </a:t>
          </a:r>
          <a:r>
            <a:rPr kumimoji="0" lang="kk-KZ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Batang"/>
              <a:cs typeface="Arial" pitchFamily="34" charset="0"/>
            </a:rPr>
            <a:t>Актогайского района (пищеблоки)</a:t>
          </a:r>
          <a:endParaRPr lang="ru-RU" sz="1800" dirty="0">
            <a:solidFill>
              <a:schemeClr val="tx2">
                <a:lumMod val="75000"/>
              </a:schemeClr>
            </a:solidFill>
          </a:endParaRPr>
        </a:p>
      </dgm:t>
    </dgm:pt>
    <dgm:pt modelId="{D238BF24-BD48-41AF-BAD4-82D35D01DE45}" type="parTrans" cxnId="{32A43E2B-10B4-418A-93A1-C60D40E827C1}">
      <dgm:prSet/>
      <dgm:spPr/>
      <dgm:t>
        <a:bodyPr/>
        <a:lstStyle/>
        <a:p>
          <a:endParaRPr lang="ru-RU"/>
        </a:p>
      </dgm:t>
    </dgm:pt>
    <dgm:pt modelId="{E721090F-E250-4084-B3ED-36ED8877BB40}" type="sibTrans" cxnId="{32A43E2B-10B4-418A-93A1-C60D40E827C1}">
      <dgm:prSet/>
      <dgm:spPr/>
      <dgm:t>
        <a:bodyPr/>
        <a:lstStyle/>
        <a:p>
          <a:endParaRPr lang="ru-RU"/>
        </a:p>
      </dgm:t>
    </dgm:pt>
    <dgm:pt modelId="{BF55BA67-38A2-4478-BFBF-5137A31F4921}">
      <dgm:prSet custT="1"/>
      <dgm:spPr/>
      <dgm:t>
        <a:bodyPr/>
        <a:lstStyle/>
        <a:p>
          <a:r>
            <a:rPr kumimoji="0" lang="kk-KZ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Batang"/>
              <a:cs typeface="Arial" pitchFamily="34" charset="0"/>
            </a:rPr>
            <a:t>в 6 школах </a:t>
          </a:r>
          <a:r>
            <a:rPr kumimoji="0" lang="kk-KZ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Batang"/>
              <a:cs typeface="Arial" pitchFamily="34" charset="0"/>
            </a:rPr>
            <a:t>Нуринского района (буфеты)</a:t>
          </a:r>
          <a:endParaRPr lang="ru-RU" sz="1800" dirty="0">
            <a:solidFill>
              <a:schemeClr val="tx2">
                <a:lumMod val="75000"/>
              </a:schemeClr>
            </a:solidFill>
          </a:endParaRPr>
        </a:p>
      </dgm:t>
    </dgm:pt>
    <dgm:pt modelId="{51F1C755-2218-4F00-97AE-6D726CB9D797}" type="parTrans" cxnId="{678E9E2A-6C22-442A-8828-DAE967CF97FE}">
      <dgm:prSet/>
      <dgm:spPr/>
      <dgm:t>
        <a:bodyPr/>
        <a:lstStyle/>
        <a:p>
          <a:endParaRPr lang="ru-RU"/>
        </a:p>
      </dgm:t>
    </dgm:pt>
    <dgm:pt modelId="{B476DBF6-16B8-4D5F-8E5D-84D73B5EE2EF}" type="sibTrans" cxnId="{678E9E2A-6C22-442A-8828-DAE967CF97FE}">
      <dgm:prSet/>
      <dgm:spPr/>
      <dgm:t>
        <a:bodyPr/>
        <a:lstStyle/>
        <a:p>
          <a:endParaRPr lang="ru-RU"/>
        </a:p>
      </dgm:t>
    </dgm:pt>
    <dgm:pt modelId="{39EE14D7-F8BC-4625-A1A6-669C32D5FB73}" type="pres">
      <dgm:prSet presAssocID="{9D61E73B-18AE-44A3-AFE1-A7C85FE2A5A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F923DF5-F24E-4D91-8A47-B1D9226B7BB9}" type="pres">
      <dgm:prSet presAssocID="{E8EC2831-C1B8-4571-A191-17A349228787}" presName="root" presStyleCnt="0"/>
      <dgm:spPr/>
    </dgm:pt>
    <dgm:pt modelId="{240B3575-B487-4C93-8418-9FC5935887C9}" type="pres">
      <dgm:prSet presAssocID="{E8EC2831-C1B8-4571-A191-17A349228787}" presName="rootComposite" presStyleCnt="0"/>
      <dgm:spPr/>
    </dgm:pt>
    <dgm:pt modelId="{26AF049C-818D-49EB-BFF5-C85C896D04F9}" type="pres">
      <dgm:prSet presAssocID="{E8EC2831-C1B8-4571-A191-17A349228787}" presName="rootText" presStyleLbl="node1" presStyleIdx="0" presStyleCnt="1" custScaleX="132463"/>
      <dgm:spPr/>
      <dgm:t>
        <a:bodyPr/>
        <a:lstStyle/>
        <a:p>
          <a:endParaRPr lang="ru-RU"/>
        </a:p>
      </dgm:t>
    </dgm:pt>
    <dgm:pt modelId="{90338AF0-4389-421E-A948-EAB896ECB135}" type="pres">
      <dgm:prSet presAssocID="{E8EC2831-C1B8-4571-A191-17A349228787}" presName="rootConnector" presStyleLbl="node1" presStyleIdx="0" presStyleCnt="1"/>
      <dgm:spPr/>
      <dgm:t>
        <a:bodyPr/>
        <a:lstStyle/>
        <a:p>
          <a:endParaRPr lang="ru-RU"/>
        </a:p>
      </dgm:t>
    </dgm:pt>
    <dgm:pt modelId="{87ACB9E5-3556-4072-B5C6-09430B94B284}" type="pres">
      <dgm:prSet presAssocID="{E8EC2831-C1B8-4571-A191-17A349228787}" presName="childShape" presStyleCnt="0"/>
      <dgm:spPr/>
    </dgm:pt>
    <dgm:pt modelId="{481EE856-04E6-4EE1-9C09-47DE49D8A688}" type="pres">
      <dgm:prSet presAssocID="{FA59EA24-1D43-4396-AB7B-1EABBB5C61F7}" presName="Name13" presStyleLbl="parChTrans1D2" presStyleIdx="0" presStyleCnt="3"/>
      <dgm:spPr/>
      <dgm:t>
        <a:bodyPr/>
        <a:lstStyle/>
        <a:p>
          <a:endParaRPr lang="ru-RU"/>
        </a:p>
      </dgm:t>
    </dgm:pt>
    <dgm:pt modelId="{2CB6DCEF-43FD-461B-9554-78EE130629D9}" type="pres">
      <dgm:prSet presAssocID="{C1FE6C3D-BD12-40AC-88FD-E10742233AEB}" presName="childText" presStyleLbl="bgAcc1" presStyleIdx="0" presStyleCnt="3" custScaleY="117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5AB25-E583-4B71-83D0-95601BACC9F6}" type="pres">
      <dgm:prSet presAssocID="{D238BF24-BD48-41AF-BAD4-82D35D01DE45}" presName="Name13" presStyleLbl="parChTrans1D2" presStyleIdx="1" presStyleCnt="3"/>
      <dgm:spPr/>
      <dgm:t>
        <a:bodyPr/>
        <a:lstStyle/>
        <a:p>
          <a:endParaRPr lang="ru-RU"/>
        </a:p>
      </dgm:t>
    </dgm:pt>
    <dgm:pt modelId="{D344C4A5-6794-4293-BF49-B8D5D7FFB110}" type="pres">
      <dgm:prSet presAssocID="{4E911CD0-C8CC-4FCD-8108-919928BA6AA9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AEB2AB-DA68-4C69-A73C-3F30FF9655AC}" type="pres">
      <dgm:prSet presAssocID="{51F1C755-2218-4F00-97AE-6D726CB9D797}" presName="Name13" presStyleLbl="parChTrans1D2" presStyleIdx="2" presStyleCnt="3"/>
      <dgm:spPr/>
      <dgm:t>
        <a:bodyPr/>
        <a:lstStyle/>
        <a:p>
          <a:endParaRPr lang="ru-RU"/>
        </a:p>
      </dgm:t>
    </dgm:pt>
    <dgm:pt modelId="{3631C732-C909-458A-8E09-5A9889924A01}" type="pres">
      <dgm:prSet presAssocID="{BF55BA67-38A2-4478-BFBF-5137A31F4921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9A6992-E065-45A4-89BC-8A0F7AEEE3CE}" type="presOf" srcId="{BF55BA67-38A2-4478-BFBF-5137A31F4921}" destId="{3631C732-C909-458A-8E09-5A9889924A01}" srcOrd="0" destOrd="0" presId="urn:microsoft.com/office/officeart/2005/8/layout/hierarchy3"/>
    <dgm:cxn modelId="{D449190A-EA8F-4F10-A15A-1E10E051DD2B}" type="presOf" srcId="{C1FE6C3D-BD12-40AC-88FD-E10742233AEB}" destId="{2CB6DCEF-43FD-461B-9554-78EE130629D9}" srcOrd="0" destOrd="0" presId="urn:microsoft.com/office/officeart/2005/8/layout/hierarchy3"/>
    <dgm:cxn modelId="{FC27005E-DA1A-4696-8AF7-AE69CAFD7785}" srcId="{9D61E73B-18AE-44A3-AFE1-A7C85FE2A5A1}" destId="{E8EC2831-C1B8-4571-A191-17A349228787}" srcOrd="0" destOrd="0" parTransId="{F2FD3F34-F64A-4C5F-9E4A-7AA8EC97E257}" sibTransId="{905BDCBE-905C-4616-A513-75B764EFFA65}"/>
    <dgm:cxn modelId="{2FDE4504-27B3-4663-BE30-4A4566689ACD}" type="presOf" srcId="{D238BF24-BD48-41AF-BAD4-82D35D01DE45}" destId="{94E5AB25-E583-4B71-83D0-95601BACC9F6}" srcOrd="0" destOrd="0" presId="urn:microsoft.com/office/officeart/2005/8/layout/hierarchy3"/>
    <dgm:cxn modelId="{47767003-DF5E-47CC-9765-C522F857547D}" type="presOf" srcId="{E8EC2831-C1B8-4571-A191-17A349228787}" destId="{90338AF0-4389-421E-A948-EAB896ECB135}" srcOrd="1" destOrd="0" presId="urn:microsoft.com/office/officeart/2005/8/layout/hierarchy3"/>
    <dgm:cxn modelId="{BD303FDA-4128-4E15-B7B6-E301B4A9CA97}" type="presOf" srcId="{51F1C755-2218-4F00-97AE-6D726CB9D797}" destId="{06AEB2AB-DA68-4C69-A73C-3F30FF9655AC}" srcOrd="0" destOrd="0" presId="urn:microsoft.com/office/officeart/2005/8/layout/hierarchy3"/>
    <dgm:cxn modelId="{5D59CEB1-938F-44CF-AB28-FD1A1EE13382}" type="presOf" srcId="{FA59EA24-1D43-4396-AB7B-1EABBB5C61F7}" destId="{481EE856-04E6-4EE1-9C09-47DE49D8A688}" srcOrd="0" destOrd="0" presId="urn:microsoft.com/office/officeart/2005/8/layout/hierarchy3"/>
    <dgm:cxn modelId="{406D9B6A-0C22-4F25-915E-7BEAC130A5B3}" srcId="{E8EC2831-C1B8-4571-A191-17A349228787}" destId="{C1FE6C3D-BD12-40AC-88FD-E10742233AEB}" srcOrd="0" destOrd="0" parTransId="{FA59EA24-1D43-4396-AB7B-1EABBB5C61F7}" sibTransId="{9882B3D0-B468-45EA-9977-BC626205F09B}"/>
    <dgm:cxn modelId="{AB43A0E4-0F04-4B1C-BEB2-38ED0832B90B}" type="presOf" srcId="{E8EC2831-C1B8-4571-A191-17A349228787}" destId="{26AF049C-818D-49EB-BFF5-C85C896D04F9}" srcOrd="0" destOrd="0" presId="urn:microsoft.com/office/officeart/2005/8/layout/hierarchy3"/>
    <dgm:cxn modelId="{BFFDAFB2-BD9B-4E0D-AC71-FED2998CAA42}" type="presOf" srcId="{9D61E73B-18AE-44A3-AFE1-A7C85FE2A5A1}" destId="{39EE14D7-F8BC-4625-A1A6-669C32D5FB73}" srcOrd="0" destOrd="0" presId="urn:microsoft.com/office/officeart/2005/8/layout/hierarchy3"/>
    <dgm:cxn modelId="{32A43E2B-10B4-418A-93A1-C60D40E827C1}" srcId="{E8EC2831-C1B8-4571-A191-17A349228787}" destId="{4E911CD0-C8CC-4FCD-8108-919928BA6AA9}" srcOrd="1" destOrd="0" parTransId="{D238BF24-BD48-41AF-BAD4-82D35D01DE45}" sibTransId="{E721090F-E250-4084-B3ED-36ED8877BB40}"/>
    <dgm:cxn modelId="{678E9E2A-6C22-442A-8828-DAE967CF97FE}" srcId="{E8EC2831-C1B8-4571-A191-17A349228787}" destId="{BF55BA67-38A2-4478-BFBF-5137A31F4921}" srcOrd="2" destOrd="0" parTransId="{51F1C755-2218-4F00-97AE-6D726CB9D797}" sibTransId="{B476DBF6-16B8-4D5F-8E5D-84D73B5EE2EF}"/>
    <dgm:cxn modelId="{15281629-5FFA-4C64-AE96-8577C6C0F7B5}" type="presOf" srcId="{4E911CD0-C8CC-4FCD-8108-919928BA6AA9}" destId="{D344C4A5-6794-4293-BF49-B8D5D7FFB110}" srcOrd="0" destOrd="0" presId="urn:microsoft.com/office/officeart/2005/8/layout/hierarchy3"/>
    <dgm:cxn modelId="{8E11C2F5-6DAE-48E0-B5F7-2107DE61DF5F}" type="presParOf" srcId="{39EE14D7-F8BC-4625-A1A6-669C32D5FB73}" destId="{FF923DF5-F24E-4D91-8A47-B1D9226B7BB9}" srcOrd="0" destOrd="0" presId="urn:microsoft.com/office/officeart/2005/8/layout/hierarchy3"/>
    <dgm:cxn modelId="{5CC97173-933D-4C03-9463-D7338A57F449}" type="presParOf" srcId="{FF923DF5-F24E-4D91-8A47-B1D9226B7BB9}" destId="{240B3575-B487-4C93-8418-9FC5935887C9}" srcOrd="0" destOrd="0" presId="urn:microsoft.com/office/officeart/2005/8/layout/hierarchy3"/>
    <dgm:cxn modelId="{D74F596F-5EB7-4A3B-9014-85D240F84B8F}" type="presParOf" srcId="{240B3575-B487-4C93-8418-9FC5935887C9}" destId="{26AF049C-818D-49EB-BFF5-C85C896D04F9}" srcOrd="0" destOrd="0" presId="urn:microsoft.com/office/officeart/2005/8/layout/hierarchy3"/>
    <dgm:cxn modelId="{4BD837B3-9066-4838-AFD0-09480E524280}" type="presParOf" srcId="{240B3575-B487-4C93-8418-9FC5935887C9}" destId="{90338AF0-4389-421E-A948-EAB896ECB135}" srcOrd="1" destOrd="0" presId="urn:microsoft.com/office/officeart/2005/8/layout/hierarchy3"/>
    <dgm:cxn modelId="{44196D80-78A4-4757-B0E8-9EADB16D7C5A}" type="presParOf" srcId="{FF923DF5-F24E-4D91-8A47-B1D9226B7BB9}" destId="{87ACB9E5-3556-4072-B5C6-09430B94B284}" srcOrd="1" destOrd="0" presId="urn:microsoft.com/office/officeart/2005/8/layout/hierarchy3"/>
    <dgm:cxn modelId="{AC6418E6-7025-4D03-8139-0C53F0FD1D41}" type="presParOf" srcId="{87ACB9E5-3556-4072-B5C6-09430B94B284}" destId="{481EE856-04E6-4EE1-9C09-47DE49D8A688}" srcOrd="0" destOrd="0" presId="urn:microsoft.com/office/officeart/2005/8/layout/hierarchy3"/>
    <dgm:cxn modelId="{2C2F8B82-1438-41D5-B659-985F9D883E54}" type="presParOf" srcId="{87ACB9E5-3556-4072-B5C6-09430B94B284}" destId="{2CB6DCEF-43FD-461B-9554-78EE130629D9}" srcOrd="1" destOrd="0" presId="urn:microsoft.com/office/officeart/2005/8/layout/hierarchy3"/>
    <dgm:cxn modelId="{D65D4F4C-120D-4495-8A92-8EB2A3A5AD7F}" type="presParOf" srcId="{87ACB9E5-3556-4072-B5C6-09430B94B284}" destId="{94E5AB25-E583-4B71-83D0-95601BACC9F6}" srcOrd="2" destOrd="0" presId="urn:microsoft.com/office/officeart/2005/8/layout/hierarchy3"/>
    <dgm:cxn modelId="{7C0FE6CE-3CE8-4B41-9442-78556E8611F6}" type="presParOf" srcId="{87ACB9E5-3556-4072-B5C6-09430B94B284}" destId="{D344C4A5-6794-4293-BF49-B8D5D7FFB110}" srcOrd="3" destOrd="0" presId="urn:microsoft.com/office/officeart/2005/8/layout/hierarchy3"/>
    <dgm:cxn modelId="{7CD2BA98-6D44-4161-8C62-A2AD888D4F53}" type="presParOf" srcId="{87ACB9E5-3556-4072-B5C6-09430B94B284}" destId="{06AEB2AB-DA68-4C69-A73C-3F30FF9655AC}" srcOrd="4" destOrd="0" presId="urn:microsoft.com/office/officeart/2005/8/layout/hierarchy3"/>
    <dgm:cxn modelId="{FF2724A3-F40E-47AD-8F75-5BE513DF4E09}" type="presParOf" srcId="{87ACB9E5-3556-4072-B5C6-09430B94B284}" destId="{3631C732-C909-458A-8E09-5A9889924A0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61E73B-18AE-44A3-AFE1-A7C85FE2A5A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EC2831-C1B8-4571-A191-17A349228787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dirty="0" smtClean="0">
            <a:solidFill>
              <a:schemeClr val="bg1"/>
            </a:solidFill>
            <a:latin typeface="Arial" pitchFamily="34" charset="0"/>
            <a:ea typeface="Batang"/>
            <a:cs typeface="Arial" pitchFamily="34" charset="0"/>
          </a:endParaRP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bg1"/>
              </a:solidFill>
              <a:latin typeface="Arial" pitchFamily="34" charset="0"/>
              <a:ea typeface="Batang"/>
              <a:cs typeface="Arial" pitchFamily="34" charset="0"/>
            </a:rPr>
            <a:t>11 объектов общественного питания в школах без СЭЗ</a:t>
          </a:r>
          <a:endParaRPr kumimoji="0" lang="kk-KZ" sz="18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Batang"/>
            <a:cs typeface="Arial" pitchFamily="34" charset="0"/>
          </a:endParaRP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F2FD3F34-F64A-4C5F-9E4A-7AA8EC97E257}" type="parTrans" cxnId="{FC27005E-DA1A-4696-8AF7-AE69CAFD7785}">
      <dgm:prSet/>
      <dgm:spPr/>
      <dgm:t>
        <a:bodyPr/>
        <a:lstStyle/>
        <a:p>
          <a:endParaRPr lang="ru-RU"/>
        </a:p>
      </dgm:t>
    </dgm:pt>
    <dgm:pt modelId="{905BDCBE-905C-4616-A513-75B764EFFA65}" type="sibTrans" cxnId="{FC27005E-DA1A-4696-8AF7-AE69CAFD7785}">
      <dgm:prSet/>
      <dgm:spPr/>
      <dgm:t>
        <a:bodyPr/>
        <a:lstStyle/>
        <a:p>
          <a:endParaRPr lang="ru-RU"/>
        </a:p>
      </dgm:t>
    </dgm:pt>
    <dgm:pt modelId="{C1FE6C3D-BD12-40AC-88FD-E10742233AE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kk-KZ" sz="1700" b="0" i="0" u="none" strike="noStrike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Arial" pitchFamily="34" charset="0"/>
            <a:ea typeface="Batang"/>
            <a:cs typeface="Arial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kk-KZ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Batang"/>
              <a:cs typeface="Arial" pitchFamily="34" charset="0"/>
            </a:rPr>
            <a:t>в 10 школах </a:t>
          </a:r>
          <a:r>
            <a:rPr kumimoji="0" lang="kk-KZ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Batang"/>
              <a:cs typeface="Arial" pitchFamily="34" charset="0"/>
            </a:rPr>
            <a:t>Абайского района (пищеблоки)</a:t>
          </a:r>
          <a:endParaRPr lang="ru-RU" sz="1800" dirty="0" smtClean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dirty="0"/>
        </a:p>
      </dgm:t>
    </dgm:pt>
    <dgm:pt modelId="{FA59EA24-1D43-4396-AB7B-1EABBB5C61F7}" type="parTrans" cxnId="{406D9B6A-0C22-4F25-915E-7BEAC130A5B3}">
      <dgm:prSet/>
      <dgm:spPr/>
      <dgm:t>
        <a:bodyPr/>
        <a:lstStyle/>
        <a:p>
          <a:endParaRPr lang="ru-RU"/>
        </a:p>
      </dgm:t>
    </dgm:pt>
    <dgm:pt modelId="{9882B3D0-B468-45EA-9977-BC626205F09B}" type="sibTrans" cxnId="{406D9B6A-0C22-4F25-915E-7BEAC130A5B3}">
      <dgm:prSet/>
      <dgm:spPr/>
      <dgm:t>
        <a:bodyPr/>
        <a:lstStyle/>
        <a:p>
          <a:endParaRPr lang="ru-RU"/>
        </a:p>
      </dgm:t>
    </dgm:pt>
    <dgm:pt modelId="{4E911CD0-C8CC-4FCD-8108-919928BA6AA9}">
      <dgm:prSet custT="1"/>
      <dgm:spPr/>
      <dgm:t>
        <a:bodyPr/>
        <a:lstStyle/>
        <a:p>
          <a:r>
            <a:rPr kumimoji="0" lang="kk-KZ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Batang"/>
              <a:cs typeface="Arial" pitchFamily="34" charset="0"/>
            </a:rPr>
            <a:t>в 1 школе </a:t>
          </a:r>
          <a:r>
            <a:rPr kumimoji="0" lang="kk-KZ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Batang"/>
              <a:cs typeface="Arial" pitchFamily="34" charset="0"/>
            </a:rPr>
            <a:t>Актогайского района (пищеблок)                        </a:t>
          </a:r>
          <a:endParaRPr lang="ru-RU" sz="1800" i="0" dirty="0">
            <a:solidFill>
              <a:schemeClr val="tx2">
                <a:lumMod val="75000"/>
              </a:schemeClr>
            </a:solidFill>
          </a:endParaRPr>
        </a:p>
      </dgm:t>
    </dgm:pt>
    <dgm:pt modelId="{D238BF24-BD48-41AF-BAD4-82D35D01DE45}" type="parTrans" cxnId="{32A43E2B-10B4-418A-93A1-C60D40E827C1}">
      <dgm:prSet/>
      <dgm:spPr/>
      <dgm:t>
        <a:bodyPr/>
        <a:lstStyle/>
        <a:p>
          <a:endParaRPr lang="ru-RU"/>
        </a:p>
      </dgm:t>
    </dgm:pt>
    <dgm:pt modelId="{E721090F-E250-4084-B3ED-36ED8877BB40}" type="sibTrans" cxnId="{32A43E2B-10B4-418A-93A1-C60D40E827C1}">
      <dgm:prSet/>
      <dgm:spPr/>
      <dgm:t>
        <a:bodyPr/>
        <a:lstStyle/>
        <a:p>
          <a:endParaRPr lang="ru-RU"/>
        </a:p>
      </dgm:t>
    </dgm:pt>
    <dgm:pt modelId="{39EE14D7-F8BC-4625-A1A6-669C32D5FB73}" type="pres">
      <dgm:prSet presAssocID="{9D61E73B-18AE-44A3-AFE1-A7C85FE2A5A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F923DF5-F24E-4D91-8A47-B1D9226B7BB9}" type="pres">
      <dgm:prSet presAssocID="{E8EC2831-C1B8-4571-A191-17A349228787}" presName="root" presStyleCnt="0"/>
      <dgm:spPr/>
      <dgm:t>
        <a:bodyPr/>
        <a:lstStyle/>
        <a:p>
          <a:endParaRPr lang="ru-RU"/>
        </a:p>
      </dgm:t>
    </dgm:pt>
    <dgm:pt modelId="{240B3575-B487-4C93-8418-9FC5935887C9}" type="pres">
      <dgm:prSet presAssocID="{E8EC2831-C1B8-4571-A191-17A349228787}" presName="rootComposite" presStyleCnt="0"/>
      <dgm:spPr/>
      <dgm:t>
        <a:bodyPr/>
        <a:lstStyle/>
        <a:p>
          <a:endParaRPr lang="ru-RU"/>
        </a:p>
      </dgm:t>
    </dgm:pt>
    <dgm:pt modelId="{26AF049C-818D-49EB-BFF5-C85C896D04F9}" type="pres">
      <dgm:prSet presAssocID="{E8EC2831-C1B8-4571-A191-17A349228787}" presName="rootText" presStyleLbl="node1" presStyleIdx="0" presStyleCnt="1" custScaleX="69367" custScaleY="69785" custLinFactNeighborX="-475" custLinFactNeighborY="-20444"/>
      <dgm:spPr/>
      <dgm:t>
        <a:bodyPr/>
        <a:lstStyle/>
        <a:p>
          <a:endParaRPr lang="ru-RU"/>
        </a:p>
      </dgm:t>
    </dgm:pt>
    <dgm:pt modelId="{90338AF0-4389-421E-A948-EAB896ECB135}" type="pres">
      <dgm:prSet presAssocID="{E8EC2831-C1B8-4571-A191-17A349228787}" presName="rootConnector" presStyleLbl="node1" presStyleIdx="0" presStyleCnt="1"/>
      <dgm:spPr/>
      <dgm:t>
        <a:bodyPr/>
        <a:lstStyle/>
        <a:p>
          <a:endParaRPr lang="ru-RU"/>
        </a:p>
      </dgm:t>
    </dgm:pt>
    <dgm:pt modelId="{87ACB9E5-3556-4072-B5C6-09430B94B284}" type="pres">
      <dgm:prSet presAssocID="{E8EC2831-C1B8-4571-A191-17A349228787}" presName="childShape" presStyleCnt="0"/>
      <dgm:spPr/>
      <dgm:t>
        <a:bodyPr/>
        <a:lstStyle/>
        <a:p>
          <a:endParaRPr lang="ru-RU"/>
        </a:p>
      </dgm:t>
    </dgm:pt>
    <dgm:pt modelId="{481EE856-04E6-4EE1-9C09-47DE49D8A688}" type="pres">
      <dgm:prSet presAssocID="{FA59EA24-1D43-4396-AB7B-1EABBB5C61F7}" presName="Name13" presStyleLbl="parChTrans1D2" presStyleIdx="0" presStyleCnt="2"/>
      <dgm:spPr/>
      <dgm:t>
        <a:bodyPr/>
        <a:lstStyle/>
        <a:p>
          <a:endParaRPr lang="ru-RU"/>
        </a:p>
      </dgm:t>
    </dgm:pt>
    <dgm:pt modelId="{2CB6DCEF-43FD-461B-9554-78EE130629D9}" type="pres">
      <dgm:prSet presAssocID="{C1FE6C3D-BD12-40AC-88FD-E10742233AEB}" presName="childText" presStyleLbl="bgAcc1" presStyleIdx="0" presStyleCnt="2" custScaleX="63697" custScaleY="63465" custLinFactNeighborX="-1337" custLinFactNeighborY="-20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5AB25-E583-4B71-83D0-95601BACC9F6}" type="pres">
      <dgm:prSet presAssocID="{D238BF24-BD48-41AF-BAD4-82D35D01DE45}" presName="Name13" presStyleLbl="parChTrans1D2" presStyleIdx="1" presStyleCnt="2"/>
      <dgm:spPr/>
      <dgm:t>
        <a:bodyPr/>
        <a:lstStyle/>
        <a:p>
          <a:endParaRPr lang="ru-RU"/>
        </a:p>
      </dgm:t>
    </dgm:pt>
    <dgm:pt modelId="{D344C4A5-6794-4293-BF49-B8D5D7FFB110}" type="pres">
      <dgm:prSet presAssocID="{4E911CD0-C8CC-4FCD-8108-919928BA6AA9}" presName="childText" presStyleLbl="bgAcc1" presStyleIdx="1" presStyleCnt="2" custScaleX="61617" custScaleY="69418" custLinFactNeighborX="-297" custLinFactNeighborY="-30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016701-CAA5-44C3-BD8A-B8DFE455D9EC}" type="presOf" srcId="{FA59EA24-1D43-4396-AB7B-1EABBB5C61F7}" destId="{481EE856-04E6-4EE1-9C09-47DE49D8A688}" srcOrd="0" destOrd="0" presId="urn:microsoft.com/office/officeart/2005/8/layout/hierarchy3"/>
    <dgm:cxn modelId="{FC27005E-DA1A-4696-8AF7-AE69CAFD7785}" srcId="{9D61E73B-18AE-44A3-AFE1-A7C85FE2A5A1}" destId="{E8EC2831-C1B8-4571-A191-17A349228787}" srcOrd="0" destOrd="0" parTransId="{F2FD3F34-F64A-4C5F-9E4A-7AA8EC97E257}" sibTransId="{905BDCBE-905C-4616-A513-75B764EFFA65}"/>
    <dgm:cxn modelId="{058B856C-89B3-49BB-BBEF-880A35B79AC5}" type="presOf" srcId="{4E911CD0-C8CC-4FCD-8108-919928BA6AA9}" destId="{D344C4A5-6794-4293-BF49-B8D5D7FFB110}" srcOrd="0" destOrd="0" presId="urn:microsoft.com/office/officeart/2005/8/layout/hierarchy3"/>
    <dgm:cxn modelId="{9C809D25-8B18-41B8-873F-C01CDD263199}" type="presOf" srcId="{9D61E73B-18AE-44A3-AFE1-A7C85FE2A5A1}" destId="{39EE14D7-F8BC-4625-A1A6-669C32D5FB73}" srcOrd="0" destOrd="0" presId="urn:microsoft.com/office/officeart/2005/8/layout/hierarchy3"/>
    <dgm:cxn modelId="{5B4239A8-9EF8-4F9E-AB17-05746FA11D57}" type="presOf" srcId="{D238BF24-BD48-41AF-BAD4-82D35D01DE45}" destId="{94E5AB25-E583-4B71-83D0-95601BACC9F6}" srcOrd="0" destOrd="0" presId="urn:microsoft.com/office/officeart/2005/8/layout/hierarchy3"/>
    <dgm:cxn modelId="{BA908609-2D48-46D2-AF78-BEE996CA5C4D}" type="presOf" srcId="{E8EC2831-C1B8-4571-A191-17A349228787}" destId="{90338AF0-4389-421E-A948-EAB896ECB135}" srcOrd="1" destOrd="0" presId="urn:microsoft.com/office/officeart/2005/8/layout/hierarchy3"/>
    <dgm:cxn modelId="{406D9B6A-0C22-4F25-915E-7BEAC130A5B3}" srcId="{E8EC2831-C1B8-4571-A191-17A349228787}" destId="{C1FE6C3D-BD12-40AC-88FD-E10742233AEB}" srcOrd="0" destOrd="0" parTransId="{FA59EA24-1D43-4396-AB7B-1EABBB5C61F7}" sibTransId="{9882B3D0-B468-45EA-9977-BC626205F09B}"/>
    <dgm:cxn modelId="{7207F561-A581-4769-B5E3-4CB689457B78}" type="presOf" srcId="{E8EC2831-C1B8-4571-A191-17A349228787}" destId="{26AF049C-818D-49EB-BFF5-C85C896D04F9}" srcOrd="0" destOrd="0" presId="urn:microsoft.com/office/officeart/2005/8/layout/hierarchy3"/>
    <dgm:cxn modelId="{32A43E2B-10B4-418A-93A1-C60D40E827C1}" srcId="{E8EC2831-C1B8-4571-A191-17A349228787}" destId="{4E911CD0-C8CC-4FCD-8108-919928BA6AA9}" srcOrd="1" destOrd="0" parTransId="{D238BF24-BD48-41AF-BAD4-82D35D01DE45}" sibTransId="{E721090F-E250-4084-B3ED-36ED8877BB40}"/>
    <dgm:cxn modelId="{4E047C3A-821E-4855-AACC-1F9904E90868}" type="presOf" srcId="{C1FE6C3D-BD12-40AC-88FD-E10742233AEB}" destId="{2CB6DCEF-43FD-461B-9554-78EE130629D9}" srcOrd="0" destOrd="0" presId="urn:microsoft.com/office/officeart/2005/8/layout/hierarchy3"/>
    <dgm:cxn modelId="{254520DD-B5C3-4C30-B9ED-48AEC35E41BA}" type="presParOf" srcId="{39EE14D7-F8BC-4625-A1A6-669C32D5FB73}" destId="{FF923DF5-F24E-4D91-8A47-B1D9226B7BB9}" srcOrd="0" destOrd="0" presId="urn:microsoft.com/office/officeart/2005/8/layout/hierarchy3"/>
    <dgm:cxn modelId="{96C1FC84-AC6A-40B9-8595-0E3F142236E2}" type="presParOf" srcId="{FF923DF5-F24E-4D91-8A47-B1D9226B7BB9}" destId="{240B3575-B487-4C93-8418-9FC5935887C9}" srcOrd="0" destOrd="0" presId="urn:microsoft.com/office/officeart/2005/8/layout/hierarchy3"/>
    <dgm:cxn modelId="{3883D5EA-484D-4FDB-A32A-8BE2D7CC95FA}" type="presParOf" srcId="{240B3575-B487-4C93-8418-9FC5935887C9}" destId="{26AF049C-818D-49EB-BFF5-C85C896D04F9}" srcOrd="0" destOrd="0" presId="urn:microsoft.com/office/officeart/2005/8/layout/hierarchy3"/>
    <dgm:cxn modelId="{BC2CFDBE-BAEA-415A-8C1D-D55B2A2A5D9C}" type="presParOf" srcId="{240B3575-B487-4C93-8418-9FC5935887C9}" destId="{90338AF0-4389-421E-A948-EAB896ECB135}" srcOrd="1" destOrd="0" presId="urn:microsoft.com/office/officeart/2005/8/layout/hierarchy3"/>
    <dgm:cxn modelId="{8732730C-8EBE-4887-806B-37E0F37B8518}" type="presParOf" srcId="{FF923DF5-F24E-4D91-8A47-B1D9226B7BB9}" destId="{87ACB9E5-3556-4072-B5C6-09430B94B284}" srcOrd="1" destOrd="0" presId="urn:microsoft.com/office/officeart/2005/8/layout/hierarchy3"/>
    <dgm:cxn modelId="{903494F9-59FD-435B-B2B8-BA7225830B09}" type="presParOf" srcId="{87ACB9E5-3556-4072-B5C6-09430B94B284}" destId="{481EE856-04E6-4EE1-9C09-47DE49D8A688}" srcOrd="0" destOrd="0" presId="urn:microsoft.com/office/officeart/2005/8/layout/hierarchy3"/>
    <dgm:cxn modelId="{28494E1C-4282-4AED-9CD6-C60A56B9E987}" type="presParOf" srcId="{87ACB9E5-3556-4072-B5C6-09430B94B284}" destId="{2CB6DCEF-43FD-461B-9554-78EE130629D9}" srcOrd="1" destOrd="0" presId="urn:microsoft.com/office/officeart/2005/8/layout/hierarchy3"/>
    <dgm:cxn modelId="{A8B19329-2615-4E1F-9C28-A51B6C28EF3A}" type="presParOf" srcId="{87ACB9E5-3556-4072-B5C6-09430B94B284}" destId="{94E5AB25-E583-4B71-83D0-95601BACC9F6}" srcOrd="2" destOrd="0" presId="urn:microsoft.com/office/officeart/2005/8/layout/hierarchy3"/>
    <dgm:cxn modelId="{30AC088D-0BEC-47E6-A6DA-0439F7B1E542}" type="presParOf" srcId="{87ACB9E5-3556-4072-B5C6-09430B94B284}" destId="{D344C4A5-6794-4293-BF49-B8D5D7FFB11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187A6B-207B-46C0-98AE-E5799FCF869E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967BEA-F85E-4010-815C-B0E0557DDA3B}">
      <dgm:prSet phldrT="[Текст]"/>
      <dgm:spPr>
        <a:solidFill>
          <a:schemeClr val="bg1"/>
        </a:solidFill>
        <a:ln w="38100">
          <a:solidFill>
            <a:srgbClr val="C00000"/>
          </a:solidFill>
        </a:ln>
      </dgm:spPr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Недостаточность питательных веществ</a:t>
          </a:r>
          <a:endParaRPr lang="ru-RU" b="1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0C041E0-16AE-4648-9ABB-28884753C50B}" type="parTrans" cxnId="{A9D4BE22-1F33-48D8-8CDF-24FF4A1A23C9}">
      <dgm:prSet/>
      <dgm:spPr/>
      <dgm:t>
        <a:bodyPr/>
        <a:lstStyle/>
        <a:p>
          <a:endParaRPr lang="ru-RU"/>
        </a:p>
      </dgm:t>
    </dgm:pt>
    <dgm:pt modelId="{85B02B37-B97F-4487-9DE2-3840639821FD}" type="sibTrans" cxnId="{A9D4BE22-1F33-48D8-8CDF-24FF4A1A23C9}">
      <dgm:prSet/>
      <dgm:spPr/>
      <dgm:t>
        <a:bodyPr/>
        <a:lstStyle/>
        <a:p>
          <a:endParaRPr lang="ru-RU"/>
        </a:p>
      </dgm:t>
    </dgm:pt>
    <dgm:pt modelId="{C6FF954E-F354-4CCA-9A46-7FE41F92F9FD}">
      <dgm:prSet phldrT="[Текст]"/>
      <dgm:spPr>
        <a:solidFill>
          <a:schemeClr val="bg1"/>
        </a:solidFill>
        <a:ln w="38100">
          <a:solidFill>
            <a:srgbClr val="C00000"/>
          </a:solidFill>
        </a:ln>
      </dgm:spPr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Снижение внимания</a:t>
          </a:r>
          <a:endParaRPr lang="ru-RU" b="1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1EA22D4-33D6-4228-A285-80E5B4AFE0AE}" type="parTrans" cxnId="{77141E9E-FA60-4D81-ADA8-42450FFE45CF}">
      <dgm:prSet/>
      <dgm:spPr>
        <a:ln w="38100">
          <a:solidFill>
            <a:srgbClr val="C00000"/>
          </a:solidFill>
          <a:headEnd type="oval" w="med" len="med"/>
          <a:tailEnd type="triangle" w="med" len="med"/>
        </a:ln>
      </dgm:spPr>
      <dgm:t>
        <a:bodyPr/>
        <a:lstStyle/>
        <a:p>
          <a:endParaRPr lang="ru-RU"/>
        </a:p>
      </dgm:t>
    </dgm:pt>
    <dgm:pt modelId="{82547551-4C55-4C29-AAA4-605F527534F4}" type="sibTrans" cxnId="{77141E9E-FA60-4D81-ADA8-42450FFE45CF}">
      <dgm:prSet/>
      <dgm:spPr/>
      <dgm:t>
        <a:bodyPr/>
        <a:lstStyle/>
        <a:p>
          <a:endParaRPr lang="ru-RU"/>
        </a:p>
      </dgm:t>
    </dgm:pt>
    <dgm:pt modelId="{F90D2748-634E-42CD-B19E-ECC6D6AF25C6}">
      <dgm:prSet phldrT="[Текст]"/>
      <dgm:spPr>
        <a:solidFill>
          <a:schemeClr val="bg1"/>
        </a:solidFill>
        <a:ln w="38100">
          <a:solidFill>
            <a:srgbClr val="C00000"/>
          </a:solidFill>
        </a:ln>
      </dgm:spPr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Слабость и </a:t>
          </a:r>
          <a:r>
            <a:rPr lang="ru-RU" b="1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переутомляемость</a:t>
          </a:r>
          <a:endParaRPr lang="ru-RU" b="1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A051265-3D1F-4F9A-9C49-34AB7782085C}" type="parTrans" cxnId="{5AEB8CFC-817D-4814-B500-03535D3FB632}">
      <dgm:prSet/>
      <dgm:spPr>
        <a:ln w="38100">
          <a:solidFill>
            <a:srgbClr val="C00000"/>
          </a:solidFill>
          <a:headEnd type="oval" w="med" len="med"/>
          <a:tailEnd type="triangle" w="med" len="med"/>
        </a:ln>
      </dgm:spPr>
      <dgm:t>
        <a:bodyPr/>
        <a:lstStyle/>
        <a:p>
          <a:endParaRPr lang="ru-RU"/>
        </a:p>
      </dgm:t>
    </dgm:pt>
    <dgm:pt modelId="{9C6CA9D8-DB61-4BFE-BDEE-32DB80CBC086}" type="sibTrans" cxnId="{5AEB8CFC-817D-4814-B500-03535D3FB632}">
      <dgm:prSet/>
      <dgm:spPr/>
      <dgm:t>
        <a:bodyPr/>
        <a:lstStyle/>
        <a:p>
          <a:endParaRPr lang="ru-RU"/>
        </a:p>
      </dgm:t>
    </dgm:pt>
    <dgm:pt modelId="{CCDB34B2-1E12-4716-9FC2-99C1FF4F4449}">
      <dgm:prSet phldrT="[Текст]" custT="1"/>
      <dgm:spPr>
        <a:solidFill>
          <a:schemeClr val="bg1"/>
        </a:solidFill>
        <a:ln w="38100">
          <a:solidFill>
            <a:srgbClr val="C00000"/>
          </a:solidFill>
        </a:ln>
      </dgm:spPr>
      <dgm:t>
        <a:bodyPr/>
        <a:lstStyle/>
        <a:p>
          <a:r>
            <a:rPr lang="ru-RU" sz="19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Легкая восприимчивость к инфекционным заболеваниям</a:t>
          </a:r>
          <a:endParaRPr lang="ru-RU" sz="1900" b="1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D73DC76-66CB-41B5-9752-DF01C981F017}" type="parTrans" cxnId="{1AA27A41-391B-4AAC-BF7D-05CF4B44411C}">
      <dgm:prSet/>
      <dgm:spPr>
        <a:ln w="38100">
          <a:solidFill>
            <a:srgbClr val="C00000"/>
          </a:solidFill>
          <a:headEnd type="diamond" w="med" len="med"/>
          <a:tailEnd type="triangle" w="med" len="med"/>
        </a:ln>
      </dgm:spPr>
      <dgm:t>
        <a:bodyPr/>
        <a:lstStyle/>
        <a:p>
          <a:endParaRPr lang="ru-RU"/>
        </a:p>
      </dgm:t>
    </dgm:pt>
    <dgm:pt modelId="{D3AF6D93-1518-41C4-9A27-C489DCAD2602}" type="sibTrans" cxnId="{1AA27A41-391B-4AAC-BF7D-05CF4B44411C}">
      <dgm:prSet/>
      <dgm:spPr/>
      <dgm:t>
        <a:bodyPr/>
        <a:lstStyle/>
        <a:p>
          <a:endParaRPr lang="ru-RU"/>
        </a:p>
      </dgm:t>
    </dgm:pt>
    <dgm:pt modelId="{FA95BA0F-A132-4F50-BCB7-ABF6CE409547}">
      <dgm:prSet phldrT="[Текст]"/>
      <dgm:spPr>
        <a:solidFill>
          <a:schemeClr val="bg1"/>
        </a:solidFill>
        <a:ln w="38100">
          <a:solidFill>
            <a:srgbClr val="C00000"/>
          </a:solidFill>
        </a:ln>
      </dgm:spPr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Ухудшение памяти и работы мозга</a:t>
          </a:r>
          <a:endParaRPr lang="ru-RU" b="1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E733F17-80B6-4D92-ADFB-03BFED045146}" type="parTrans" cxnId="{553E65D7-0410-4C16-A2A7-5995726DADA0}">
      <dgm:prSet/>
      <dgm:spPr>
        <a:ln w="38100">
          <a:solidFill>
            <a:srgbClr val="C00000"/>
          </a:solidFill>
          <a:headEnd type="diamond" w="med" len="med"/>
          <a:tailEnd type="triangle" w="med" len="med"/>
        </a:ln>
      </dgm:spPr>
      <dgm:t>
        <a:bodyPr/>
        <a:lstStyle/>
        <a:p>
          <a:endParaRPr lang="ru-RU"/>
        </a:p>
      </dgm:t>
    </dgm:pt>
    <dgm:pt modelId="{FA4F6D6F-4B25-427E-91E6-3F9019FD5864}" type="sibTrans" cxnId="{553E65D7-0410-4C16-A2A7-5995726DADA0}">
      <dgm:prSet/>
      <dgm:spPr/>
      <dgm:t>
        <a:bodyPr/>
        <a:lstStyle/>
        <a:p>
          <a:endParaRPr lang="ru-RU"/>
        </a:p>
      </dgm:t>
    </dgm:pt>
    <dgm:pt modelId="{B3E6FEAF-B231-4751-B6DD-A9D0A0FB2C4C}" type="pres">
      <dgm:prSet presAssocID="{FA187A6B-207B-46C0-98AE-E5799FCF869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B8666E-6AE3-4F70-8972-23612790504A}" type="pres">
      <dgm:prSet presAssocID="{B7967BEA-F85E-4010-815C-B0E0557DDA3B}" presName="root1" presStyleCnt="0"/>
      <dgm:spPr/>
    </dgm:pt>
    <dgm:pt modelId="{0E4AE90E-BAAD-464F-947A-F8EB06A745E2}" type="pres">
      <dgm:prSet presAssocID="{B7967BEA-F85E-4010-815C-B0E0557DDA3B}" presName="LevelOneTextNode" presStyleLbl="node0" presStyleIdx="0" presStyleCnt="1" custScaleX="136095" custLinFactNeighborX="-2816" custLinFactNeighborY="-20108">
        <dgm:presLayoutVars>
          <dgm:chPref val="3"/>
        </dgm:presLayoutVars>
      </dgm:prSet>
      <dgm:spPr>
        <a:prstGeom prst="flowChartTerminator">
          <a:avLst/>
        </a:prstGeom>
      </dgm:spPr>
      <dgm:t>
        <a:bodyPr/>
        <a:lstStyle/>
        <a:p>
          <a:endParaRPr lang="ru-RU"/>
        </a:p>
      </dgm:t>
    </dgm:pt>
    <dgm:pt modelId="{ABBD0280-F6B4-43CE-B24E-3636630BF15A}" type="pres">
      <dgm:prSet presAssocID="{B7967BEA-F85E-4010-815C-B0E0557DDA3B}" presName="level2hierChild" presStyleCnt="0"/>
      <dgm:spPr/>
    </dgm:pt>
    <dgm:pt modelId="{D0D4923D-3C37-42B2-95D4-93498A171AC4}" type="pres">
      <dgm:prSet presAssocID="{71EA22D4-33D6-4228-A285-80E5B4AFE0AE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81FE1503-B1A5-4F27-AD76-09194D089B5B}" type="pres">
      <dgm:prSet presAssocID="{71EA22D4-33D6-4228-A285-80E5B4AFE0AE}" presName="connTx" presStyleLbl="parChTrans1D2" presStyleIdx="0" presStyleCnt="4"/>
      <dgm:spPr/>
      <dgm:t>
        <a:bodyPr/>
        <a:lstStyle/>
        <a:p>
          <a:endParaRPr lang="ru-RU"/>
        </a:p>
      </dgm:t>
    </dgm:pt>
    <dgm:pt modelId="{3099F936-160C-4B46-A466-BC615DF1D679}" type="pres">
      <dgm:prSet presAssocID="{C6FF954E-F354-4CCA-9A46-7FE41F92F9FD}" presName="root2" presStyleCnt="0"/>
      <dgm:spPr/>
    </dgm:pt>
    <dgm:pt modelId="{606F67C0-6901-4397-91DE-B7D4B3E3C1AA}" type="pres">
      <dgm:prSet presAssocID="{C6FF954E-F354-4CCA-9A46-7FE41F92F9FD}" presName="LevelTwoTextNode" presStyleLbl="node2" presStyleIdx="0" presStyleCnt="4" custScaleX="150639" custLinFactNeighborX="11807" custLinFactNeighborY="291">
        <dgm:presLayoutVars>
          <dgm:chPref val="3"/>
        </dgm:presLayoutVars>
      </dgm:prSet>
      <dgm:spPr>
        <a:prstGeom prst="flowChartTerminator">
          <a:avLst/>
        </a:prstGeom>
      </dgm:spPr>
      <dgm:t>
        <a:bodyPr/>
        <a:lstStyle/>
        <a:p>
          <a:endParaRPr lang="ru-RU"/>
        </a:p>
      </dgm:t>
    </dgm:pt>
    <dgm:pt modelId="{2E1BCAB3-5F97-41E1-B7B1-043C8AEE50D4}" type="pres">
      <dgm:prSet presAssocID="{C6FF954E-F354-4CCA-9A46-7FE41F92F9FD}" presName="level3hierChild" presStyleCnt="0"/>
      <dgm:spPr/>
    </dgm:pt>
    <dgm:pt modelId="{F00F6DB4-2F3B-45D6-8FE3-2D7C4996AF85}" type="pres">
      <dgm:prSet presAssocID="{FA051265-3D1F-4F9A-9C49-34AB7782085C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F20FF256-D238-4D69-ABBC-9F566731A819}" type="pres">
      <dgm:prSet presAssocID="{FA051265-3D1F-4F9A-9C49-34AB7782085C}" presName="connTx" presStyleLbl="parChTrans1D2" presStyleIdx="1" presStyleCnt="4"/>
      <dgm:spPr/>
      <dgm:t>
        <a:bodyPr/>
        <a:lstStyle/>
        <a:p>
          <a:endParaRPr lang="ru-RU"/>
        </a:p>
      </dgm:t>
    </dgm:pt>
    <dgm:pt modelId="{33FB93C1-549C-4B0A-9A7C-936B78253DA1}" type="pres">
      <dgm:prSet presAssocID="{F90D2748-634E-42CD-B19E-ECC6D6AF25C6}" presName="root2" presStyleCnt="0"/>
      <dgm:spPr/>
    </dgm:pt>
    <dgm:pt modelId="{3C9D63B3-28E9-4176-8FA5-069C26BCD767}" type="pres">
      <dgm:prSet presAssocID="{F90D2748-634E-42CD-B19E-ECC6D6AF25C6}" presName="LevelTwoTextNode" presStyleLbl="node2" presStyleIdx="1" presStyleCnt="4" custScaleX="150640" custLinFactNeighborX="10808" custLinFactNeighborY="-2042">
        <dgm:presLayoutVars>
          <dgm:chPref val="3"/>
        </dgm:presLayoutVars>
      </dgm:prSet>
      <dgm:spPr>
        <a:prstGeom prst="flowChartTerminator">
          <a:avLst/>
        </a:prstGeom>
      </dgm:spPr>
      <dgm:t>
        <a:bodyPr/>
        <a:lstStyle/>
        <a:p>
          <a:endParaRPr lang="ru-RU"/>
        </a:p>
      </dgm:t>
    </dgm:pt>
    <dgm:pt modelId="{661EAAD0-CB89-459E-BB4D-0A9BB900449F}" type="pres">
      <dgm:prSet presAssocID="{F90D2748-634E-42CD-B19E-ECC6D6AF25C6}" presName="level3hierChild" presStyleCnt="0"/>
      <dgm:spPr/>
    </dgm:pt>
    <dgm:pt modelId="{EC51223C-C4A6-4C93-B3AE-B5C5D775600F}" type="pres">
      <dgm:prSet presAssocID="{EE733F17-80B6-4D92-ADFB-03BFED045146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E0AFC145-FEF4-4C20-8A5C-1B13AED2A372}" type="pres">
      <dgm:prSet presAssocID="{EE733F17-80B6-4D92-ADFB-03BFED045146}" presName="connTx" presStyleLbl="parChTrans1D2" presStyleIdx="2" presStyleCnt="4"/>
      <dgm:spPr/>
      <dgm:t>
        <a:bodyPr/>
        <a:lstStyle/>
        <a:p>
          <a:endParaRPr lang="ru-RU"/>
        </a:p>
      </dgm:t>
    </dgm:pt>
    <dgm:pt modelId="{785B4095-0C95-4B21-90BA-0E509F305C83}" type="pres">
      <dgm:prSet presAssocID="{FA95BA0F-A132-4F50-BCB7-ABF6CE409547}" presName="root2" presStyleCnt="0"/>
      <dgm:spPr/>
    </dgm:pt>
    <dgm:pt modelId="{4DDA1326-5CE5-4C8E-8378-2AE6C47A7CB8}" type="pres">
      <dgm:prSet presAssocID="{FA95BA0F-A132-4F50-BCB7-ABF6CE409547}" presName="LevelTwoTextNode" presStyleLbl="node2" presStyleIdx="2" presStyleCnt="4" custScaleX="154274" custLinFactNeighborX="11807" custLinFactNeighborY="1259">
        <dgm:presLayoutVars>
          <dgm:chPref val="3"/>
        </dgm:presLayoutVars>
      </dgm:prSet>
      <dgm:spPr>
        <a:prstGeom prst="flowChartTerminator">
          <a:avLst/>
        </a:prstGeom>
      </dgm:spPr>
      <dgm:t>
        <a:bodyPr/>
        <a:lstStyle/>
        <a:p>
          <a:endParaRPr lang="ru-RU"/>
        </a:p>
      </dgm:t>
    </dgm:pt>
    <dgm:pt modelId="{FAD9B59F-A1CF-4DE5-84A3-A071C0B1859B}" type="pres">
      <dgm:prSet presAssocID="{FA95BA0F-A132-4F50-BCB7-ABF6CE409547}" presName="level3hierChild" presStyleCnt="0"/>
      <dgm:spPr/>
    </dgm:pt>
    <dgm:pt modelId="{244FA6C6-1078-422C-8DC4-5CDB0195D306}" type="pres">
      <dgm:prSet presAssocID="{3D73DC76-66CB-41B5-9752-DF01C981F017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929990E6-4AC2-40EC-92A4-1512F7ADDF87}" type="pres">
      <dgm:prSet presAssocID="{3D73DC76-66CB-41B5-9752-DF01C981F017}" presName="connTx" presStyleLbl="parChTrans1D2" presStyleIdx="3" presStyleCnt="4"/>
      <dgm:spPr/>
      <dgm:t>
        <a:bodyPr/>
        <a:lstStyle/>
        <a:p>
          <a:endParaRPr lang="ru-RU"/>
        </a:p>
      </dgm:t>
    </dgm:pt>
    <dgm:pt modelId="{3E8D03A7-0207-493F-BAC0-5BC2882CA23A}" type="pres">
      <dgm:prSet presAssocID="{CCDB34B2-1E12-4716-9FC2-99C1FF4F4449}" presName="root2" presStyleCnt="0"/>
      <dgm:spPr/>
    </dgm:pt>
    <dgm:pt modelId="{688F848E-CCC1-44ED-B8BC-081B0144E43C}" type="pres">
      <dgm:prSet presAssocID="{CCDB34B2-1E12-4716-9FC2-99C1FF4F4449}" presName="LevelTwoTextNode" presStyleLbl="node2" presStyleIdx="3" presStyleCnt="4" custScaleX="150641" custLinFactNeighborX="14624" custLinFactNeighborY="-1074">
        <dgm:presLayoutVars>
          <dgm:chPref val="3"/>
        </dgm:presLayoutVars>
      </dgm:prSet>
      <dgm:spPr>
        <a:prstGeom prst="flowChartTerminator">
          <a:avLst/>
        </a:prstGeom>
      </dgm:spPr>
      <dgm:t>
        <a:bodyPr/>
        <a:lstStyle/>
        <a:p>
          <a:endParaRPr lang="ru-RU"/>
        </a:p>
      </dgm:t>
    </dgm:pt>
    <dgm:pt modelId="{37AF1322-F8F7-4C2C-8439-CC9FFA5F7EB3}" type="pres">
      <dgm:prSet presAssocID="{CCDB34B2-1E12-4716-9FC2-99C1FF4F4449}" presName="level3hierChild" presStyleCnt="0"/>
      <dgm:spPr/>
    </dgm:pt>
  </dgm:ptLst>
  <dgm:cxnLst>
    <dgm:cxn modelId="{77141E9E-FA60-4D81-ADA8-42450FFE45CF}" srcId="{B7967BEA-F85E-4010-815C-B0E0557DDA3B}" destId="{C6FF954E-F354-4CCA-9A46-7FE41F92F9FD}" srcOrd="0" destOrd="0" parTransId="{71EA22D4-33D6-4228-A285-80E5B4AFE0AE}" sibTransId="{82547551-4C55-4C29-AAA4-605F527534F4}"/>
    <dgm:cxn modelId="{DB1AD9FE-1C2A-40B6-B8D5-6C59C5B8F819}" type="presOf" srcId="{3D73DC76-66CB-41B5-9752-DF01C981F017}" destId="{244FA6C6-1078-422C-8DC4-5CDB0195D306}" srcOrd="0" destOrd="0" presId="urn:microsoft.com/office/officeart/2005/8/layout/hierarchy2"/>
    <dgm:cxn modelId="{54AE40AE-E235-4C49-8B04-6D6AE2AFCB1C}" type="presOf" srcId="{3D73DC76-66CB-41B5-9752-DF01C981F017}" destId="{929990E6-4AC2-40EC-92A4-1512F7ADDF87}" srcOrd="1" destOrd="0" presId="urn:microsoft.com/office/officeart/2005/8/layout/hierarchy2"/>
    <dgm:cxn modelId="{83008517-CA6A-4C72-9BBC-A98A08F9E9DB}" type="presOf" srcId="{FA051265-3D1F-4F9A-9C49-34AB7782085C}" destId="{F20FF256-D238-4D69-ABBC-9F566731A819}" srcOrd="1" destOrd="0" presId="urn:microsoft.com/office/officeart/2005/8/layout/hierarchy2"/>
    <dgm:cxn modelId="{1AA27A41-391B-4AAC-BF7D-05CF4B44411C}" srcId="{B7967BEA-F85E-4010-815C-B0E0557DDA3B}" destId="{CCDB34B2-1E12-4716-9FC2-99C1FF4F4449}" srcOrd="3" destOrd="0" parTransId="{3D73DC76-66CB-41B5-9752-DF01C981F017}" sibTransId="{D3AF6D93-1518-41C4-9A27-C489DCAD2602}"/>
    <dgm:cxn modelId="{BBE8FD62-544B-4D54-9BFF-D81342387BC8}" type="presOf" srcId="{FA187A6B-207B-46C0-98AE-E5799FCF869E}" destId="{B3E6FEAF-B231-4751-B6DD-A9D0A0FB2C4C}" srcOrd="0" destOrd="0" presId="urn:microsoft.com/office/officeart/2005/8/layout/hierarchy2"/>
    <dgm:cxn modelId="{5AEB8CFC-817D-4814-B500-03535D3FB632}" srcId="{B7967BEA-F85E-4010-815C-B0E0557DDA3B}" destId="{F90D2748-634E-42CD-B19E-ECC6D6AF25C6}" srcOrd="1" destOrd="0" parTransId="{FA051265-3D1F-4F9A-9C49-34AB7782085C}" sibTransId="{9C6CA9D8-DB61-4BFE-BDEE-32DB80CBC086}"/>
    <dgm:cxn modelId="{D7F7CE54-36BE-41DA-AA79-FCA1E6F3EE9A}" type="presOf" srcId="{CCDB34B2-1E12-4716-9FC2-99C1FF4F4449}" destId="{688F848E-CCC1-44ED-B8BC-081B0144E43C}" srcOrd="0" destOrd="0" presId="urn:microsoft.com/office/officeart/2005/8/layout/hierarchy2"/>
    <dgm:cxn modelId="{170E51C9-C8DB-432A-ADFD-A88282380FA8}" type="presOf" srcId="{F90D2748-634E-42CD-B19E-ECC6D6AF25C6}" destId="{3C9D63B3-28E9-4176-8FA5-069C26BCD767}" srcOrd="0" destOrd="0" presId="urn:microsoft.com/office/officeart/2005/8/layout/hierarchy2"/>
    <dgm:cxn modelId="{8AB33878-C59C-4EC7-AD2C-957FCDB669D2}" type="presOf" srcId="{FA051265-3D1F-4F9A-9C49-34AB7782085C}" destId="{F00F6DB4-2F3B-45D6-8FE3-2D7C4996AF85}" srcOrd="0" destOrd="0" presId="urn:microsoft.com/office/officeart/2005/8/layout/hierarchy2"/>
    <dgm:cxn modelId="{F4F4B6DF-3DAE-4C0E-B66F-25BD131D686E}" type="presOf" srcId="{EE733F17-80B6-4D92-ADFB-03BFED045146}" destId="{E0AFC145-FEF4-4C20-8A5C-1B13AED2A372}" srcOrd="1" destOrd="0" presId="urn:microsoft.com/office/officeart/2005/8/layout/hierarchy2"/>
    <dgm:cxn modelId="{8CAD5C8C-83EB-473B-AE82-727CC28C5DCB}" type="presOf" srcId="{FA95BA0F-A132-4F50-BCB7-ABF6CE409547}" destId="{4DDA1326-5CE5-4C8E-8378-2AE6C47A7CB8}" srcOrd="0" destOrd="0" presId="urn:microsoft.com/office/officeart/2005/8/layout/hierarchy2"/>
    <dgm:cxn modelId="{A9D4BE22-1F33-48D8-8CDF-24FF4A1A23C9}" srcId="{FA187A6B-207B-46C0-98AE-E5799FCF869E}" destId="{B7967BEA-F85E-4010-815C-B0E0557DDA3B}" srcOrd="0" destOrd="0" parTransId="{30C041E0-16AE-4648-9ABB-28884753C50B}" sibTransId="{85B02B37-B97F-4487-9DE2-3840639821FD}"/>
    <dgm:cxn modelId="{553E65D7-0410-4C16-A2A7-5995726DADA0}" srcId="{B7967BEA-F85E-4010-815C-B0E0557DDA3B}" destId="{FA95BA0F-A132-4F50-BCB7-ABF6CE409547}" srcOrd="2" destOrd="0" parTransId="{EE733F17-80B6-4D92-ADFB-03BFED045146}" sibTransId="{FA4F6D6F-4B25-427E-91E6-3F9019FD5864}"/>
    <dgm:cxn modelId="{408329E0-0E59-4872-9C40-7CD4210A83D3}" type="presOf" srcId="{71EA22D4-33D6-4228-A285-80E5B4AFE0AE}" destId="{81FE1503-B1A5-4F27-AD76-09194D089B5B}" srcOrd="1" destOrd="0" presId="urn:microsoft.com/office/officeart/2005/8/layout/hierarchy2"/>
    <dgm:cxn modelId="{B15C4F4E-25F7-40ED-A027-BE9132A6DA59}" type="presOf" srcId="{C6FF954E-F354-4CCA-9A46-7FE41F92F9FD}" destId="{606F67C0-6901-4397-91DE-B7D4B3E3C1AA}" srcOrd="0" destOrd="0" presId="urn:microsoft.com/office/officeart/2005/8/layout/hierarchy2"/>
    <dgm:cxn modelId="{33B6B4DA-5D91-44A4-84F7-4E3DFB9755C6}" type="presOf" srcId="{B7967BEA-F85E-4010-815C-B0E0557DDA3B}" destId="{0E4AE90E-BAAD-464F-947A-F8EB06A745E2}" srcOrd="0" destOrd="0" presId="urn:microsoft.com/office/officeart/2005/8/layout/hierarchy2"/>
    <dgm:cxn modelId="{829D02D9-2596-422D-9F21-2EAD56077038}" type="presOf" srcId="{EE733F17-80B6-4D92-ADFB-03BFED045146}" destId="{EC51223C-C4A6-4C93-B3AE-B5C5D775600F}" srcOrd="0" destOrd="0" presId="urn:microsoft.com/office/officeart/2005/8/layout/hierarchy2"/>
    <dgm:cxn modelId="{77F82B56-4DF3-4F87-87A3-777FE2B466ED}" type="presOf" srcId="{71EA22D4-33D6-4228-A285-80E5B4AFE0AE}" destId="{D0D4923D-3C37-42B2-95D4-93498A171AC4}" srcOrd="0" destOrd="0" presId="urn:microsoft.com/office/officeart/2005/8/layout/hierarchy2"/>
    <dgm:cxn modelId="{4FFB704D-D83E-4DF9-99E4-3EC5774E1392}" type="presParOf" srcId="{B3E6FEAF-B231-4751-B6DD-A9D0A0FB2C4C}" destId="{4CB8666E-6AE3-4F70-8972-23612790504A}" srcOrd="0" destOrd="0" presId="urn:microsoft.com/office/officeart/2005/8/layout/hierarchy2"/>
    <dgm:cxn modelId="{71C1EF1C-8E8F-4063-84B9-CE5D6D7413C5}" type="presParOf" srcId="{4CB8666E-6AE3-4F70-8972-23612790504A}" destId="{0E4AE90E-BAAD-464F-947A-F8EB06A745E2}" srcOrd="0" destOrd="0" presId="urn:microsoft.com/office/officeart/2005/8/layout/hierarchy2"/>
    <dgm:cxn modelId="{45837BFF-08C3-49E9-B9FD-5D7E839852CA}" type="presParOf" srcId="{4CB8666E-6AE3-4F70-8972-23612790504A}" destId="{ABBD0280-F6B4-43CE-B24E-3636630BF15A}" srcOrd="1" destOrd="0" presId="urn:microsoft.com/office/officeart/2005/8/layout/hierarchy2"/>
    <dgm:cxn modelId="{9A4FB231-A2AF-4A9F-830D-93328987DFFE}" type="presParOf" srcId="{ABBD0280-F6B4-43CE-B24E-3636630BF15A}" destId="{D0D4923D-3C37-42B2-95D4-93498A171AC4}" srcOrd="0" destOrd="0" presId="urn:microsoft.com/office/officeart/2005/8/layout/hierarchy2"/>
    <dgm:cxn modelId="{2EE94347-5C16-4670-A3A9-BD56F1E2ED7B}" type="presParOf" srcId="{D0D4923D-3C37-42B2-95D4-93498A171AC4}" destId="{81FE1503-B1A5-4F27-AD76-09194D089B5B}" srcOrd="0" destOrd="0" presId="urn:microsoft.com/office/officeart/2005/8/layout/hierarchy2"/>
    <dgm:cxn modelId="{51C03317-7362-4CBF-ACC6-DD307EAF3187}" type="presParOf" srcId="{ABBD0280-F6B4-43CE-B24E-3636630BF15A}" destId="{3099F936-160C-4B46-A466-BC615DF1D679}" srcOrd="1" destOrd="0" presId="urn:microsoft.com/office/officeart/2005/8/layout/hierarchy2"/>
    <dgm:cxn modelId="{45D70F35-1B49-4264-A8CB-F091754A4426}" type="presParOf" srcId="{3099F936-160C-4B46-A466-BC615DF1D679}" destId="{606F67C0-6901-4397-91DE-B7D4B3E3C1AA}" srcOrd="0" destOrd="0" presId="urn:microsoft.com/office/officeart/2005/8/layout/hierarchy2"/>
    <dgm:cxn modelId="{A81D7D36-E1E1-4914-848E-5D16EB35C7BE}" type="presParOf" srcId="{3099F936-160C-4B46-A466-BC615DF1D679}" destId="{2E1BCAB3-5F97-41E1-B7B1-043C8AEE50D4}" srcOrd="1" destOrd="0" presId="urn:microsoft.com/office/officeart/2005/8/layout/hierarchy2"/>
    <dgm:cxn modelId="{304A3685-2DEA-4FB7-81AA-D724B4C79F45}" type="presParOf" srcId="{ABBD0280-F6B4-43CE-B24E-3636630BF15A}" destId="{F00F6DB4-2F3B-45D6-8FE3-2D7C4996AF85}" srcOrd="2" destOrd="0" presId="urn:microsoft.com/office/officeart/2005/8/layout/hierarchy2"/>
    <dgm:cxn modelId="{6FD8C486-2EB2-45FF-94DB-E8908C330908}" type="presParOf" srcId="{F00F6DB4-2F3B-45D6-8FE3-2D7C4996AF85}" destId="{F20FF256-D238-4D69-ABBC-9F566731A819}" srcOrd="0" destOrd="0" presId="urn:microsoft.com/office/officeart/2005/8/layout/hierarchy2"/>
    <dgm:cxn modelId="{0095A560-9872-48BA-94D2-DD5C60331027}" type="presParOf" srcId="{ABBD0280-F6B4-43CE-B24E-3636630BF15A}" destId="{33FB93C1-549C-4B0A-9A7C-936B78253DA1}" srcOrd="3" destOrd="0" presId="urn:microsoft.com/office/officeart/2005/8/layout/hierarchy2"/>
    <dgm:cxn modelId="{3B475F3A-85C7-4A0D-93E3-F4A2006D673A}" type="presParOf" srcId="{33FB93C1-549C-4B0A-9A7C-936B78253DA1}" destId="{3C9D63B3-28E9-4176-8FA5-069C26BCD767}" srcOrd="0" destOrd="0" presId="urn:microsoft.com/office/officeart/2005/8/layout/hierarchy2"/>
    <dgm:cxn modelId="{2D7858AD-466B-4EEE-AE44-16B35F4909A0}" type="presParOf" srcId="{33FB93C1-549C-4B0A-9A7C-936B78253DA1}" destId="{661EAAD0-CB89-459E-BB4D-0A9BB900449F}" srcOrd="1" destOrd="0" presId="urn:microsoft.com/office/officeart/2005/8/layout/hierarchy2"/>
    <dgm:cxn modelId="{FA4BFF80-42A2-42C4-B6B0-4DBEAC8F458F}" type="presParOf" srcId="{ABBD0280-F6B4-43CE-B24E-3636630BF15A}" destId="{EC51223C-C4A6-4C93-B3AE-B5C5D775600F}" srcOrd="4" destOrd="0" presId="urn:microsoft.com/office/officeart/2005/8/layout/hierarchy2"/>
    <dgm:cxn modelId="{EBC31F3B-1E0A-4598-B14A-996DE0CEF4AC}" type="presParOf" srcId="{EC51223C-C4A6-4C93-B3AE-B5C5D775600F}" destId="{E0AFC145-FEF4-4C20-8A5C-1B13AED2A372}" srcOrd="0" destOrd="0" presId="urn:microsoft.com/office/officeart/2005/8/layout/hierarchy2"/>
    <dgm:cxn modelId="{3BBFCF44-3ABC-4325-8BD3-11E3DE056B4A}" type="presParOf" srcId="{ABBD0280-F6B4-43CE-B24E-3636630BF15A}" destId="{785B4095-0C95-4B21-90BA-0E509F305C83}" srcOrd="5" destOrd="0" presId="urn:microsoft.com/office/officeart/2005/8/layout/hierarchy2"/>
    <dgm:cxn modelId="{BB130E15-BDC9-407F-A7FD-25F82F3F541A}" type="presParOf" srcId="{785B4095-0C95-4B21-90BA-0E509F305C83}" destId="{4DDA1326-5CE5-4C8E-8378-2AE6C47A7CB8}" srcOrd="0" destOrd="0" presId="urn:microsoft.com/office/officeart/2005/8/layout/hierarchy2"/>
    <dgm:cxn modelId="{D4D0ABE6-894E-4024-8063-1F99AE064713}" type="presParOf" srcId="{785B4095-0C95-4B21-90BA-0E509F305C83}" destId="{FAD9B59F-A1CF-4DE5-84A3-A071C0B1859B}" srcOrd="1" destOrd="0" presId="urn:microsoft.com/office/officeart/2005/8/layout/hierarchy2"/>
    <dgm:cxn modelId="{6B30DAA3-A4F0-4D25-AF90-451DB895CE8A}" type="presParOf" srcId="{ABBD0280-F6B4-43CE-B24E-3636630BF15A}" destId="{244FA6C6-1078-422C-8DC4-5CDB0195D306}" srcOrd="6" destOrd="0" presId="urn:microsoft.com/office/officeart/2005/8/layout/hierarchy2"/>
    <dgm:cxn modelId="{87180BE3-7B32-4E36-BD19-DE3D3D4BFDF7}" type="presParOf" srcId="{244FA6C6-1078-422C-8DC4-5CDB0195D306}" destId="{929990E6-4AC2-40EC-92A4-1512F7ADDF87}" srcOrd="0" destOrd="0" presId="urn:microsoft.com/office/officeart/2005/8/layout/hierarchy2"/>
    <dgm:cxn modelId="{A2441DBF-6C0C-4B4D-A2DF-BDFDD65B2FD0}" type="presParOf" srcId="{ABBD0280-F6B4-43CE-B24E-3636630BF15A}" destId="{3E8D03A7-0207-493F-BAC0-5BC2882CA23A}" srcOrd="7" destOrd="0" presId="urn:microsoft.com/office/officeart/2005/8/layout/hierarchy2"/>
    <dgm:cxn modelId="{3A626D68-2F4C-473E-A50A-9F920172D5B2}" type="presParOf" srcId="{3E8D03A7-0207-493F-BAC0-5BC2882CA23A}" destId="{688F848E-CCC1-44ED-B8BC-081B0144E43C}" srcOrd="0" destOrd="0" presId="urn:microsoft.com/office/officeart/2005/8/layout/hierarchy2"/>
    <dgm:cxn modelId="{9E9BCB81-CFE0-49E4-90ED-604F98A4FDF4}" type="presParOf" srcId="{3E8D03A7-0207-493F-BAC0-5BC2882CA23A}" destId="{37AF1322-F8F7-4C2C-8439-CC9FFA5F7EB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AF049C-818D-49EB-BFF5-C85C896D04F9}">
      <dsp:nvSpPr>
        <dsp:cNvPr id="0" name=""/>
        <dsp:cNvSpPr/>
      </dsp:nvSpPr>
      <dsp:spPr>
        <a:xfrm>
          <a:off x="460136" y="2089"/>
          <a:ext cx="2924245" cy="1103797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bg1"/>
              </a:solidFill>
              <a:latin typeface="Arial" pitchFamily="34" charset="0"/>
              <a:ea typeface="Batang"/>
              <a:cs typeface="Arial" pitchFamily="34" charset="0"/>
            </a:rPr>
            <a:t>29 объектов общественного питания в школах  без СЭЗ</a:t>
          </a:r>
          <a:endParaRPr kumimoji="0" lang="kk-KZ" sz="18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Batang"/>
            <a:cs typeface="Arial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460136" y="2089"/>
        <a:ext cx="2924245" cy="1103797"/>
      </dsp:txXfrm>
    </dsp:sp>
    <dsp:sp modelId="{481EE856-04E6-4EE1-9C09-47DE49D8A688}">
      <dsp:nvSpPr>
        <dsp:cNvPr id="0" name=""/>
        <dsp:cNvSpPr/>
      </dsp:nvSpPr>
      <dsp:spPr>
        <a:xfrm>
          <a:off x="752560" y="1105886"/>
          <a:ext cx="292424" cy="926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6852"/>
              </a:lnTo>
              <a:lnTo>
                <a:pt x="292424" y="92685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B6DCEF-43FD-461B-9554-78EE130629D9}">
      <dsp:nvSpPr>
        <dsp:cNvPr id="0" name=""/>
        <dsp:cNvSpPr/>
      </dsp:nvSpPr>
      <dsp:spPr>
        <a:xfrm>
          <a:off x="1044985" y="1381835"/>
          <a:ext cx="1766075" cy="1301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kk-KZ" sz="1800" b="0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Batang"/>
              <a:cs typeface="Arial" pitchFamily="34" charset="0"/>
            </a:rPr>
            <a:t>в 12 школах </a:t>
          </a:r>
          <a:r>
            <a:rPr kumimoji="0" lang="kk-KZ" sz="1800" b="0" i="0" u="none" strike="noStrike" kern="1200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Batang"/>
              <a:cs typeface="Arial" pitchFamily="34" charset="0"/>
            </a:rPr>
            <a:t>Абайского района (пищеблоки)</a:t>
          </a:r>
          <a:endParaRPr lang="ru-RU" sz="1800" kern="1200" dirty="0" smtClean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1044985" y="1381835"/>
        <a:ext cx="1766075" cy="1301807"/>
      </dsp:txXfrm>
    </dsp:sp>
    <dsp:sp modelId="{94E5AB25-E583-4B71-83D0-95601BACC9F6}">
      <dsp:nvSpPr>
        <dsp:cNvPr id="0" name=""/>
        <dsp:cNvSpPr/>
      </dsp:nvSpPr>
      <dsp:spPr>
        <a:xfrm>
          <a:off x="752560" y="1105886"/>
          <a:ext cx="292424" cy="2405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5604"/>
              </a:lnTo>
              <a:lnTo>
                <a:pt x="292424" y="240560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44C4A5-6794-4293-BF49-B8D5D7FFB110}">
      <dsp:nvSpPr>
        <dsp:cNvPr id="0" name=""/>
        <dsp:cNvSpPr/>
      </dsp:nvSpPr>
      <dsp:spPr>
        <a:xfrm>
          <a:off x="1044985" y="2959592"/>
          <a:ext cx="1766075" cy="11037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kk-KZ" sz="1800" b="0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Batang"/>
              <a:cs typeface="Arial" pitchFamily="34" charset="0"/>
            </a:rPr>
            <a:t>в 11 школах </a:t>
          </a:r>
          <a:r>
            <a:rPr kumimoji="0" lang="kk-KZ" sz="1800" b="0" i="0" u="none" strike="noStrike" kern="1200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Batang"/>
              <a:cs typeface="Arial" pitchFamily="34" charset="0"/>
            </a:rPr>
            <a:t>Актогайского района (пищеблоки)</a:t>
          </a:r>
          <a:endParaRPr lang="ru-RU" sz="18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044985" y="2959592"/>
        <a:ext cx="1766075" cy="1103797"/>
      </dsp:txXfrm>
    </dsp:sp>
    <dsp:sp modelId="{06AEB2AB-DA68-4C69-A73C-3F30FF9655AC}">
      <dsp:nvSpPr>
        <dsp:cNvPr id="0" name=""/>
        <dsp:cNvSpPr/>
      </dsp:nvSpPr>
      <dsp:spPr>
        <a:xfrm>
          <a:off x="752560" y="1105886"/>
          <a:ext cx="292424" cy="3785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5350"/>
              </a:lnTo>
              <a:lnTo>
                <a:pt x="292424" y="378535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31C732-C909-458A-8E09-5A9889924A01}">
      <dsp:nvSpPr>
        <dsp:cNvPr id="0" name=""/>
        <dsp:cNvSpPr/>
      </dsp:nvSpPr>
      <dsp:spPr>
        <a:xfrm>
          <a:off x="1044985" y="4339338"/>
          <a:ext cx="1766075" cy="11037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kk-KZ" sz="1800" b="0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Batang"/>
              <a:cs typeface="Arial" pitchFamily="34" charset="0"/>
            </a:rPr>
            <a:t>в 6 школах </a:t>
          </a:r>
          <a:r>
            <a:rPr kumimoji="0" lang="kk-KZ" sz="1800" b="0" i="0" u="none" strike="noStrike" kern="1200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Batang"/>
              <a:cs typeface="Arial" pitchFamily="34" charset="0"/>
            </a:rPr>
            <a:t>Нуринского района (буфеты)</a:t>
          </a:r>
          <a:endParaRPr lang="ru-RU" sz="18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044985" y="4339338"/>
        <a:ext cx="1766075" cy="110379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AF049C-818D-49EB-BFF5-C85C896D04F9}">
      <dsp:nvSpPr>
        <dsp:cNvPr id="0" name=""/>
        <dsp:cNvSpPr/>
      </dsp:nvSpPr>
      <dsp:spPr>
        <a:xfrm>
          <a:off x="547206" y="0"/>
          <a:ext cx="2549167" cy="1282264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kern="1200" dirty="0" smtClean="0">
            <a:solidFill>
              <a:schemeClr val="bg1"/>
            </a:solidFill>
            <a:latin typeface="Arial" pitchFamily="34" charset="0"/>
            <a:ea typeface="Batang"/>
            <a:cs typeface="Arial" pitchFamily="34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bg1"/>
              </a:solidFill>
              <a:latin typeface="Arial" pitchFamily="34" charset="0"/>
              <a:ea typeface="Batang"/>
              <a:cs typeface="Arial" pitchFamily="34" charset="0"/>
            </a:rPr>
            <a:t>11 объектов общественного питания в школах без СЭЗ</a:t>
          </a:r>
          <a:endParaRPr kumimoji="0" lang="kk-KZ" sz="18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Batang"/>
            <a:cs typeface="Arial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547206" y="0"/>
        <a:ext cx="2549167" cy="1282264"/>
      </dsp:txXfrm>
    </dsp:sp>
    <dsp:sp modelId="{481EE856-04E6-4EE1-9C09-47DE49D8A688}">
      <dsp:nvSpPr>
        <dsp:cNvPr id="0" name=""/>
        <dsp:cNvSpPr/>
      </dsp:nvSpPr>
      <dsp:spPr>
        <a:xfrm>
          <a:off x="802123" y="1282264"/>
          <a:ext cx="233065" cy="1026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6427"/>
              </a:lnTo>
              <a:lnTo>
                <a:pt x="233065" y="102642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B6DCEF-43FD-461B-9554-78EE130629D9}">
      <dsp:nvSpPr>
        <dsp:cNvPr id="0" name=""/>
        <dsp:cNvSpPr/>
      </dsp:nvSpPr>
      <dsp:spPr>
        <a:xfrm>
          <a:off x="1035188" y="1725623"/>
          <a:ext cx="1872640" cy="1166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kk-KZ" sz="1700" b="0" i="0" u="none" strike="noStrike" kern="1200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Arial" pitchFamily="34" charset="0"/>
            <a:ea typeface="Batang"/>
            <a:cs typeface="Arial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kk-KZ" sz="1800" b="0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Batang"/>
              <a:cs typeface="Arial" pitchFamily="34" charset="0"/>
            </a:rPr>
            <a:t>в 10 школах </a:t>
          </a:r>
          <a:r>
            <a:rPr kumimoji="0" lang="kk-KZ" sz="1800" b="0" i="0" u="none" strike="noStrike" kern="1200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Batang"/>
              <a:cs typeface="Arial" pitchFamily="34" charset="0"/>
            </a:rPr>
            <a:t>Абайского района (пищеблоки)</a:t>
          </a:r>
          <a:endParaRPr lang="ru-RU" sz="1800" kern="1200" dirty="0" smtClean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1035188" y="1725623"/>
        <a:ext cx="1872640" cy="1166137"/>
      </dsp:txXfrm>
    </dsp:sp>
    <dsp:sp modelId="{94E5AB25-E583-4B71-83D0-95601BACC9F6}">
      <dsp:nvSpPr>
        <dsp:cNvPr id="0" name=""/>
        <dsp:cNvSpPr/>
      </dsp:nvSpPr>
      <dsp:spPr>
        <a:xfrm>
          <a:off x="802123" y="1282264"/>
          <a:ext cx="263640" cy="2527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504"/>
              </a:lnTo>
              <a:lnTo>
                <a:pt x="263640" y="252750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44C4A5-6794-4293-BF49-B8D5D7FFB110}">
      <dsp:nvSpPr>
        <dsp:cNvPr id="0" name=""/>
        <dsp:cNvSpPr/>
      </dsp:nvSpPr>
      <dsp:spPr>
        <a:xfrm>
          <a:off x="1065764" y="3172008"/>
          <a:ext cx="1811490" cy="1275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kk-KZ" sz="1800" b="0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Batang"/>
              <a:cs typeface="Arial" pitchFamily="34" charset="0"/>
            </a:rPr>
            <a:t>в 1 школе </a:t>
          </a:r>
          <a:r>
            <a:rPr kumimoji="0" lang="kk-KZ" sz="1800" b="0" i="0" u="none" strike="noStrike" kern="1200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Batang"/>
              <a:cs typeface="Arial" pitchFamily="34" charset="0"/>
            </a:rPr>
            <a:t>Актогайского района (пищеблок)                        </a:t>
          </a:r>
          <a:endParaRPr lang="ru-RU" sz="1800" i="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065764" y="3172008"/>
        <a:ext cx="1811490" cy="12755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4AE90E-BAAD-464F-947A-F8EB06A745E2}">
      <dsp:nvSpPr>
        <dsp:cNvPr id="0" name=""/>
        <dsp:cNvSpPr/>
      </dsp:nvSpPr>
      <dsp:spPr>
        <a:xfrm>
          <a:off x="229826" y="1924730"/>
          <a:ext cx="3430449" cy="1260314"/>
        </a:xfrm>
        <a:prstGeom prst="flowChartTerminator">
          <a:avLst/>
        </a:prstGeom>
        <a:solidFill>
          <a:schemeClr val="bg1"/>
        </a:solidFill>
        <a:ln w="38100">
          <a:solidFill>
            <a:srgbClr val="C00000"/>
          </a:solidFill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Недостаточность питательных веществ</a:t>
          </a:r>
          <a:endParaRPr lang="ru-RU" sz="1900" b="1" kern="1200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29826" y="1924730"/>
        <a:ext cx="3430449" cy="1260314"/>
      </dsp:txXfrm>
    </dsp:sp>
    <dsp:sp modelId="{D0D4923D-3C37-42B2-95D4-93498A171AC4}">
      <dsp:nvSpPr>
        <dsp:cNvPr id="0" name=""/>
        <dsp:cNvSpPr/>
      </dsp:nvSpPr>
      <dsp:spPr>
        <a:xfrm rot="18341260">
          <a:off x="3168613" y="1576217"/>
          <a:ext cx="2360168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360168" y="20195"/>
              </a:lnTo>
            </a:path>
          </a:pathLst>
        </a:custGeom>
        <a:noFill/>
        <a:ln w="38100" cap="flat" cmpd="sng" algn="ctr">
          <a:solidFill>
            <a:srgbClr val="C00000"/>
          </a:solidFill>
          <a:prstDash val="solid"/>
          <a:headEnd type="oval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8341260">
        <a:off x="4289694" y="1537408"/>
        <a:ext cx="118008" cy="118008"/>
      </dsp:txXfrm>
    </dsp:sp>
    <dsp:sp modelId="{606F67C0-6901-4397-91DE-B7D4B3E3C1AA}">
      <dsp:nvSpPr>
        <dsp:cNvPr id="0" name=""/>
        <dsp:cNvSpPr/>
      </dsp:nvSpPr>
      <dsp:spPr>
        <a:xfrm>
          <a:off x="5037119" y="7779"/>
          <a:ext cx="3797050" cy="1260314"/>
        </a:xfrm>
        <a:prstGeom prst="flowChartTerminator">
          <a:avLst/>
        </a:prstGeom>
        <a:solidFill>
          <a:schemeClr val="bg1"/>
        </a:solidFill>
        <a:ln w="38100">
          <a:solidFill>
            <a:srgbClr val="C00000"/>
          </a:solidFill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Снижение внимания</a:t>
          </a:r>
          <a:endParaRPr lang="ru-RU" sz="1900" b="1" kern="1200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5037119" y="7779"/>
        <a:ext cx="3797050" cy="1260314"/>
      </dsp:txXfrm>
    </dsp:sp>
    <dsp:sp modelId="{F00F6DB4-2F3B-45D6-8FE3-2D7C4996AF85}">
      <dsp:nvSpPr>
        <dsp:cNvPr id="0" name=""/>
        <dsp:cNvSpPr/>
      </dsp:nvSpPr>
      <dsp:spPr>
        <a:xfrm rot="20388722">
          <a:off x="3616039" y="2286196"/>
          <a:ext cx="1440135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440135" y="20195"/>
              </a:lnTo>
            </a:path>
          </a:pathLst>
        </a:custGeom>
        <a:noFill/>
        <a:ln w="38100" cap="flat" cmpd="sng" algn="ctr">
          <a:solidFill>
            <a:srgbClr val="C00000"/>
          </a:solidFill>
          <a:prstDash val="solid"/>
          <a:headEnd type="oval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388722">
        <a:off x="4300104" y="2270388"/>
        <a:ext cx="72006" cy="72006"/>
      </dsp:txXfrm>
    </dsp:sp>
    <dsp:sp modelId="{3C9D63B3-28E9-4176-8FA5-069C26BCD767}">
      <dsp:nvSpPr>
        <dsp:cNvPr id="0" name=""/>
        <dsp:cNvSpPr/>
      </dsp:nvSpPr>
      <dsp:spPr>
        <a:xfrm>
          <a:off x="5011938" y="1427738"/>
          <a:ext cx="3797075" cy="1260314"/>
        </a:xfrm>
        <a:prstGeom prst="flowChartTerminator">
          <a:avLst/>
        </a:prstGeom>
        <a:solidFill>
          <a:schemeClr val="bg1"/>
        </a:solidFill>
        <a:ln w="38100">
          <a:solidFill>
            <a:srgbClr val="C00000"/>
          </a:solidFill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Слабость и </a:t>
          </a:r>
          <a:r>
            <a:rPr lang="ru-RU" sz="1900" b="1" kern="1200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переутомляемость</a:t>
          </a:r>
          <a:endParaRPr lang="ru-RU" sz="1900" b="1" kern="1200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5011938" y="1427738"/>
        <a:ext cx="3797075" cy="1260314"/>
      </dsp:txXfrm>
    </dsp:sp>
    <dsp:sp modelId="{EC51223C-C4A6-4C93-B3AE-B5C5D775600F}">
      <dsp:nvSpPr>
        <dsp:cNvPr id="0" name=""/>
        <dsp:cNvSpPr/>
      </dsp:nvSpPr>
      <dsp:spPr>
        <a:xfrm rot="2149579">
          <a:off x="3499628" y="3031678"/>
          <a:ext cx="1698139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698139" y="20195"/>
              </a:lnTo>
            </a:path>
          </a:pathLst>
        </a:custGeom>
        <a:noFill/>
        <a:ln w="38100" cap="flat" cmpd="sng" algn="ctr">
          <a:solidFill>
            <a:srgbClr val="C00000"/>
          </a:solidFill>
          <a:prstDash val="solid"/>
          <a:headEnd type="diamond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2149579">
        <a:off x="4306244" y="3009420"/>
        <a:ext cx="84906" cy="84906"/>
      </dsp:txXfrm>
    </dsp:sp>
    <dsp:sp modelId="{4DDA1326-5CE5-4C8E-8378-2AE6C47A7CB8}">
      <dsp:nvSpPr>
        <dsp:cNvPr id="0" name=""/>
        <dsp:cNvSpPr/>
      </dsp:nvSpPr>
      <dsp:spPr>
        <a:xfrm>
          <a:off x="5037119" y="2918702"/>
          <a:ext cx="3888674" cy="1260314"/>
        </a:xfrm>
        <a:prstGeom prst="flowChartTerminator">
          <a:avLst/>
        </a:prstGeom>
        <a:solidFill>
          <a:schemeClr val="bg1"/>
        </a:solidFill>
        <a:ln w="38100">
          <a:solidFill>
            <a:srgbClr val="C00000"/>
          </a:solidFill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Ухудшение памяти и работы мозга</a:t>
          </a:r>
          <a:endParaRPr lang="ru-RU" sz="1900" b="1" kern="1200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5037119" y="2918702"/>
        <a:ext cx="3888674" cy="1260314"/>
      </dsp:txXfrm>
    </dsp:sp>
    <dsp:sp modelId="{244FA6C6-1078-422C-8DC4-5CDB0195D306}">
      <dsp:nvSpPr>
        <dsp:cNvPr id="0" name=""/>
        <dsp:cNvSpPr/>
      </dsp:nvSpPr>
      <dsp:spPr>
        <a:xfrm rot="3542708">
          <a:off x="2976780" y="3741658"/>
          <a:ext cx="2814840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814840" y="20195"/>
              </a:lnTo>
            </a:path>
          </a:pathLst>
        </a:custGeom>
        <a:noFill/>
        <a:ln w="38100" cap="flat" cmpd="sng" algn="ctr">
          <a:solidFill>
            <a:srgbClr val="C00000"/>
          </a:solidFill>
          <a:prstDash val="solid"/>
          <a:headEnd type="diamond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3542708">
        <a:off x="4313830" y="3691482"/>
        <a:ext cx="140742" cy="140742"/>
      </dsp:txXfrm>
    </dsp:sp>
    <dsp:sp modelId="{688F848E-CCC1-44ED-B8BC-081B0144E43C}">
      <dsp:nvSpPr>
        <dsp:cNvPr id="0" name=""/>
        <dsp:cNvSpPr/>
      </dsp:nvSpPr>
      <dsp:spPr>
        <a:xfrm>
          <a:off x="5108125" y="4338661"/>
          <a:ext cx="3797100" cy="1260314"/>
        </a:xfrm>
        <a:prstGeom prst="flowChartTerminator">
          <a:avLst/>
        </a:prstGeom>
        <a:solidFill>
          <a:schemeClr val="bg1"/>
        </a:solidFill>
        <a:ln w="38100">
          <a:solidFill>
            <a:srgbClr val="C00000"/>
          </a:solidFill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Легкая восприимчивость к инфекционным заболеваниям</a:t>
          </a:r>
          <a:endParaRPr lang="ru-RU" sz="1900" b="1" kern="1200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5108125" y="4338661"/>
        <a:ext cx="3797100" cy="1260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>
            <a:extLst>
              <a:ext uri="{FF2B5EF4-FFF2-40B4-BE49-F238E27FC236}">
                <a16:creationId xmlns="" xmlns:a16="http://schemas.microsoft.com/office/drawing/2014/main" id="{DAC06CAF-C9D8-4082-83A4-28DDEC91C1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>
            <a:extLst>
              <a:ext uri="{FF2B5EF4-FFF2-40B4-BE49-F238E27FC236}">
                <a16:creationId xmlns="" xmlns:a16="http://schemas.microsoft.com/office/drawing/2014/main" id="{E9C4EB6A-2558-42DF-9860-5D9D9E9CF3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ru-RU"/>
              <a:t>Insert picture/ Right Click/Send to back</a:t>
            </a:r>
          </a:p>
          <a:p>
            <a:pPr eaLnBrk="1" hangingPunct="1">
              <a:spcBef>
                <a:spcPct val="0"/>
              </a:spcBef>
            </a:pPr>
            <a:endParaRPr lang="en-US" altLang="ru-RU"/>
          </a:p>
        </p:txBody>
      </p:sp>
      <p:sp>
        <p:nvSpPr>
          <p:cNvPr id="112644" name="Slide Number Placeholder 3">
            <a:extLst>
              <a:ext uri="{FF2B5EF4-FFF2-40B4-BE49-F238E27FC236}">
                <a16:creationId xmlns="" xmlns:a16="http://schemas.microsoft.com/office/drawing/2014/main" id="{2D2B78A0-66F3-4702-9A74-C503CDB653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1pPr>
            <a:lvl2pPr marL="741363" indent="-284163"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2pPr>
            <a:lvl3pPr marL="1141413" indent="-227013"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3pPr>
            <a:lvl4pPr marL="1598613" indent="-227013"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4pPr>
            <a:lvl5pPr marL="2055813" indent="-227013"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5pPr>
            <a:lvl6pPr marL="2513013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6pPr>
            <a:lvl7pPr marL="2970213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7pPr>
            <a:lvl8pPr marL="3427413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8pPr>
            <a:lvl9pPr marL="3884613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096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A29681-E9DF-403E-A2F1-21878C6FC46F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096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5337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864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8642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8642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12968" cy="1078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0ACC27FF-E0CC-4B95-A954-D47341BF7B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86600" y="6491288"/>
            <a:ext cx="2057400" cy="366712"/>
          </a:xfrm>
        </p:spPr>
        <p:txBody>
          <a:bodyPr/>
          <a:lstStyle>
            <a:lvl1pPr defTabSz="909638">
              <a:defRPr smtClean="0"/>
            </a:lvl1pPr>
          </a:lstStyle>
          <a:p>
            <a:pPr>
              <a:defRPr/>
            </a:pPr>
            <a:fld id="{D045480D-8358-4D5E-9FF3-C92F75484D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383026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>
            <a:hlinkClick r:id="rId15"/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  <p:sldLayoutId id="2147483673" r:id="rId13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2B74FE76-6404-4C37-B297-15683D5BCDC2}"/>
              </a:ext>
            </a:extLst>
          </p:cNvPr>
          <p:cNvSpPr/>
          <p:nvPr/>
        </p:nvSpPr>
        <p:spPr>
          <a:xfrm>
            <a:off x="172665" y="0"/>
            <a:ext cx="1282996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1619" name="TextBox 4">
            <a:extLst>
              <a:ext uri="{FF2B5EF4-FFF2-40B4-BE49-F238E27FC236}">
                <a16:creationId xmlns="" xmlns:a16="http://schemas.microsoft.com/office/drawing/2014/main" id="{C80F9D31-5A7F-480F-8B80-94BF61C82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662" y="1828801"/>
            <a:ext cx="7436818" cy="397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5" tIns="60942" rIns="121885" bIns="60942">
            <a:spAutoFit/>
          </a:bodyPr>
          <a:lstStyle>
            <a:lvl1pPr defTabSz="1217613"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Segoe UI Light" panose="020B0502040204020203" pitchFamily="34" charset="0"/>
                <a:ea typeface="MS PGothic" panose="020B0600070205080204" pitchFamily="34" charset="-128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Санитарно-эпидемиологические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требования к организации питания школьников                                                                                    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</a:t>
            </a:r>
          </a:p>
          <a:p>
            <a:pPr algn="ctr">
              <a:defRPr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Руководитель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отдела  контроля и надзора</a:t>
            </a:r>
          </a:p>
          <a:p>
            <a:pPr algn="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за объектами образования и воспитания Департамента </a:t>
            </a:r>
          </a:p>
          <a:p>
            <a:pPr algn="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санитарно- эпидемиологического</a:t>
            </a:r>
          </a:p>
          <a:p>
            <a:pPr algn="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контроля Карагандинской области</a:t>
            </a:r>
          </a:p>
          <a:p>
            <a:pPr algn="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Бельгибаева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М.Е.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21">
            <a:extLst>
              <a:ext uri="{FF2B5EF4-FFF2-40B4-BE49-F238E27FC236}">
                <a16:creationId xmlns="" xmlns:a16="http://schemas.microsoft.com/office/drawing/2014/main" id="{2951CE89-B555-4998-AA93-02D1AA11024A}"/>
              </a:ext>
            </a:extLst>
          </p:cNvPr>
          <p:cNvGrpSpPr>
            <a:grpSpLocks/>
          </p:cNvGrpSpPr>
          <p:nvPr/>
        </p:nvGrpSpPr>
        <p:grpSpPr bwMode="auto">
          <a:xfrm>
            <a:off x="537696" y="0"/>
            <a:ext cx="581513" cy="1613004"/>
            <a:chOff x="464266" y="2731226"/>
            <a:chExt cx="970344" cy="1850029"/>
          </a:xfrm>
          <a:solidFill>
            <a:schemeClr val="bg1"/>
          </a:solidFill>
        </p:grpSpPr>
        <p:sp>
          <p:nvSpPr>
            <p:cNvPr id="143" name="Graphic 1">
              <a:extLst>
                <a:ext uri="{FF2B5EF4-FFF2-40B4-BE49-F238E27FC236}">
                  <a16:creationId xmlns="" xmlns:a16="http://schemas.microsoft.com/office/drawing/2014/main" id="{6C3CF23C-9CA2-4DAD-979A-D3952576081C}"/>
                </a:ext>
              </a:extLst>
            </p:cNvPr>
            <p:cNvSpPr/>
            <p:nvPr/>
          </p:nvSpPr>
          <p:spPr>
            <a:xfrm>
              <a:off x="464266" y="273122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3856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44" name="Graphic 1">
              <a:extLst>
                <a:ext uri="{FF2B5EF4-FFF2-40B4-BE49-F238E27FC236}">
                  <a16:creationId xmlns="" xmlns:a16="http://schemas.microsoft.com/office/drawing/2014/main" id="{523D48A4-1861-4255-A89C-8B9132DBF322}"/>
                </a:ext>
              </a:extLst>
            </p:cNvPr>
            <p:cNvSpPr/>
            <p:nvPr/>
          </p:nvSpPr>
          <p:spPr>
            <a:xfrm>
              <a:off x="949438" y="2731227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3856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45" name="Graphic 1">
              <a:extLst>
                <a:ext uri="{FF2B5EF4-FFF2-40B4-BE49-F238E27FC236}">
                  <a16:creationId xmlns="" xmlns:a16="http://schemas.microsoft.com/office/drawing/2014/main" id="{DDA2F1C4-4D27-4C24-921C-6539EEA08C06}"/>
                </a:ext>
              </a:extLst>
            </p:cNvPr>
            <p:cNvSpPr/>
            <p:nvPr/>
          </p:nvSpPr>
          <p:spPr>
            <a:xfrm>
              <a:off x="464266" y="318976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3856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46" name="Graphic 1">
              <a:extLst>
                <a:ext uri="{FF2B5EF4-FFF2-40B4-BE49-F238E27FC236}">
                  <a16:creationId xmlns="" xmlns:a16="http://schemas.microsoft.com/office/drawing/2014/main" id="{29483956-DF69-425C-A949-2F3E1EEBCA92}"/>
                </a:ext>
              </a:extLst>
            </p:cNvPr>
            <p:cNvSpPr/>
            <p:nvPr/>
          </p:nvSpPr>
          <p:spPr>
            <a:xfrm>
              <a:off x="949438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3856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47" name="Graphic 1">
              <a:extLst>
                <a:ext uri="{FF2B5EF4-FFF2-40B4-BE49-F238E27FC236}">
                  <a16:creationId xmlns="" xmlns:a16="http://schemas.microsoft.com/office/drawing/2014/main" id="{285CED6B-DA16-4264-90D3-970310C5DEF2}"/>
                </a:ext>
              </a:extLst>
            </p:cNvPr>
            <p:cNvSpPr/>
            <p:nvPr/>
          </p:nvSpPr>
          <p:spPr>
            <a:xfrm>
              <a:off x="464266" y="3648309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3856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48" name="Graphic 1">
              <a:extLst>
                <a:ext uri="{FF2B5EF4-FFF2-40B4-BE49-F238E27FC236}">
                  <a16:creationId xmlns="" xmlns:a16="http://schemas.microsoft.com/office/drawing/2014/main" id="{6FC1D3EF-B287-49F7-92D9-96B74A82B8BB}"/>
                </a:ext>
              </a:extLst>
            </p:cNvPr>
            <p:cNvSpPr/>
            <p:nvPr/>
          </p:nvSpPr>
          <p:spPr>
            <a:xfrm>
              <a:off x="949438" y="3648309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3856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49" name="Graphic 1">
              <a:extLst>
                <a:ext uri="{FF2B5EF4-FFF2-40B4-BE49-F238E27FC236}">
                  <a16:creationId xmlns="" xmlns:a16="http://schemas.microsoft.com/office/drawing/2014/main" id="{D909A1E8-6AF7-42E8-9EE2-9691A819136A}"/>
                </a:ext>
              </a:extLst>
            </p:cNvPr>
            <p:cNvSpPr/>
            <p:nvPr/>
          </p:nvSpPr>
          <p:spPr>
            <a:xfrm>
              <a:off x="464266" y="410684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3856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50" name="Graphic 1">
              <a:extLst>
                <a:ext uri="{FF2B5EF4-FFF2-40B4-BE49-F238E27FC236}">
                  <a16:creationId xmlns="" xmlns:a16="http://schemas.microsoft.com/office/drawing/2014/main" id="{AD2259CF-184D-4A2F-9E43-9759B55D4FAC}"/>
                </a:ext>
              </a:extLst>
            </p:cNvPr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3856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sp>
        <p:nvSpPr>
          <p:cNvPr id="159" name="TextBox 7">
            <a:extLst>
              <a:ext uri="{FF2B5EF4-FFF2-40B4-BE49-F238E27FC236}">
                <a16:creationId xmlns="" xmlns:a16="http://schemas.microsoft.com/office/drawing/2014/main" id="{D8B4AEE1-B28F-4027-8A4A-CB83C9D89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2894" y="6307345"/>
            <a:ext cx="2797969" cy="354013"/>
          </a:xfrm>
          <a:prstGeom prst="rect">
            <a:avLst/>
          </a:prstGeom>
          <a:noFill/>
          <a:ln>
            <a:noFill/>
          </a:ln>
        </p:spPr>
        <p:txBody>
          <a:bodyPr lIns="121885" tIns="60942" rIns="121885" bIns="60942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г. Караганда 2024 г.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99EE936-2B93-4022-9A5E-E408DC1558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7600" b="95200" l="5500" r="93600">
                        <a14:foregroundMark x1="17000" y1="36900" x2="27200" y2="17400"/>
                        <a14:foregroundMark x1="20300" y1="21000" x2="27400" y2="14800"/>
                        <a14:foregroundMark x1="29400" y1="12100" x2="19500" y2="21400"/>
                        <a14:foregroundMark x1="44100" y1="7600" x2="37400" y2="8000"/>
                        <a14:foregroundMark x1="25700" y1="11800" x2="14000" y2="26300"/>
                        <a14:foregroundMark x1="13100" y1="25400" x2="5900" y2="44800"/>
                        <a14:foregroundMark x1="6300" y1="45400" x2="9300" y2="64200"/>
                        <a14:foregroundMark x1="5500" y1="47100" x2="6000" y2="60100"/>
                        <a14:foregroundMark x1="7000" y1="61400" x2="11300" y2="70500"/>
                        <a14:foregroundMark x1="10800" y1="69900" x2="17700" y2="78000"/>
                        <a14:foregroundMark x1="15300" y1="78100" x2="24800" y2="85000"/>
                        <a14:foregroundMark x1="17700" y1="81100" x2="25600" y2="86900"/>
                        <a14:foregroundMark x1="25100" y1="86800" x2="40600" y2="92000"/>
                        <a14:foregroundMark x1="40600" y1="92000" x2="40600" y2="92000"/>
                        <a14:foregroundMark x1="38000" y1="93100" x2="51200" y2="94800"/>
                        <a14:foregroundMark x1="48000" y1="95100" x2="62200" y2="93200"/>
                        <a14:foregroundMark x1="60400" y1="93900" x2="73900" y2="88600"/>
                        <a14:foregroundMark x1="74400" y1="85600" x2="52000" y2="95200"/>
                        <a14:foregroundMark x1="92500" y1="65400" x2="93600" y2="52800"/>
                        <a14:foregroundMark x1="79800" y1="45300" x2="68200" y2="69400"/>
                        <a14:foregroundMark x1="70900" y1="48300" x2="63300" y2="63500"/>
                        <a14:foregroundMark x1="19200" y1="46700" x2="50100" y2="70300"/>
                        <a14:foregroundMark x1="34600" y1="24500" x2="58300" y2="23100"/>
                        <a14:foregroundMark x1="64400" y1="47600" x2="50500" y2="42900"/>
                        <a14:foregroundMark x1="42600" y1="44100" x2="50400" y2="40000"/>
                        <a14:foregroundMark x1="24100" y1="27200" x2="41900" y2="1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96" y="1472653"/>
            <a:ext cx="1220137" cy="1787382"/>
          </a:xfrm>
          <a:prstGeom prst="rect">
            <a:avLst/>
          </a:prstGeom>
        </p:spPr>
      </p:pic>
      <p:grpSp>
        <p:nvGrpSpPr>
          <p:cNvPr id="3" name="Группа 21">
            <a:extLst>
              <a:ext uri="{FF2B5EF4-FFF2-40B4-BE49-F238E27FC236}">
                <a16:creationId xmlns="" xmlns:a16="http://schemas.microsoft.com/office/drawing/2014/main" id="{D94526DD-EF04-476D-AA51-BF55D16136B0}"/>
              </a:ext>
            </a:extLst>
          </p:cNvPr>
          <p:cNvGrpSpPr>
            <a:grpSpLocks/>
          </p:cNvGrpSpPr>
          <p:nvPr/>
        </p:nvGrpSpPr>
        <p:grpSpPr bwMode="auto">
          <a:xfrm>
            <a:off x="523409" y="6075494"/>
            <a:ext cx="581513" cy="771073"/>
            <a:chOff x="464266" y="2731227"/>
            <a:chExt cx="970345" cy="932948"/>
          </a:xfrm>
          <a:solidFill>
            <a:schemeClr val="bg1"/>
          </a:solidFill>
        </p:grpSpPr>
        <p:sp>
          <p:nvSpPr>
            <p:cNvPr id="55" name="Graphic 1">
              <a:extLst>
                <a:ext uri="{FF2B5EF4-FFF2-40B4-BE49-F238E27FC236}">
                  <a16:creationId xmlns="" xmlns:a16="http://schemas.microsoft.com/office/drawing/2014/main" id="{6DAFF6C3-6726-4000-B701-05EBCD397218}"/>
                </a:ext>
              </a:extLst>
            </p:cNvPr>
            <p:cNvSpPr/>
            <p:nvPr/>
          </p:nvSpPr>
          <p:spPr>
            <a:xfrm>
              <a:off x="464266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3856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6" name="Graphic 1">
              <a:extLst>
                <a:ext uri="{FF2B5EF4-FFF2-40B4-BE49-F238E27FC236}">
                  <a16:creationId xmlns="" xmlns:a16="http://schemas.microsoft.com/office/drawing/2014/main" id="{1A1A779B-90BE-4919-AEC2-6C77E7C1E13E}"/>
                </a:ext>
              </a:extLst>
            </p:cNvPr>
            <p:cNvSpPr/>
            <p:nvPr/>
          </p:nvSpPr>
          <p:spPr>
            <a:xfrm>
              <a:off x="949438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3856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7" name="Graphic 1">
              <a:extLst>
                <a:ext uri="{FF2B5EF4-FFF2-40B4-BE49-F238E27FC236}">
                  <a16:creationId xmlns="" xmlns:a16="http://schemas.microsoft.com/office/drawing/2014/main" id="{18611249-3AC4-4F6B-B5DF-5475350D08D7}"/>
                </a:ext>
              </a:extLst>
            </p:cNvPr>
            <p:cNvSpPr/>
            <p:nvPr/>
          </p:nvSpPr>
          <p:spPr>
            <a:xfrm>
              <a:off x="464266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3856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8" name="Graphic 1">
              <a:extLst>
                <a:ext uri="{FF2B5EF4-FFF2-40B4-BE49-F238E27FC236}">
                  <a16:creationId xmlns="" xmlns:a16="http://schemas.microsoft.com/office/drawing/2014/main" id="{706931E6-40B1-4716-81E4-B541EA4BEE0C}"/>
                </a:ext>
              </a:extLst>
            </p:cNvPr>
            <p:cNvSpPr/>
            <p:nvPr/>
          </p:nvSpPr>
          <p:spPr>
            <a:xfrm>
              <a:off x="949439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3856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grpSp>
        <p:nvGrpSpPr>
          <p:cNvPr id="4" name="Группа 139">
            <a:extLst>
              <a:ext uri="{FF2B5EF4-FFF2-40B4-BE49-F238E27FC236}">
                <a16:creationId xmlns="" xmlns:a16="http://schemas.microsoft.com/office/drawing/2014/main" id="{93C1C7B6-418D-4F39-A543-276AB974BF65}"/>
              </a:ext>
            </a:extLst>
          </p:cNvPr>
          <p:cNvGrpSpPr/>
          <p:nvPr/>
        </p:nvGrpSpPr>
        <p:grpSpPr>
          <a:xfrm rot="5400000">
            <a:off x="-740505" y="4230067"/>
            <a:ext cx="3109341" cy="581513"/>
            <a:chOff x="6913248" y="5262784"/>
            <a:chExt cx="4914893" cy="1295402"/>
          </a:xfrm>
          <a:solidFill>
            <a:schemeClr val="bg1"/>
          </a:solidFill>
        </p:grpSpPr>
        <p:grpSp>
          <p:nvGrpSpPr>
            <p:cNvPr id="6" name="Группа 21">
              <a:extLst>
                <a:ext uri="{FF2B5EF4-FFF2-40B4-BE49-F238E27FC236}">
                  <a16:creationId xmlns="" xmlns:a16="http://schemas.microsoft.com/office/drawing/2014/main" id="{A00DA9A9-9D60-4EA3-AC62-7B9305EA3DD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499561" y="4676471"/>
              <a:ext cx="1295402" cy="2468028"/>
              <a:chOff x="464266" y="2731227"/>
              <a:chExt cx="970345" cy="1850028"/>
            </a:xfrm>
            <a:grpFill/>
          </p:grpSpPr>
          <p:sp>
            <p:nvSpPr>
              <p:cNvPr id="74" name="Graphic 1">
                <a:extLst>
                  <a:ext uri="{FF2B5EF4-FFF2-40B4-BE49-F238E27FC236}">
                    <a16:creationId xmlns="" xmlns:a16="http://schemas.microsoft.com/office/drawing/2014/main" id="{4CA59A75-6A75-4A6E-9069-83BCAE7DA98D}"/>
                  </a:ext>
                </a:extLst>
              </p:cNvPr>
              <p:cNvSpPr/>
              <p:nvPr/>
            </p:nvSpPr>
            <p:spPr>
              <a:xfrm>
                <a:off x="464266" y="273122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l" defTabSz="913856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75" name="Graphic 1">
                <a:extLst>
                  <a:ext uri="{FF2B5EF4-FFF2-40B4-BE49-F238E27FC236}">
                    <a16:creationId xmlns="" xmlns:a16="http://schemas.microsoft.com/office/drawing/2014/main" id="{192FD0DA-08B1-446C-BF9C-2C20BBD404A7}"/>
                  </a:ext>
                </a:extLst>
              </p:cNvPr>
              <p:cNvSpPr/>
              <p:nvPr/>
            </p:nvSpPr>
            <p:spPr>
              <a:xfrm>
                <a:off x="949438" y="273122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l" defTabSz="913856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76" name="Graphic 1">
                <a:extLst>
                  <a:ext uri="{FF2B5EF4-FFF2-40B4-BE49-F238E27FC236}">
                    <a16:creationId xmlns="" xmlns:a16="http://schemas.microsoft.com/office/drawing/2014/main" id="{2F3D064A-6F71-4F3E-AB46-55B2F61A9287}"/>
                  </a:ext>
                </a:extLst>
              </p:cNvPr>
              <p:cNvSpPr/>
              <p:nvPr/>
            </p:nvSpPr>
            <p:spPr>
              <a:xfrm>
                <a:off x="464266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l" defTabSz="913856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77" name="Graphic 1">
                <a:extLst>
                  <a:ext uri="{FF2B5EF4-FFF2-40B4-BE49-F238E27FC236}">
                    <a16:creationId xmlns="" xmlns:a16="http://schemas.microsoft.com/office/drawing/2014/main" id="{A1159BC5-CA0F-4F37-9AAF-B34A5863FF9C}"/>
                  </a:ext>
                </a:extLst>
              </p:cNvPr>
              <p:cNvSpPr/>
              <p:nvPr/>
            </p:nvSpPr>
            <p:spPr>
              <a:xfrm>
                <a:off x="949439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l" defTabSz="913856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78" name="Graphic 1">
                <a:extLst>
                  <a:ext uri="{FF2B5EF4-FFF2-40B4-BE49-F238E27FC236}">
                    <a16:creationId xmlns="" xmlns:a16="http://schemas.microsoft.com/office/drawing/2014/main" id="{0BEDE0DE-AABA-4D7F-9694-F657ADE1E325}"/>
                  </a:ext>
                </a:extLst>
              </p:cNvPr>
              <p:cNvSpPr/>
              <p:nvPr/>
            </p:nvSpPr>
            <p:spPr>
              <a:xfrm>
                <a:off x="464266" y="3648308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l" defTabSz="913856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79" name="Graphic 1">
                <a:extLst>
                  <a:ext uri="{FF2B5EF4-FFF2-40B4-BE49-F238E27FC236}">
                    <a16:creationId xmlns="" xmlns:a16="http://schemas.microsoft.com/office/drawing/2014/main" id="{B360315E-7CA6-45E0-8E16-0F145A1A118C}"/>
                  </a:ext>
                </a:extLst>
              </p:cNvPr>
              <p:cNvSpPr/>
              <p:nvPr/>
            </p:nvSpPr>
            <p:spPr>
              <a:xfrm>
                <a:off x="949437" y="3648309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l" defTabSz="913856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80" name="Graphic 1">
                <a:extLst>
                  <a:ext uri="{FF2B5EF4-FFF2-40B4-BE49-F238E27FC236}">
                    <a16:creationId xmlns="" xmlns:a16="http://schemas.microsoft.com/office/drawing/2014/main" id="{74A3ECD7-6BAF-4766-BF20-997B1381D483}"/>
                  </a:ext>
                </a:extLst>
              </p:cNvPr>
              <p:cNvSpPr/>
              <p:nvPr/>
            </p:nvSpPr>
            <p:spPr>
              <a:xfrm>
                <a:off x="464266" y="410684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l" defTabSz="913856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81" name="Graphic 1">
                <a:extLst>
                  <a:ext uri="{FF2B5EF4-FFF2-40B4-BE49-F238E27FC236}">
                    <a16:creationId xmlns="" xmlns:a16="http://schemas.microsoft.com/office/drawing/2014/main" id="{BAD520A9-6BC8-4941-9783-92319E93315B}"/>
                  </a:ext>
                </a:extLst>
              </p:cNvPr>
              <p:cNvSpPr/>
              <p:nvPr/>
            </p:nvSpPr>
            <p:spPr>
              <a:xfrm>
                <a:off x="949437" y="410684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l" defTabSz="913856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7" name="Группа 21">
              <a:extLst>
                <a:ext uri="{FF2B5EF4-FFF2-40B4-BE49-F238E27FC236}">
                  <a16:creationId xmlns="" xmlns:a16="http://schemas.microsoft.com/office/drawing/2014/main" id="{C1307E83-05E9-4ACB-AF08-C63BBFE92BBE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9946426" y="4676471"/>
              <a:ext cx="1295400" cy="2468030"/>
              <a:chOff x="464266" y="2731226"/>
              <a:chExt cx="970344" cy="1850029"/>
            </a:xfrm>
            <a:grpFill/>
          </p:grpSpPr>
          <p:sp>
            <p:nvSpPr>
              <p:cNvPr id="66" name="Graphic 1">
                <a:extLst>
                  <a:ext uri="{FF2B5EF4-FFF2-40B4-BE49-F238E27FC236}">
                    <a16:creationId xmlns="" xmlns:a16="http://schemas.microsoft.com/office/drawing/2014/main" id="{B56B03B6-0FB2-4AE5-B121-0245D86B45C5}"/>
                  </a:ext>
                </a:extLst>
              </p:cNvPr>
              <p:cNvSpPr/>
              <p:nvPr/>
            </p:nvSpPr>
            <p:spPr>
              <a:xfrm>
                <a:off x="464266" y="2731226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l" defTabSz="913856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67" name="Graphic 1">
                <a:extLst>
                  <a:ext uri="{FF2B5EF4-FFF2-40B4-BE49-F238E27FC236}">
                    <a16:creationId xmlns="" xmlns:a16="http://schemas.microsoft.com/office/drawing/2014/main" id="{242CB3B4-D59D-4A89-9321-63C51B06D287}"/>
                  </a:ext>
                </a:extLst>
              </p:cNvPr>
              <p:cNvSpPr/>
              <p:nvPr/>
            </p:nvSpPr>
            <p:spPr>
              <a:xfrm>
                <a:off x="949438" y="2731227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l" defTabSz="913856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68" name="Graphic 1">
                <a:extLst>
                  <a:ext uri="{FF2B5EF4-FFF2-40B4-BE49-F238E27FC236}">
                    <a16:creationId xmlns="" xmlns:a16="http://schemas.microsoft.com/office/drawing/2014/main" id="{56E83021-D56D-406D-903F-3E47D8AEE509}"/>
                  </a:ext>
                </a:extLst>
              </p:cNvPr>
              <p:cNvSpPr/>
              <p:nvPr/>
            </p:nvSpPr>
            <p:spPr>
              <a:xfrm>
                <a:off x="464266" y="318976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l" defTabSz="913856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69" name="Graphic 1">
                <a:extLst>
                  <a:ext uri="{FF2B5EF4-FFF2-40B4-BE49-F238E27FC236}">
                    <a16:creationId xmlns="" xmlns:a16="http://schemas.microsoft.com/office/drawing/2014/main" id="{5A1796F4-C28A-4E07-822C-941A87C505DF}"/>
                  </a:ext>
                </a:extLst>
              </p:cNvPr>
              <p:cNvSpPr/>
              <p:nvPr/>
            </p:nvSpPr>
            <p:spPr>
              <a:xfrm>
                <a:off x="949438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l" defTabSz="913856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70" name="Graphic 1">
                <a:extLst>
                  <a:ext uri="{FF2B5EF4-FFF2-40B4-BE49-F238E27FC236}">
                    <a16:creationId xmlns="" xmlns:a16="http://schemas.microsoft.com/office/drawing/2014/main" id="{7CFF20E5-79BA-45C9-A2D1-D82B6C0086B2}"/>
                  </a:ext>
                </a:extLst>
              </p:cNvPr>
              <p:cNvSpPr/>
              <p:nvPr/>
            </p:nvSpPr>
            <p:spPr>
              <a:xfrm>
                <a:off x="464266" y="3648309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l" defTabSz="913856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71" name="Graphic 1">
                <a:extLst>
                  <a:ext uri="{FF2B5EF4-FFF2-40B4-BE49-F238E27FC236}">
                    <a16:creationId xmlns="" xmlns:a16="http://schemas.microsoft.com/office/drawing/2014/main" id="{F4947FFE-2366-42D9-AFD2-0D87CFD4957C}"/>
                  </a:ext>
                </a:extLst>
              </p:cNvPr>
              <p:cNvSpPr/>
              <p:nvPr/>
            </p:nvSpPr>
            <p:spPr>
              <a:xfrm>
                <a:off x="949438" y="3648309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l" defTabSz="913856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72" name="Graphic 1">
                <a:extLst>
                  <a:ext uri="{FF2B5EF4-FFF2-40B4-BE49-F238E27FC236}">
                    <a16:creationId xmlns="" xmlns:a16="http://schemas.microsoft.com/office/drawing/2014/main" id="{7240B63A-03CB-47CA-9DB4-9786BF0C26B5}"/>
                  </a:ext>
                </a:extLst>
              </p:cNvPr>
              <p:cNvSpPr/>
              <p:nvPr/>
            </p:nvSpPr>
            <p:spPr>
              <a:xfrm>
                <a:off x="464266" y="410684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l" defTabSz="913856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73" name="Graphic 1">
                <a:extLst>
                  <a:ext uri="{FF2B5EF4-FFF2-40B4-BE49-F238E27FC236}">
                    <a16:creationId xmlns="" xmlns:a16="http://schemas.microsoft.com/office/drawing/2014/main" id="{C07CE3EF-8894-4C40-AE66-5C0027B2C1AF}"/>
                  </a:ext>
                </a:extLst>
              </p:cNvPr>
              <p:cNvSpPr/>
              <p:nvPr/>
            </p:nvSpPr>
            <p:spPr>
              <a:xfrm>
                <a:off x="949437" y="410684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l" defTabSz="913856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62170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20505"/>
            <a:ext cx="882655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меню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допускается повторение одних и тех же блюд или кулинарных изделий в один и тот же день и в последующие два–три календарных дней.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Ежедневно в рацион питания включают мясо, молоко, сливочное и растительное масло, хлеб ржаной и (или) пшеничный, овощи и сахар. 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Рыбу, яйца, сыр, творог, мясо птицы включают один раз в два – семь календарных дней.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2989337"/>
            <a:ext cx="60486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>
              <a:lnSpc>
                <a:spcPct val="150000"/>
              </a:lnSpc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Ежедневно в обеденном зале вывешивается утвержденное руководителем объекта меню, в котором указывают наименования блюд, выход каждого готового блюда. 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Наименования блюд и кулинарных изделий, указанных в меню, должны соответствовать их наименованиям, указанным в использованных сборниках рецептур.</a:t>
            </a:r>
          </a:p>
        </p:txBody>
      </p:sp>
      <p:pic>
        <p:nvPicPr>
          <p:cNvPr id="7" name="Picture 4" descr="https://present5.com/presentation/972e2e42f8d81df0eb18b0c3e70f98cb/image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19" t="32150" r="11889" b="6626"/>
          <a:stretch>
            <a:fillRect/>
          </a:stretch>
        </p:blipFill>
        <p:spPr bwMode="auto">
          <a:xfrm>
            <a:off x="6156176" y="3284984"/>
            <a:ext cx="2918219" cy="252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403373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98" y="-1323528"/>
            <a:ext cx="8889494" cy="864096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200" b="1" i="1" dirty="0" smtClean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ru-RU" sz="2200" b="1" i="1" dirty="0" smtClean="0">
                <a:solidFill>
                  <a:srgbClr val="C00000"/>
                </a:solidFill>
                <a:latin typeface="Book Antiqua" pitchFamily="18" charset="0"/>
              </a:rPr>
            </a:br>
            <a:endParaRPr lang="ru-RU" sz="22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002" y="948690"/>
            <a:ext cx="8889494" cy="59093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Ø"/>
              <a:defRPr/>
            </a:pPr>
            <a:r>
              <a:rPr lang="ru-RU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простокваши</a:t>
            </a:r>
            <a:r>
              <a:rPr lang="ru-RU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творога, кефира;</a:t>
            </a:r>
          </a:p>
          <a:p>
            <a:pPr marL="285750" lvl="0" indent="-285750" algn="just">
              <a:buFont typeface="Wingdings" pitchFamily="2" charset="2"/>
              <a:buChar char="Ø"/>
              <a:defRPr/>
            </a:pPr>
            <a:r>
              <a:rPr lang="ru-RU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фаршированных </a:t>
            </a:r>
            <a:r>
              <a:rPr lang="ru-RU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блинчиков</a:t>
            </a:r>
            <a:r>
              <a:rPr lang="ru-RU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b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  <a:defRPr/>
            </a:pPr>
            <a:r>
              <a:rPr lang="ru-RU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окрошки, грибов; макарон по-флотски;</a:t>
            </a:r>
            <a:r>
              <a:rPr lang="en-US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lvl="0" indent="-285750" algn="just">
              <a:buFont typeface="Wingdings" pitchFamily="2" charset="2"/>
              <a:buChar char="Ø"/>
              <a:defRPr/>
            </a:pPr>
            <a:r>
              <a:rPr lang="ru-RU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зельцев</a:t>
            </a:r>
            <a:r>
              <a:rPr lang="ru-RU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форшмаков, студней, паштетов;</a:t>
            </a:r>
          </a:p>
          <a:p>
            <a:pPr marL="285750" lvl="0" indent="-285750" algn="just">
              <a:buFont typeface="Wingdings" pitchFamily="2" charset="2"/>
              <a:buChar char="Ø"/>
              <a:defRPr/>
            </a:pPr>
            <a:r>
              <a:rPr lang="ru-RU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кондитерских </a:t>
            </a:r>
            <a:r>
              <a:rPr lang="ru-RU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изделий с кремом;</a:t>
            </a:r>
          </a:p>
          <a:p>
            <a:pPr lvl="0" algn="just">
              <a:buFont typeface="Wingdings" pitchFamily="2" charset="2"/>
              <a:buChar char="Ø"/>
              <a:defRPr/>
            </a:pPr>
            <a:r>
              <a:rPr lang="ru-RU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кондитерских </a:t>
            </a:r>
            <a:r>
              <a:rPr lang="ru-RU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изделий и сладостей (шоколад, конфеты, печенье) в потребительских упаковках;</a:t>
            </a:r>
          </a:p>
          <a:p>
            <a:pPr marL="285750" lvl="0" indent="-285750" algn="just">
              <a:buFont typeface="Wingdings" pitchFamily="2" charset="2"/>
              <a:buChar char="Ø"/>
              <a:defRPr/>
            </a:pPr>
            <a:r>
              <a:rPr lang="ru-RU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морсов</a:t>
            </a:r>
            <a:r>
              <a:rPr lang="ru-RU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квасов;</a:t>
            </a:r>
          </a:p>
          <a:p>
            <a:pPr marL="285750" lvl="0" indent="-285750" algn="just">
              <a:buFont typeface="Wingdings" pitchFamily="2" charset="2"/>
              <a:buChar char="Ø"/>
              <a:defRPr/>
            </a:pPr>
            <a:r>
              <a:rPr lang="ru-RU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жареных </a:t>
            </a:r>
            <a:r>
              <a:rPr lang="ru-RU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 фритюре изделий;</a:t>
            </a:r>
            <a:r>
              <a:rPr lang="en-US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яиц всмятку, яичницы – глазуньи;</a:t>
            </a:r>
          </a:p>
          <a:p>
            <a:pPr lvl="0" algn="just">
              <a:buFont typeface="Wingdings" pitchFamily="2" charset="2"/>
              <a:buChar char="Ø"/>
              <a:defRPr/>
            </a:pPr>
            <a:r>
              <a:rPr lang="ru-RU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сложных </a:t>
            </a:r>
            <a:r>
              <a:rPr lang="ru-RU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(более четырех компонентов) салатов; салатов, заправленных </a:t>
            </a:r>
            <a:r>
              <a:rPr lang="ru-RU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сметаной </a:t>
            </a:r>
            <a:r>
              <a:rPr lang="ru-RU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майонезом;</a:t>
            </a:r>
          </a:p>
          <a:p>
            <a:pPr lvl="0" algn="just">
              <a:buFont typeface="Wingdings" pitchFamily="2" charset="2"/>
              <a:buChar char="Ø"/>
              <a:defRPr/>
            </a:pPr>
            <a:r>
              <a:rPr lang="ru-RU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пищевой </a:t>
            </a:r>
            <a:r>
              <a:rPr lang="ru-RU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продукции непромышленного (домашнего) приготовления;</a:t>
            </a:r>
          </a:p>
          <a:p>
            <a:pPr lvl="0" algn="just">
              <a:buFont typeface="Wingdings" pitchFamily="2" charset="2"/>
              <a:buChar char="Ø"/>
              <a:defRPr/>
            </a:pPr>
            <a:r>
              <a:rPr lang="ru-RU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первых </a:t>
            </a:r>
            <a:r>
              <a:rPr lang="ru-RU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вторых блюд на основе сухих пищевых концентратов быстрого</a:t>
            </a:r>
          </a:p>
          <a:p>
            <a:pPr lvl="0">
              <a:defRPr/>
            </a:pPr>
            <a:r>
              <a:rPr lang="ru-RU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приготовления</a:t>
            </a:r>
            <a:r>
              <a:rPr lang="ru-RU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lvl="0" algn="just">
              <a:buFont typeface="Wingdings" pitchFamily="2" charset="2"/>
              <a:buChar char="Ø"/>
              <a:defRPr/>
            </a:pPr>
            <a:r>
              <a:rPr lang="ru-RU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газированных</a:t>
            </a:r>
            <a:r>
              <a:rPr lang="ru-RU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лечебных и лечебно-столовых минеральных вод, сладких безалкогольных напитков, безалкогольных энергетических (тонизирующих) напитков, соков концентрированных диффузионных (за исключением упакованных минеральных и питьевых вод);</a:t>
            </a:r>
          </a:p>
          <a:p>
            <a:pPr lvl="0" algn="just">
              <a:buFont typeface="Wingdings" pitchFamily="2" charset="2"/>
              <a:buChar char="Ø"/>
              <a:defRPr/>
            </a:pPr>
            <a:r>
              <a:rPr lang="ru-RU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фаст-</a:t>
            </a:r>
            <a:r>
              <a:rPr lang="ru-RU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фудов</a:t>
            </a:r>
            <a:r>
              <a:rPr lang="ru-RU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гамбургеров, хот–догов, чипсов, сухариков, </a:t>
            </a:r>
            <a:r>
              <a:rPr lang="ru-RU" b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кириешек</a:t>
            </a:r>
            <a:r>
              <a:rPr lang="ru-RU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lvl="0" algn="just">
              <a:buFont typeface="Wingdings" pitchFamily="2" charset="2"/>
              <a:buChar char="Ø"/>
              <a:defRPr/>
            </a:pPr>
            <a:r>
              <a:rPr lang="ru-RU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острых </a:t>
            </a:r>
            <a:r>
              <a:rPr lang="ru-RU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соусов, кетчупов, жгучих специй (перец, хрен, горчица);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599" y="948690"/>
            <a:ext cx="1896401" cy="148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94869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организациях общественного питания объектов образования  </a:t>
            </a:r>
            <a:r>
              <a:rPr lang="ru-RU" sz="2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не допускаются изготовление и реализация:</a:t>
            </a:r>
            <a:endParaRPr lang="en-US" sz="2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50894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2" y="332656"/>
            <a:ext cx="896448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b="1" dirty="0" err="1" bmk="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непастеризованного</a:t>
            </a:r>
            <a:r>
              <a:rPr lang="ru-RU" b="1" dirty="0" bmk="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молока, творога и сметаны без термической </a:t>
            </a:r>
            <a:r>
              <a:rPr lang="ru-RU" b="1" dirty="0" smtClean="0" bmk="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обработки; яиц и мяса водоплавающих птиц; </a:t>
            </a:r>
          </a:p>
          <a:p>
            <a:pPr marL="28575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b="1" dirty="0" smtClean="0" bmk="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молока и молочных продуктов из хозяйств, неблагополучных по заболеваемости   сельскохозяйственных животных; </a:t>
            </a:r>
          </a:p>
          <a:p>
            <a:pPr marL="285750" lvl="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b="1" dirty="0" smtClean="0" bmk="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субпродуктов продуктивных животных и птицы, за исключением языка, сердца; </a:t>
            </a:r>
          </a:p>
          <a:p>
            <a:pPr marL="28575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b="1" dirty="0" smtClean="0" bmk="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мяса продуктивных животных и мяса птицы механической обвалки;</a:t>
            </a:r>
          </a:p>
          <a:p>
            <a:pPr marL="285750" lvl="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b="1" dirty="0" smtClean="0" bmk="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коллагенсодержащего сырья из мяса птицы; </a:t>
            </a:r>
          </a:p>
          <a:p>
            <a:pPr marL="28575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b="1" dirty="0" smtClean="0" bmk="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продуктов убоя продуктивных животных и птицы, подвергнутых повторному замораживанию; </a:t>
            </a:r>
          </a:p>
          <a:p>
            <a:pPr marL="285750" lvl="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b="1" dirty="0" smtClean="0" bmk="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генетически модифицированного сырья и (или) сырья, содержащего генетически модифицированные источники;</a:t>
            </a:r>
            <a:r>
              <a:rPr lang="ru-RU" b="1" dirty="0" smtClean="0" bmk="z264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285750" lvl="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b="1" dirty="0" err="1" smtClean="0" bmk="z264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нейодированной</a:t>
            </a:r>
            <a:r>
              <a:rPr lang="ru-RU" b="1" dirty="0" smtClean="0" bmk="z264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соли и необогащенной (</a:t>
            </a:r>
            <a:r>
              <a:rPr lang="ru-RU" b="1" dirty="0" err="1" smtClean="0" bmk="z264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нефортифицированной</a:t>
            </a:r>
            <a:r>
              <a:rPr lang="ru-RU" b="1" dirty="0" smtClean="0" bmk="z264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железосодержащими витаминами, минералами пшеничной муки высшего и первого сортов.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dirty="0" smtClean="0" bmk="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394" y="1484784"/>
            <a:ext cx="906260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b="1" dirty="0" bmk="">
              <a:latin typeface="Arial" pitchFamily="34" charset="0"/>
              <a:cs typeface="Arial" pitchFamily="34" charset="0"/>
            </a:endParaRPr>
          </a:p>
          <a:p>
            <a:pPr marL="285750" lvl="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b="1" dirty="0" bmk="">
              <a:latin typeface="Arial" pitchFamily="34" charset="0"/>
              <a:cs typeface="Arial" pitchFamily="34" charset="0"/>
            </a:endParaRPr>
          </a:p>
          <a:p>
            <a:pPr marL="28575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b="1" dirty="0" bmk="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5750" lvl="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b="1" dirty="0" bmk="">
              <a:latin typeface="Arial" pitchFamily="34" charset="0"/>
              <a:cs typeface="Arial" pitchFamily="34" charset="0"/>
            </a:endParaRPr>
          </a:p>
          <a:p>
            <a:pPr marL="28575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b="1" dirty="0" bmk="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91372" cy="48687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srgbClr val="FFFF00"/>
                </a:solidFill>
                <a:latin typeface="Book Antiqua" pitchFamily="18" charset="0"/>
              </a:rPr>
              <a:t>Не допускается  и</a:t>
            </a:r>
            <a:r>
              <a:rPr lang="ru-RU" sz="2200" b="1" dirty="0">
                <a:solidFill>
                  <a:srgbClr val="FFFF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спользование:</a:t>
            </a:r>
            <a:endParaRPr lang="ru-RU" sz="2200" b="1" dirty="0">
              <a:solidFill>
                <a:srgbClr val="FFFF00"/>
              </a:solidFill>
              <a:latin typeface="Book Antiqu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14121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1450" y="116632"/>
            <a:ext cx="6190098" cy="512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>
              <a:lnSpc>
                <a:spcPct val="150000"/>
              </a:lnSpc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объектах питания, обслуживающих и изготавливающих для организованных коллективов,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ежедневно перед раздачей проводится органолептическая оценка качества блюд и кулинарных изделий с внесением записей в журнал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установленной форме: блюд и кулинарных, мучных кондитерских и хлебобулочных изделий – по внешнему виду, консистенции, цвету, запаху и вкусу; полуфабрикатов – по внешнему виду, консистенции, цвету и запаху.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1450" y="5157192"/>
            <a:ext cx="8534482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>
              <a:lnSpc>
                <a:spcPct val="150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Журнал органолептической оценки качества блюд и кулинарных изделий (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бракеражный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журнал)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должен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быть пронумерован, прошнурован и заверен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подписью. 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http://foodstandart.ru/images/shop/product/brakerazh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548" y="836712"/>
            <a:ext cx="2600477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047462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16632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22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48264803"/>
              </p:ext>
            </p:extLst>
          </p:nvPr>
        </p:nvGraphicFramePr>
        <p:xfrm>
          <a:off x="35497" y="1268760"/>
          <a:ext cx="9103523" cy="4409763"/>
        </p:xfrm>
        <a:graphic>
          <a:graphicData uri="http://schemas.openxmlformats.org/drawingml/2006/table">
            <a:tbl>
              <a:tblPr firstRow="1" firstCol="1" bandRow="1"/>
              <a:tblGrid>
                <a:gridCol w="1361768"/>
                <a:gridCol w="1300872"/>
                <a:gridCol w="1580286"/>
                <a:gridCol w="1061479"/>
                <a:gridCol w="1288939"/>
                <a:gridCol w="1440579"/>
                <a:gridCol w="1069600"/>
              </a:tblGrid>
              <a:tr h="31683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Дата, время, </a:t>
                      </a:r>
                      <a:r>
                        <a:rPr lang="ru-RU" sz="18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изготовле</a:t>
                      </a: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ния</a:t>
                      </a: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блюд и кулинарных изделий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65" marR="3865" marT="3865" marB="386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блюд и кулинарных изделий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65" marR="3865" marT="3865" marB="386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8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Органолепти</a:t>
                      </a: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ческая</a:t>
                      </a: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оценка, включая оценку степени готовности блюд и кулинарных изделий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65" marR="3865" marT="3865" marB="386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Разреше</a:t>
                      </a: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ние</a:t>
                      </a: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 </a:t>
                      </a:r>
                      <a:r>
                        <a:rPr lang="en-US" sz="18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реализа</a:t>
                      </a: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ции</a:t>
                      </a: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время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65" marR="3865" marT="3865" marB="386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Ответственный </a:t>
                      </a: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исполните ль 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(Ф.И.О. (при его наличии), должность)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65" marR="3865" marT="3865" marB="386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Ф.И.О. (при его наличии), лица </a:t>
                      </a:r>
                      <a:r>
                        <a:rPr lang="ru-RU" sz="18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проводивше</a:t>
                      </a: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</a:t>
                      </a: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бракераж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65" marR="3865" marT="3865" marB="386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Примеча</a:t>
                      </a: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ние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65" marR="3865" marT="3865" marB="386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405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8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65" marR="3865" marT="3865" marB="386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8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65" marR="3865" marT="3865" marB="386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8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65" marR="3865" marT="3865" marB="386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8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65" marR="3865" marT="3865" marB="386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65" marR="3865" marT="3865" marB="386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65" marR="3865" marT="3865" marB="386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65" marR="3865" marT="3865" marB="386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8358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65" marR="3865" marT="3865" marB="386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65" marR="3865" marT="3865" marB="386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65" marR="3865" marT="3865" marB="386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8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18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65" marR="3865" marT="3865" marB="386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65" marR="3865" marT="3865" marB="386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65" marR="3865" marT="3865" marB="386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65" marR="3865" marT="3865" marB="386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4979" y="0"/>
            <a:ext cx="9144000" cy="94869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Журнал органолептической оценки качества блюд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кулинарных изделий</a:t>
            </a:r>
            <a:endParaRPr lang="ru-RU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6394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29245" y="455126"/>
            <a:ext cx="7813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объектах питания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обслуживающих и изготавливающих для организованных коллективов,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обеспечивается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контроль за качеством и безопасностью приготовленной пищевой продукции,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отбирается суточная проба от каждой партии приготовленной пищевой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продукции в соответствии с фактическим меню.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2" descr="⬇ Скачать картинки Люди восклицательный знак, стоковые фото Люди  восклицательный знак в хорошем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5575" y="3078986"/>
            <a:ext cx="65994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281006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организации питания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привлечением сторонней организации (объекта питания) на приготовление готовой пищевой продукции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отбор и хранение суточной пробы проводится ответственным лицом (персоналом) этой сторонней организации под руководством ответственного лица субъекта (объекта) организованного коллектива.</a:t>
            </a:r>
          </a:p>
        </p:txBody>
      </p:sp>
      <p:pic>
        <p:nvPicPr>
          <p:cNvPr id="9" name="Picture 2" descr="http://i.mycdn.me/i?r=AzEPZsRbOZEKgBhR0XGMT1RkrnIgOmJYnNDlBobWP_Pc5KaKTM5SRkZCeTgDn6uOy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225" y="3573016"/>
            <a:ext cx="2365775" cy="2436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28510" y="-1"/>
            <a:ext cx="9172509" cy="47667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Суточные пробы</a:t>
            </a:r>
            <a:endParaRPr lang="en-US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Человечек с лупой - фото и картинки abrakadabra.fu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8" y="980728"/>
            <a:ext cx="1187624" cy="2016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9427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sad1.novoch-deti.ru/wp-content/uploads/2014/12/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01" y="188640"/>
            <a:ext cx="2306799" cy="21747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3933056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Отобранные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суточные пробы сохраняются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менее 48 часов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специальном холодильном оборудовании или в специально отведенном месте холодильного оборудования для хранения готовой пищевой продукции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 температуре +2 °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+6 °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истечении 48 часов суточная проба выбрасывается в пищевые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отходы (по мере замены новым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блюдои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32656"/>
            <a:ext cx="6480720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Суточная проба от приготовленного блюда отбирается стерильными (или прокипяченными) ложками в промаркированную стерильную (или прокипяченную) стеклянную посуду с плотно закрывающимися стеклянными или металлическими крышками.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492896"/>
            <a:ext cx="864096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Порционные блюда отбираются в полном объеме, при этом салаты, первые и третьи блюда, гарниры - не менее 200 г.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гарниры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отбирают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отдельную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посуду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497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9754"/>
            <a:ext cx="8064896" cy="3672408"/>
          </a:xfrm>
        </p:spPr>
        <p:txBody>
          <a:bodyPr>
            <a:normAutofit fontScale="25000" lnSpcReduction="20000"/>
          </a:bodyPr>
          <a:lstStyle/>
          <a:p>
            <a:pPr marL="8255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8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объектах питания, обслуживающих и изготавливающих для </a:t>
            </a:r>
            <a:r>
              <a:rPr lang="ru-RU" sz="8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детей раннего, дошкольного </a:t>
            </a:r>
            <a:r>
              <a:rPr lang="ru-RU" sz="8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школьного возраста, обеспечивается нахождение на раздаче готовых горячих первых и вторых блюд на мармите, горячей плите, в изотермической упаковке </a:t>
            </a:r>
            <a:r>
              <a:rPr lang="ru-RU" sz="8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8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более двух часов с момента изготовления готовых </a:t>
            </a:r>
            <a:r>
              <a:rPr lang="ru-RU" sz="8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блюд. </a:t>
            </a:r>
          </a:p>
          <a:p>
            <a:pPr marL="8255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Подогрев остывших ниже температуры раздачи готовых горячих блюд не допускается. </a:t>
            </a:r>
          </a:p>
          <a:p>
            <a:pPr algn="just">
              <a:lnSpc>
                <a:spcPct val="150000"/>
              </a:lnSpc>
              <a:buNone/>
            </a:pPr>
            <a:endParaRPr lang="ru-RU" sz="3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Человечек с лупой - фото и картинки abrakadabra.f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1187624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8504" y="3593443"/>
            <a:ext cx="8837991" cy="33239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реализации температура горячих блюд (супы, соусы) при раздаче поддерживается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ниже +75 ⁰С,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вторых блюд и гарниров – не ниже +65⁰С, холодных супов и напитков –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выше +14 ⁰С,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если температуры блюд и напитков, отличные от указанных, не оговорены документами нормирования, нормативными документами по стандартизации и (или) технической документацией.</a:t>
            </a:r>
          </a:p>
        </p:txBody>
      </p:sp>
    </p:spTree>
    <p:extLst>
      <p:ext uri="{BB962C8B-B14F-4D97-AF65-F5344CB8AC3E}">
        <p14:creationId xmlns="" xmlns:p14="http://schemas.microsoft.com/office/powerpoint/2010/main" val="27738318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8508" y="908720"/>
            <a:ext cx="8784976" cy="5040560"/>
          </a:xfrm>
        </p:spPr>
        <p:txBody>
          <a:bodyPr>
            <a:normAutofit fontScale="25000" lnSpcReduction="20000"/>
          </a:bodyPr>
          <a:lstStyle/>
          <a:p>
            <a:pPr marL="534988" lvl="0" indent="-488950" algn="just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q"/>
              <a:tabLst>
                <a:tab pos="273050" algn="l"/>
              </a:tabLst>
              <a:defRPr/>
            </a:pPr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Перед </a:t>
            </a:r>
            <a:r>
              <a:rPr lang="ru-RU" sz="8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началом работы верхнюю одежду убирают в шкаф, тщательно моют руки с мылом и щеткой</a:t>
            </a:r>
          </a:p>
          <a:p>
            <a:pPr marL="534988" lvl="0" indent="-488950" algn="just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Работают </a:t>
            </a:r>
            <a:r>
              <a:rPr lang="ru-RU" sz="8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чистой специальной одежде, подбирают волосы под косынку или колпак</a:t>
            </a:r>
          </a:p>
          <a:p>
            <a:pPr marL="534988" lvl="0" indent="-488950" algn="just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Перед </a:t>
            </a:r>
            <a:r>
              <a:rPr lang="ru-RU" sz="8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работой снимают кольца, цепочки, часы и другие бьющиеся предметы</a:t>
            </a:r>
          </a:p>
          <a:p>
            <a:pPr marL="534988" lvl="0" indent="-488950" algn="just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8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выходе из пищевого блока, при посещении туалета снимают спецодежду, по возвращении в столовую тщательно моют руки горячей водой с мылом и щеткой, после чего одевают спецодежду </a:t>
            </a:r>
          </a:p>
          <a:p>
            <a:pPr marL="534988" lvl="0" indent="-488950" algn="just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8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допускается иметь длинные ногти и покрывать их лаком, застегивать спецодежду булавками.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61993" cy="7647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Требования 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 гигиеническому воспитанию </a:t>
            </a:r>
            <a:b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(личной гигиене) персонала </a:t>
            </a:r>
            <a:r>
              <a:rPr lang="ru-RU" sz="2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2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28044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476672"/>
            <a:ext cx="7848872" cy="5544616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itchFamily="34" charset="0"/>
              </a:rPr>
              <a:t>       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Лица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занятые в процессе производства пищевой продукции, 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незамедлительно сообщают о заболевании или симптомах, а также обо всех случаях заболеваний кишечными инфекциями у членов семьи, проживающих совместно,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медицинскому работнику или ответственному лицу объекта питания, или непосредственному руководителю. Лица, контактировавшие с больными или носителями таких заболеваний, допускаются к работе после проведения медицинского обследования. 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Человечек с лупой - фото и картинки abrakadabra.f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1187624" cy="14847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469880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3501008"/>
            <a:ext cx="864095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Book Antiqua" pitchFamily="18" charset="0"/>
                <a:cs typeface="Arial" pitchFamily="34" charset="0"/>
              </a:rPr>
              <a:t> 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Arial" pitchFamily="34" charset="0"/>
              </a:rPr>
              <a:t>       «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Поставщик услуги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течение трех рабочих дней со дня получения договора аренды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направляет заявление на получение разрешительных документов на деятельность объекта в территориальные органы в сфере санитарно-эпидемиологического благополучия населения и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 оказания услуги по организации питания обучающихся получает санитарно-эпидемиологическое заключение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 соответствии объекта нормативным правовым актам в сфере санитарно-эпидемиологического благополучия населения….»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88640"/>
            <a:ext cx="856895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пункт 84 Правил организации питания обучающихся в государственных организациях среднего образования, внешкольных организациях дополнительного образования, а также приобретения товаров, связанных с обеспечением питания детей, воспитывающихся и обучающихся в государственных дошкольных организациях, организациях образования для детей-сирот и детей, оставшихся без попечения родителей, организациях технического и профессионального,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послесреднего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образования, утвержденных приказом Министра образования и науки Республики Казахстан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31 октября 2018 года № 598: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2086510863"/>
              </p:ext>
            </p:extLst>
          </p:nvPr>
        </p:nvGraphicFramePr>
        <p:xfrm>
          <a:off x="8997" y="1268760"/>
          <a:ext cx="9143997" cy="2612002"/>
        </p:xfrm>
        <a:graphic>
          <a:graphicData uri="http://schemas.openxmlformats.org/drawingml/2006/table">
            <a:tbl>
              <a:tblPr firstRow="1" firstCol="1" bandRow="1"/>
              <a:tblGrid>
                <a:gridCol w="327375"/>
                <a:gridCol w="1092970"/>
                <a:gridCol w="801511"/>
                <a:gridCol w="437188"/>
                <a:gridCol w="364323"/>
                <a:gridCol w="384305"/>
                <a:gridCol w="567945"/>
                <a:gridCol w="567945"/>
                <a:gridCol w="567945"/>
                <a:gridCol w="567945"/>
                <a:gridCol w="567945"/>
                <a:gridCol w="567945"/>
                <a:gridCol w="624820"/>
                <a:gridCol w="567945"/>
                <a:gridCol w="567945"/>
                <a:gridCol w="567945"/>
              </a:tblGrid>
              <a:tr h="166835">
                <a:tc rowSpan="2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178" marR="8178" marT="8178" marB="8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Фамилия, имя, отчество (при его наличии)</a:t>
                      </a:r>
                    </a:p>
                  </a:txBody>
                  <a:tcPr marL="8178" marR="8178" marT="8178" marB="8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должность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178" marR="8178" marT="8178" marB="8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3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Месяц</a:t>
                      </a:r>
                      <a:r>
                        <a:rPr lang="en-US" sz="18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</a:t>
                      </a:r>
                      <a:r>
                        <a:rPr lang="en-US" sz="18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дни</a:t>
                      </a:r>
                      <a:r>
                        <a:rPr lang="en-US" sz="18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18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178" marR="8178" marT="8178" marB="8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38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1*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178" marR="8178" marT="8178" marB="8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178" marR="8178" marT="8178" marB="8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178" marR="8178" marT="8178" marB="8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178" marR="8178" marT="8178" marB="8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178" marR="8178" marT="8178" marB="8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178" marR="8178" marT="8178" marB="8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178" marR="8178" marT="8178" marB="8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178" marR="8178" marT="8178" marB="8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178" marR="8178" marT="8178" marB="8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178" marR="8178" marT="8178" marB="8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178" marR="8178" marT="8178" marB="8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178" marR="8178" marT="8178" marB="8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15… 30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178" marR="8178" marT="8178" marB="8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314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178" marR="8178" marT="8178" marB="8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178" marR="8178" marT="8178" marB="8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178" marR="8178" marT="8178" marB="8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178" marR="8178" marT="8178" marB="8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178" marR="8178" marT="8178" marB="8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178" marR="8178" marT="8178" marB="8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178" marR="8178" marT="8178" marB="8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178" marR="8178" marT="8178" marB="8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178" marR="8178" marT="8178" marB="8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178" marR="8178" marT="8178" marB="8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178" marR="8178" marT="8178" marB="8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178" marR="8178" marT="8178" marB="8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178" marR="8178" marT="8178" marB="8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178" marR="8178" marT="8178" marB="8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178" marR="8178" marT="8178" marB="8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178" marR="8178" marT="8178" marB="8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314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800" b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800" b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178" marR="8178" marT="8178" marB="8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800" b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800" b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178" marR="8178" marT="8178" marB="8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800" b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800" b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178" marR="8178" marT="8178" marB="8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800" b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800" b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178" marR="8178" marT="8178" marB="8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178" marR="8178" marT="8178" marB="8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800" b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800" b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178" marR="8178" marT="8178" marB="8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800" b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800" b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178" marR="8178" marT="8178" marB="8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800" b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800" b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178" marR="8178" marT="8178" marB="8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800" b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800" b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178" marR="8178" marT="8178" marB="8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800" b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800" b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178" marR="8178" marT="8178" marB="8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178" marR="8178" marT="8178" marB="8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178" marR="8178" marT="8178" marB="8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178" marR="8178" marT="8178" marB="8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178" marR="8178" marT="8178" marB="8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178" marR="8178" marT="8178" marB="8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178" marR="8178" marT="8178" marB="8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487140" y="345286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 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4581128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Примечание: *здоров, болен, отстранен от работы, санирован, отпуск, выходной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61993" cy="7647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Журнал </a:t>
            </a:r>
            <a:r>
              <a:rPr lang="ru-RU" altLang="ru-RU" sz="22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результатов осмотра работников пищеблока</a:t>
            </a:r>
            <a:endParaRPr lang="ru-RU" altLang="ru-RU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91783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89255003"/>
              </p:ext>
            </p:extLst>
          </p:nvPr>
        </p:nvGraphicFramePr>
        <p:xfrm>
          <a:off x="0" y="836712"/>
          <a:ext cx="9143999" cy="609616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65966"/>
                <a:gridCol w="2922228"/>
                <a:gridCol w="2138516"/>
                <a:gridCol w="1917289"/>
              </a:tblGrid>
              <a:tr h="93182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endParaRPr lang="ru-RU" sz="1800" b="1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800" b="1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Целевые </a:t>
                      </a:r>
                      <a:r>
                        <a:rPr lang="ru-RU" sz="1800" b="1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группы лиц, подлежащих обязательным медицинским осмотрам</a:t>
                      </a:r>
                    </a:p>
                  </a:txBody>
                  <a:tcPr marL="26051" marR="26051" marT="13026" marB="1302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1800" b="1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Предварительные медицинские осмотры (при поступлении на </a:t>
                      </a:r>
                      <a:r>
                        <a:rPr lang="ru-RU" sz="1800" b="1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работу)</a:t>
                      </a:r>
                      <a:endParaRPr lang="ru-RU" sz="1800" b="1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6051" marR="26051" marT="13026" marB="13026" anchor="ctr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1800" b="1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Периодические медицинские осмотры</a:t>
                      </a:r>
                    </a:p>
                  </a:txBody>
                  <a:tcPr marL="26051" marR="26051" marT="13026" marB="1302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44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1800" b="1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Лабораторные и функциональные исследования</a:t>
                      </a:r>
                    </a:p>
                  </a:txBody>
                  <a:tcPr marL="26051" marR="26051" marT="13026" marB="1302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1800" b="1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Лабораторные и функциональные исследования</a:t>
                      </a:r>
                    </a:p>
                  </a:txBody>
                  <a:tcPr marL="26051" marR="26051" marT="13026" marB="1302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1800" b="1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Периодичность осмотров</a:t>
                      </a:r>
                    </a:p>
                  </a:txBody>
                  <a:tcPr marL="26051" marR="26051" marT="13026" marB="13026" anchor="ctr"/>
                </a:tc>
              </a:tr>
              <a:tr h="664881">
                <a:tc rowSpan="2">
                  <a:txBody>
                    <a:bodyPr/>
                    <a:lstStyle/>
                    <a:p>
                      <a:pPr fontAlgn="base"/>
                      <a:r>
                        <a:rPr lang="ru-RU" sz="180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Работники объектов общественного питания</a:t>
                      </a: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Флюорография</a:t>
                      </a: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Флюорография</a:t>
                      </a: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Через каждые 12 месяцев</a:t>
                      </a:r>
                    </a:p>
                  </a:txBody>
                  <a:tcPr marL="47625" marR="47625" marT="28575" marB="28575"/>
                </a:tc>
              </a:tr>
              <a:tr h="32435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Обследование на яйца гельминтов, на сифилис, на носительство возбудителей: дизентерии, сальмонеллеза, брюшного тифа, паратифов А и В, патогенного стафилококка</a:t>
                      </a: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Обследование на яйца гельминтов, на носительство возбудителей: дизентерии, сальмонеллеза, брюшного тифа, паратифов А и В, патогенного стафилококка</a:t>
                      </a: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Через каждые </a:t>
                      </a:r>
                      <a:r>
                        <a:rPr lang="ru-RU" sz="180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6 </a:t>
                      </a:r>
                      <a:r>
                        <a:rPr lang="ru-RU" sz="180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месяцев</a:t>
                      </a:r>
                    </a:p>
                  </a:txBody>
                  <a:tcPr marL="47625" marR="47625" marT="28575" marB="28575"/>
                </a:tc>
              </a:tr>
            </a:tbl>
          </a:graphicData>
        </a:graphic>
      </p:graphicFrame>
      <p:pic>
        <p:nvPicPr>
          <p:cNvPr id="4" name="Picture 2" descr="Человечек с лупой - фото и картинки abrakadabra.fu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5184"/>
            <a:ext cx="1179143" cy="14377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61994" cy="8367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 smtClean="0">
              <a:solidFill>
                <a:schemeClr val="bg1"/>
              </a:solidFill>
              <a:latin typeface="Book Antiqua" panose="02040602050305030304" pitchFamily="18" charset="0"/>
              <a:cs typeface="Arial" pitchFamily="34" charset="0"/>
            </a:endParaRP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Объемы лабораторных и функциональных исследований при медицинских осмотрах</a:t>
            </a:r>
            <a:r>
              <a:rPr lang="ru-RU" sz="2200" b="1" dirty="0">
                <a:solidFill>
                  <a:srgbClr val="C00000"/>
                </a:solidFill>
              </a:rPr>
              <a:t/>
            </a:r>
            <a:br>
              <a:rPr lang="ru-RU" sz="2200" b="1" dirty="0">
                <a:solidFill>
                  <a:srgbClr val="C00000"/>
                </a:solidFill>
              </a:rPr>
            </a:br>
            <a:endParaRPr lang="ru-RU" sz="2200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692696"/>
            <a:ext cx="8640960" cy="446449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Book Antiqua" panose="02040602050305030304" pitchFamily="18" charset="0"/>
                <a:cs typeface="Arial" pitchFamily="34" charset="0"/>
              </a:rPr>
              <a:t>     </a:t>
            </a:r>
            <a:r>
              <a:rPr lang="ru-RU" sz="20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itchFamily="34" charset="0"/>
              </a:rPr>
              <a:t>1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  <a:cs typeface="Arial" pitchFamily="34" charset="0"/>
              </a:rPr>
              <a:t>)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лица, не прошедшие обязательные, профилактические медицинские осмотры или признанные непригодными к работе по состоянию здоровья, не имеющие документ, удостоверяющий прохождение медицинского осмотра и гигиенического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обучения;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2) больные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инфекционными заболеваниями, лица с подозрением на такие заболевания, контактировавшие с больными инфекционными заболеваниями, являющиеся носителями возбудителей инфекционных заболеваний, лица с гнойничковыми заболеваниями кожи рук и открытых поверхностей тела, с заболеваниями верхних дыхательных путей (острой респираторной вирусной инфекцией).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48" y="0"/>
            <a:ext cx="9161993" cy="7647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 smtClean="0">
              <a:solidFill>
                <a:schemeClr val="bg1"/>
              </a:solidFill>
              <a:latin typeface="Book Antiqua" panose="02040602050305030304" pitchFamily="18" charset="0"/>
              <a:cs typeface="Arial" pitchFamily="34" charset="0"/>
            </a:endParaRP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 работе на объектах питания </a:t>
            </a:r>
            <a:r>
              <a:rPr lang="ru-RU" sz="2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не допускаются:</a:t>
            </a:r>
            <a:br>
              <a:rPr lang="ru-RU" sz="2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u-RU" sz="2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75895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0517" y="1124744"/>
            <a:ext cx="8640960" cy="5877272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buNone/>
            </a:pP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комплекс мероприятий, в том числе лабораторных исследований и испытаний производимой продукции, работ и услуг, выполняемых индивидуальным предпринимателем или юридическим лицом, направленных на обеспечение безопасности и (или) безвредности для человека и среды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обитания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путем организации и проведения на объекте самоконтроля за соблюдением требований нормативных правовых актов в сфере санитарно-эпидемиологического благополучия населения.</a:t>
            </a:r>
          </a:p>
          <a:p>
            <a:pPr indent="0" algn="just">
              <a:lnSpc>
                <a:spcPct val="150000"/>
              </a:lnSpc>
              <a:buNone/>
            </a:pP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61994" cy="8367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lnSpc>
                <a:spcPct val="150000"/>
              </a:lnSpc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Производственный 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контроль </a:t>
            </a:r>
          </a:p>
        </p:txBody>
      </p:sp>
    </p:spTree>
    <p:extLst>
      <p:ext uri="{BB962C8B-B14F-4D97-AF65-F5344CB8AC3E}">
        <p14:creationId xmlns="" xmlns:p14="http://schemas.microsoft.com/office/powerpoint/2010/main" val="28421548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8509" y="152710"/>
            <a:ext cx="87849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b="1" dirty="0" smtClean="0"/>
          </a:p>
          <a:p>
            <a:pPr algn="just" fontAlgn="base"/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 fontAlgn="base"/>
            <a:r>
              <a:rPr lang="ru-RU" dirty="0">
                <a:latin typeface="Arial" pitchFamily="34" charset="0"/>
                <a:cs typeface="Arial" pitchFamily="34" charset="0"/>
              </a:rPr>
              <a:t>     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dirty="0">
                <a:solidFill>
                  <a:srgbClr val="C00000"/>
                </a:solidFill>
                <a:latin typeface="Book Antiqua" panose="02040602050305030304" pitchFamily="18" charset="0"/>
                <a:cs typeface="Arial" pitchFamily="34" charset="0"/>
              </a:rPr>
              <a:t>) 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разработку программы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производственного контроля;</a:t>
            </a:r>
          </a:p>
          <a:p>
            <a:pPr algn="just" fontAlgn="base"/>
            <a:r>
              <a:rPr lang="ru-RU" dirty="0">
                <a:latin typeface="Arial" pitchFamily="34" charset="0"/>
                <a:cs typeface="Arial" pitchFamily="34" charset="0"/>
              </a:rPr>
              <a:t>  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осуществление (организацию)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лабораторных исследований и замеров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соответствии с требованиями нормативных правовых актов в сфере санитарно-эпидемиологического благополучия населения;</a:t>
            </a:r>
          </a:p>
          <a:p>
            <a:pPr algn="just" fontAlgn="base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 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контроль за своевременностью и полнотой прохождения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медицинских осмотров;</a:t>
            </a:r>
          </a:p>
          <a:p>
            <a:pPr algn="just" fontAlgn="base"/>
            <a:r>
              <a:rPr lang="ru-RU" dirty="0">
                <a:latin typeface="Arial" pitchFamily="34" charset="0"/>
                <a:cs typeface="Arial" pitchFamily="34" charset="0"/>
              </a:rPr>
              <a:t> 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dirty="0">
                <a:latin typeface="Arial" pitchFamily="34" charset="0"/>
                <a:cs typeface="Arial" pitchFamily="34" charset="0"/>
              </a:rPr>
              <a:t>)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контроль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 наличием документов, подтверждающих безопасность и соответствие продукции;</a:t>
            </a:r>
          </a:p>
          <a:p>
            <a:pPr algn="just" fontAlgn="base"/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5) 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оценку факторов риска</a:t>
            </a:r>
            <a:r>
              <a:rPr lang="ru-RU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анализ выявленных опасностей, критериев безопасности и (или) безвредности факторов производственной и окружающей среды и определение методов контроля безопасности процессов;</a:t>
            </a:r>
          </a:p>
          <a:p>
            <a:pPr algn="just" fontAlgn="base"/>
            <a:r>
              <a:rPr lang="ru-RU" dirty="0">
                <a:latin typeface="Arial" pitchFamily="34" charset="0"/>
                <a:cs typeface="Arial" pitchFamily="34" charset="0"/>
              </a:rPr>
              <a:t>    6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ведение учета и отчетности документации, связанной с осуществлением производственного контроля;</a:t>
            </a:r>
          </a:p>
          <a:p>
            <a:pPr algn="just" fontAlgn="base"/>
            <a:r>
              <a:rPr lang="ru-RU" dirty="0">
                <a:latin typeface="Arial" pitchFamily="34" charset="0"/>
                <a:cs typeface="Arial" pitchFamily="34" charset="0"/>
              </a:rPr>
              <a:t>     7) 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разработку схемы информирования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населения, местных исполнительных органов, государственного органа в сфере санитарно-эпидемиологического благополучия населения об аварийных ситуациях, остановках производства, нарушениях технологических процессов, о связанных с деятельностью объекта массовых (три и более случаев) инфекционных и паразитарных, профессиональных заболеваниях и отравлениях, создающих угрозу санитарно-эпидемиологическому благополучию населения;</a:t>
            </a:r>
          </a:p>
          <a:p>
            <a:pPr algn="just" fontAlgn="base"/>
            <a:r>
              <a:rPr lang="ru-RU" dirty="0">
                <a:latin typeface="Arial" pitchFamily="34" charset="0"/>
                <a:cs typeface="Arial" pitchFamily="34" charset="0"/>
              </a:rPr>
              <a:t>   8) 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контроль за выполнением мероприятий</a:t>
            </a:r>
            <a:r>
              <a:rPr lang="ru-RU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предусмотренных программой производственного контроля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-24894"/>
            <a:ext cx="9161994" cy="64558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Производственный контроль включает в себя:</a:t>
            </a:r>
          </a:p>
        </p:txBody>
      </p:sp>
    </p:spTree>
    <p:extLst>
      <p:ext uri="{BB962C8B-B14F-4D97-AF65-F5344CB8AC3E}">
        <p14:creationId xmlns="" xmlns:p14="http://schemas.microsoft.com/office/powerpoint/2010/main" val="3902290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86198188"/>
              </p:ext>
            </p:extLst>
          </p:nvPr>
        </p:nvGraphicFramePr>
        <p:xfrm>
          <a:off x="107505" y="476672"/>
          <a:ext cx="8928992" cy="6381329"/>
        </p:xfrm>
        <a:graphic>
          <a:graphicData uri="http://schemas.openxmlformats.org/drawingml/2006/table">
            <a:tbl>
              <a:tblPr/>
              <a:tblGrid>
                <a:gridCol w="4409251"/>
                <a:gridCol w="1728192"/>
                <a:gridCol w="2791549"/>
              </a:tblGrid>
              <a:tr h="614467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Лабораторные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исследования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Кратность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проведения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 проб или замеров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47354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пробы пищевых продуктов (сырье) на микробиологические показатели,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единиц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746" marR="11746" marT="5873" marB="58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раз в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полугодие</a:t>
                      </a: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746" marR="11746" marT="5873" marB="58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пробы в сельской местности,</a:t>
                      </a:r>
                    </a:p>
                    <a:p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проб в городской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местности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746" marR="11746" marT="5873" marB="58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990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пробы </a:t>
                      </a: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готовых блюд на микробиологические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исследования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746" marR="11746" marT="5873" marB="58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раз в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полугодие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746" marR="11746" marT="5873" marB="58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согласно меню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раскладки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746" marR="11746" marT="5873" marB="58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9908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пробы воды на микробиологические и санитарно-химические показатели,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единиц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746" marR="11746" marT="5873" marB="58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один раз в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746" marR="11746" marT="5873" marB="58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проба</a:t>
                      </a: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746" marR="11746" marT="5873" marB="58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0698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блюда на калорийность,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единиц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746" marR="11746" marT="5873" marB="58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раз в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полугодие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746" marR="11746" marT="5873" marB="58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согласно меню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раскладки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746" marR="11746" marT="5873" marB="58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0698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исследовано смывов,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единиц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746" marR="11746" marT="5873" marB="58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раз в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полугодие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746" marR="11746" marT="5873" marB="58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 смывов </a:t>
                      </a:r>
                    </a:p>
                  </a:txBody>
                  <a:tcPr marL="11746" marR="11746" marT="5873" marB="58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9908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обязательные медицинские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осмотры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746" marR="11746" marT="5873" marB="58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раз в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полгода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746" marR="11746" marT="5873" marB="58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полнота обследований,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своевременность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746" marR="11746" marT="5873" marB="58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9908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определение остаточного хлора в дезинфицирующих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средствах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746" marR="11746" marT="5873" marB="58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раз в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полугодие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746" marR="11746" marT="5873" marB="58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 одной пробе с каждого вида (при наличии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746" marR="11746" marT="5873" marB="58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83375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вода питьевая из местных источников водоснабжения (централизованное, колодцы, скважины, каптажи) на бактериологические, санитарно-химические,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исследования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746" marR="11746" marT="5873" marB="58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один раз в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746" marR="11746" marT="5873" marB="58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проба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746" marR="11746" marT="5873" marB="58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5105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исследование эффективности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вентиляции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746" marR="11746" marT="5873" marB="58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раз в 3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года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746" marR="11746" marT="5873" marB="58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замеров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746" marR="11746" marT="5873" marB="58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-17994" y="0"/>
            <a:ext cx="9161994" cy="5486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Лабораторный контроль  рамках ПК на пищеблоках школ</a:t>
            </a:r>
          </a:p>
        </p:txBody>
      </p:sp>
    </p:spTree>
    <p:extLst>
      <p:ext uri="{BB962C8B-B14F-4D97-AF65-F5344CB8AC3E}">
        <p14:creationId xmlns="" xmlns:p14="http://schemas.microsoft.com/office/powerpoint/2010/main" val="336531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83250156"/>
              </p:ext>
            </p:extLst>
          </p:nvPr>
        </p:nvGraphicFramePr>
        <p:xfrm>
          <a:off x="-9516" y="1177297"/>
          <a:ext cx="9153516" cy="5346609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10297"/>
                <a:gridCol w="1878081"/>
                <a:gridCol w="1754424"/>
                <a:gridCol w="1765090"/>
                <a:gridCol w="1677631"/>
                <a:gridCol w="1667993"/>
              </a:tblGrid>
              <a:tr h="509750">
                <a:tc rowSpan="2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5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  <a:cs typeface="Arial" pitchFamily="34" charset="0"/>
                        </a:rPr>
                        <a:t>№</a:t>
                      </a:r>
                      <a:endParaRPr lang="ru-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 Antiqua" panose="020406020503050303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34" marR="7434" marT="7434" marB="7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5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  <a:cs typeface="Arial" pitchFamily="34" charset="0"/>
                        </a:rPr>
                        <a:t>Сведения о лице, осуществляющем производственный контроль, в том числе</a:t>
                      </a:r>
                      <a:endParaRPr lang="ru-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 Antiqua" panose="020406020503050303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34" marR="7434" marT="7434" marB="7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5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  <a:cs typeface="Arial" pitchFamily="34" charset="0"/>
                        </a:rPr>
                        <a:t>Результаты</a:t>
                      </a:r>
                      <a:r>
                        <a:rPr lang="en-US" sz="15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  <a:cs typeface="Arial" pitchFamily="34" charset="0"/>
                        </a:rPr>
                        <a:t>производственного</a:t>
                      </a:r>
                      <a:r>
                        <a:rPr lang="en-US" sz="15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  <a:cs typeface="Arial" pitchFamily="34" charset="0"/>
                        </a:rPr>
                        <a:t>контроля</a:t>
                      </a:r>
                      <a:endParaRPr lang="ru-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 Antiqua" panose="020406020503050303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34" marR="7434" marT="7434" marB="7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89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5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  <a:cs typeface="Arial" pitchFamily="34" charset="0"/>
                        </a:rPr>
                        <a:t>на базе производственной лаборатории объекта</a:t>
                      </a:r>
                      <a:endParaRPr lang="ru-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 Antiqua" panose="020406020503050303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34" marR="7434" marT="7434" marB="7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5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  <a:cs typeface="Arial" pitchFamily="34" charset="0"/>
                        </a:rPr>
                        <a:t>с привлечением лаборатории (испытательного центра)</a:t>
                      </a:r>
                      <a:endParaRPr lang="ru-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 Antiqua" panose="020406020503050303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34" marR="7434" marT="7434" marB="7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5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  <a:cs typeface="Arial" pitchFamily="34" charset="0"/>
                        </a:rPr>
                        <a:t>всего исследовано (перечислить объекты внешней среды и число проб – сырье, готовая продукция, смывы, воздух, и другие)</a:t>
                      </a:r>
                      <a:endParaRPr lang="ru-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 Antiqua" panose="020406020503050303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34" marR="7434" marT="7434" marB="7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5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  <a:cs typeface="Arial" pitchFamily="34" charset="0"/>
                        </a:rPr>
                        <a:t>выявлено несоответствий (перечислить показатели безопасности, по которым выявлено несоответствие – БГКП, патогенная флора, токсические вещества и другие)</a:t>
                      </a:r>
                      <a:endParaRPr lang="ru-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 Antiqua" panose="020406020503050303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34" marR="7434" marT="7434" marB="7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5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  <a:cs typeface="Arial" pitchFamily="34" charset="0"/>
                        </a:rPr>
                        <a:t>Принятые меры и проведенные мероприятия по устранению</a:t>
                      </a:r>
                      <a:endParaRPr lang="ru-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 Antiqua" panose="020406020503050303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34" marR="7434" marT="7434" marB="7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8131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5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  <a:cs typeface="Arial" pitchFamily="34" charset="0"/>
                        </a:rPr>
                        <a:t>1</a:t>
                      </a:r>
                      <a:endParaRPr lang="ru-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 Antiqua" panose="020406020503050303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34" marR="7434" marT="7434" marB="7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5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  <a:cs typeface="Arial" pitchFamily="34" charset="0"/>
                        </a:rPr>
                        <a:t>2</a:t>
                      </a:r>
                      <a:endParaRPr lang="ru-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 Antiqua" panose="020406020503050303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34" marR="7434" marT="7434" marB="7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5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  <a:cs typeface="Arial" pitchFamily="34" charset="0"/>
                        </a:rPr>
                        <a:t>3</a:t>
                      </a:r>
                      <a:endParaRPr lang="ru-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 Antiqua" panose="020406020503050303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34" marR="7434" marT="7434" marB="7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5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  <a:cs typeface="Arial" pitchFamily="34" charset="0"/>
                        </a:rPr>
                        <a:t>4</a:t>
                      </a:r>
                      <a:endParaRPr lang="ru-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 Antiqua" panose="020406020503050303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34" marR="7434" marT="7434" marB="7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5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  <a:cs typeface="Arial" pitchFamily="34" charset="0"/>
                        </a:rPr>
                        <a:t>5</a:t>
                      </a:r>
                      <a:endParaRPr lang="ru-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 Antiqua" panose="020406020503050303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34" marR="7434" marT="7434" marB="7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5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  <a:cs typeface="Arial" pitchFamily="34" charset="0"/>
                        </a:rPr>
                        <a:t>6</a:t>
                      </a:r>
                      <a:endParaRPr lang="ru-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 Antiqua" panose="020406020503050303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34" marR="7434" marT="7434" marB="7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347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400" b="1">
                        <a:solidFill>
                          <a:schemeClr val="tx2">
                            <a:lumMod val="75000"/>
                          </a:schemeClr>
                        </a:solidFill>
                        <a:latin typeface="Book Antiqua" panose="020406020503050303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34" marR="7434" marT="7434" marB="7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400" b="1">
                        <a:solidFill>
                          <a:schemeClr val="tx2">
                            <a:lumMod val="75000"/>
                          </a:schemeClr>
                        </a:solidFill>
                        <a:latin typeface="Book Antiqua" panose="020406020503050303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34" marR="7434" marT="7434" marB="7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400" b="1">
                        <a:solidFill>
                          <a:schemeClr val="tx2">
                            <a:lumMod val="75000"/>
                          </a:schemeClr>
                        </a:solidFill>
                        <a:latin typeface="Book Antiqua" panose="020406020503050303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34" marR="7434" marT="7434" marB="7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 Antiqua" panose="020406020503050303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34" marR="7434" marT="7434" marB="7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 Antiqua" panose="020406020503050303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34" marR="7434" marT="7434" marB="7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 Antiqua" panose="020406020503050303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34" marR="7434" marT="7434" marB="7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9753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 Antiqua" panose="020406020503050303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34" marR="7434" marT="7434" marB="7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400" b="1">
                        <a:solidFill>
                          <a:schemeClr val="tx2">
                            <a:lumMod val="75000"/>
                          </a:schemeClr>
                        </a:solidFill>
                        <a:latin typeface="Book Antiqua" panose="020406020503050303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34" marR="7434" marT="7434" marB="7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400" b="1">
                        <a:solidFill>
                          <a:schemeClr val="tx2">
                            <a:lumMod val="75000"/>
                          </a:schemeClr>
                        </a:solidFill>
                        <a:latin typeface="Book Antiqua" panose="020406020503050303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34" marR="7434" marT="7434" marB="7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400" b="1">
                        <a:solidFill>
                          <a:schemeClr val="tx2">
                            <a:lumMod val="75000"/>
                          </a:schemeClr>
                        </a:solidFill>
                        <a:latin typeface="Book Antiqua" panose="020406020503050303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34" marR="7434" marT="7434" marB="7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 Antiqua" panose="020406020503050303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34" marR="7434" marT="7434" marB="7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 Antiqua" panose="020406020503050303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434" marR="7434" marT="7434" marB="7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1520" y="373059"/>
            <a:ext cx="878497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n-US" sz="14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</a:t>
            </a:r>
            <a:r>
              <a:rPr kumimoji="0" lang="en-US" sz="1400" b="0" i="0" u="none" strike="noStrike" cap="none" normalizeH="0" baseline="0" dirty="0" smtClean="0" bmk="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1" i="0" u="none" strike="noStrike" cap="none" normalizeH="0" baseline="0" dirty="0" smtClean="0" bmk="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 Antiqua" panose="02040602050305030304" pitchFamily="18" charset="0"/>
                <a:ea typeface="Times New Roman" pitchFamily="18" charset="0"/>
                <a:cs typeface="Arial" pitchFamily="34" charset="0"/>
              </a:rPr>
              <a:t>Наименование объекта ______________________________________________________</a:t>
            </a:r>
            <a:endParaRPr kumimoji="0" lang="ru-RU" sz="1600" b="1" i="0" u="none" strike="noStrike" cap="none" normalizeH="0" baseline="0" dirty="0" smtClean="0" bmk="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Book Antiqua" panose="02040602050305030304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 bmk="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 Antiqua" panose="02040602050305030304" pitchFamily="18" charset="0"/>
                <a:ea typeface="Times New Roman" pitchFamily="18" charset="0"/>
                <a:cs typeface="Arial" pitchFamily="34" charset="0"/>
              </a:rPr>
              <a:t>     </a:t>
            </a:r>
            <a:r>
              <a:rPr kumimoji="0" lang="ru-RU" sz="1600" b="1" i="0" u="none" strike="noStrike" cap="none" normalizeH="0" baseline="0" dirty="0" smtClean="0" bmk="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 Antiqua" panose="02040602050305030304" pitchFamily="18" charset="0"/>
                <a:ea typeface="Times New Roman" pitchFamily="18" charset="0"/>
                <a:cs typeface="Arial" pitchFamily="34" charset="0"/>
              </a:rPr>
              <a:t>Сфера деятельности объекта _________________________________________________</a:t>
            </a:r>
            <a:endParaRPr kumimoji="0" lang="ru-RU" sz="1600" b="1" i="0" u="none" strike="noStrike" cap="none" normalizeH="0" baseline="0" dirty="0" smtClean="0" bmk="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Book Antiqua" panose="02040602050305030304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 bmk="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 Antiqua" panose="02040602050305030304" pitchFamily="18" charset="0"/>
                <a:ea typeface="Times New Roman" pitchFamily="18" charset="0"/>
                <a:cs typeface="Arial" pitchFamily="34" charset="0"/>
              </a:rPr>
              <a:t>     </a:t>
            </a:r>
            <a:r>
              <a:rPr kumimoji="0" lang="ru-RU" sz="1600" b="1" i="0" u="none" strike="noStrike" cap="none" normalizeH="0" baseline="0" dirty="0" smtClean="0" bmk="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 Antiqua" panose="02040602050305030304" pitchFamily="18" charset="0"/>
                <a:ea typeface="Times New Roman" pitchFamily="18" charset="0"/>
                <a:cs typeface="Arial" pitchFamily="34" charset="0"/>
              </a:rPr>
              <a:t>Отчетный период за ____ (полугодие, за год)</a:t>
            </a:r>
            <a:endParaRPr kumimoji="0" lang="ru-RU" sz="1600" b="1" i="0" u="none" strike="noStrike" cap="none" normalizeH="0" baseline="0" dirty="0" smtClean="0" bmk="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Book Antiqua" panose="02040602050305030304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 bmk="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 Antiqua" panose="02040602050305030304" pitchFamily="18" charset="0"/>
                <a:ea typeface="Times New Roman" pitchFamily="18" charset="0"/>
                <a:cs typeface="Arial" pitchFamily="34" charset="0"/>
              </a:rPr>
              <a:t>  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 Antiqua" panose="02040602050305030304" pitchFamily="18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 Antiqua" panose="02040602050305030304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488668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 bmk="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 </a:t>
            </a:r>
            <a:r>
              <a:rPr lang="ru-RU" dirty="0" smtClean="0" bmk="z306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smtClean="0" bmk="z306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* </a:t>
            </a:r>
            <a:r>
              <a:rPr lang="ru-RU" sz="1600" b="1" dirty="0" smtClean="0" bmk="z306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ea typeface="Times New Roman" pitchFamily="18" charset="0"/>
                <a:cs typeface="Arial" pitchFamily="34" charset="0"/>
              </a:rPr>
              <a:t>Информация предоставляется по нарастающей (за полугодие и за год)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7611" y="0"/>
            <a:ext cx="9161994" cy="35791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Информация о результатах производственного контроля*</a:t>
            </a:r>
            <a:endParaRPr lang="ru-RU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45480D-8358-4D5E-9FF3-C92F75484D69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Отсутствие условий для соблюдения правил личной и производственной гигиены персоналом пищеблока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/>
          <a:srcRect l="35256" t="4843" r="38771" b="8545"/>
          <a:stretch/>
        </p:blipFill>
        <p:spPr bwMode="auto">
          <a:xfrm>
            <a:off x="3328440" y="900193"/>
            <a:ext cx="2501153" cy="5023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90" y="899894"/>
            <a:ext cx="2484835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Объект 9"/>
          <p:cNvPicPr>
            <a:picLocks/>
          </p:cNvPicPr>
          <p:nvPr/>
        </p:nvPicPr>
        <p:blipFill rotWithShape="1">
          <a:blip r:embed="rId4" cstate="print"/>
          <a:srcRect l="34971" t="3988" r="38141" b="8261"/>
          <a:stretch/>
        </p:blipFill>
        <p:spPr>
          <a:xfrm>
            <a:off x="6192663" y="900192"/>
            <a:ext cx="2549561" cy="5023821"/>
          </a:xfrm>
          <a:prstGeom prst="rect">
            <a:avLst/>
          </a:prstGeom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45480D-8358-4D5E-9FF3-C92F75484D69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t="11268" b="13766"/>
          <a:stretch>
            <a:fillRect/>
          </a:stretch>
        </p:blipFill>
        <p:spPr bwMode="auto">
          <a:xfrm rot="5400000">
            <a:off x="-1250674" y="2204834"/>
            <a:ext cx="5572539" cy="2395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print"/>
          <a:srcRect t="10950" b="13527"/>
          <a:stretch>
            <a:fillRect/>
          </a:stretch>
        </p:blipFill>
        <p:spPr bwMode="auto">
          <a:xfrm rot="5400000">
            <a:off x="1745606" y="2187403"/>
            <a:ext cx="5563336" cy="2454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User\Downloads\WhatsApp Image 2024-08-23 at 17.19.10.jpeg"/>
          <p:cNvPicPr>
            <a:picLocks noChangeAspect="1" noChangeArrowheads="1"/>
          </p:cNvPicPr>
          <p:nvPr/>
        </p:nvPicPr>
        <p:blipFill>
          <a:blip r:embed="rId4" cstate="print"/>
          <a:srcRect t="6956" b="11691"/>
          <a:stretch>
            <a:fillRect/>
          </a:stretch>
        </p:blipFill>
        <p:spPr bwMode="auto">
          <a:xfrm>
            <a:off x="6074789" y="636105"/>
            <a:ext cx="2780976" cy="5457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Нарушения требований к устройству, оборудованию и содержанию пищеблоков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7838" y="797669"/>
            <a:ext cx="17661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Отсутствуют местные вытяжные системы над источниками влаги и тепла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45480D-8358-4D5E-9FF3-C92F75484D69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395536" y="1462622"/>
            <a:ext cx="8352928" cy="46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</a:t>
            </a:r>
            <a:r>
              <a:rPr kumimoji="0" lang="kk-KZ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 217  проб готовых блюд, отобранных в школьных столовых, </a:t>
            </a:r>
            <a:r>
              <a:rPr kumimoji="0" lang="kk-KZ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 соответствуют нормативам по калорийности 59 или 27,2%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 пищеблоках 16 школ 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(район </a:t>
            </a:r>
            <a:r>
              <a:rPr kumimoji="0" lang="ru-RU" sz="22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им.Казыбек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2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би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– 5, г.Балхаш – 4, район </a:t>
            </a:r>
            <a:r>
              <a:rPr kumimoji="0" lang="ru-RU" sz="22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А.Бокейхан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sz="22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Каркаралинский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2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район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– по 3, г.Шахтинск – 1)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обнаружены бактерии группы кишечной палочки, что свидетельствует о несоблюдении поставщиками услуг правил личной гигиены, несущем угрозу здоровью обучающихся.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9954" cy="10527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Неудовлетворительные результаты лабораторных исследований в школьных 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столовых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(в ходе проверок по поручениям прокуратуры)</a:t>
            </a:r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45480D-8358-4D5E-9FF3-C92F75484D69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graphicFrame>
        <p:nvGraphicFramePr>
          <p:cNvPr id="3" name="Схема 2"/>
          <p:cNvGraphicFramePr/>
          <p:nvPr/>
        </p:nvGraphicFramePr>
        <p:xfrm>
          <a:off x="683568" y="1412776"/>
          <a:ext cx="3844518" cy="5445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4932040" y="1487353"/>
          <a:ext cx="3678492" cy="5370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11560" y="980728"/>
            <a:ext cx="4027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начало 2023-2024 учебного года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980728"/>
            <a:ext cx="3882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конец 2023-2024 учебного года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7053" y="2650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4" y="0"/>
            <a:ext cx="9149954" cy="98072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" y="0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Поставщики услуг школьного питания осуществляли деятельность  без санитарно-эпидемиологического заключения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3105835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Благодарю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 внимание!</a:t>
            </a:r>
            <a:endParaRPr lang="ru-RU" sz="4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521415" y="2692938"/>
            <a:ext cx="409379" cy="507996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432731" y="1135239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611560" y="105273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504739" y="1855319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1299183" y="2492896"/>
            <a:ext cx="784481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соответствие химического состава пищи физиологическим потребностям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организма</a:t>
            </a: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508236" y="3484206"/>
            <a:ext cx="421048" cy="533096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506274" y="4345650"/>
            <a:ext cx="418126" cy="539361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552065" y="436611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1303941" y="1124744"/>
            <a:ext cx="784005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соответствие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энергетической ценности питания детей энергетическим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затратам</a:t>
            </a: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Box 259"/>
          <p:cNvSpPr txBox="1">
            <a:spLocks noChangeArrowheads="1"/>
          </p:cNvSpPr>
          <p:nvPr/>
        </p:nvSpPr>
        <p:spPr bwMode="gray">
          <a:xfrm>
            <a:off x="611560" y="1844824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2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7" name="Text Box 259"/>
          <p:cNvSpPr txBox="1">
            <a:spLocks noChangeArrowheads="1"/>
          </p:cNvSpPr>
          <p:nvPr/>
        </p:nvSpPr>
        <p:spPr bwMode="gray">
          <a:xfrm>
            <a:off x="620611" y="2664345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3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8" name="Text Box 268"/>
          <p:cNvSpPr txBox="1">
            <a:spLocks noChangeArrowheads="1"/>
          </p:cNvSpPr>
          <p:nvPr/>
        </p:nvSpPr>
        <p:spPr bwMode="gray">
          <a:xfrm>
            <a:off x="611560" y="350100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4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03941" y="1772816"/>
            <a:ext cx="7840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максимальное разнообразие рациона, являющееся основным условием обеспечения его сбалансированности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61445" y="3359609"/>
            <a:ext cx="6903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оптимальный режим питания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20723" y="3990314"/>
            <a:ext cx="78157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правильное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приготовление пищи, обеспечивающее их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высокие вкусовые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достоинства и сохранность исходной пищевой ценности</a:t>
            </a:r>
          </a:p>
        </p:txBody>
      </p:sp>
      <p:sp>
        <p:nvSpPr>
          <p:cNvPr id="50" name="Rectangle 257"/>
          <p:cNvSpPr>
            <a:spLocks noChangeArrowheads="1"/>
          </p:cNvSpPr>
          <p:nvPr/>
        </p:nvSpPr>
        <p:spPr bwMode="gray">
          <a:xfrm rot="3419336">
            <a:off x="511686" y="5211823"/>
            <a:ext cx="416539" cy="5273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51" name="Text Box 259"/>
          <p:cNvSpPr txBox="1">
            <a:spLocks noChangeArrowheads="1"/>
          </p:cNvSpPr>
          <p:nvPr/>
        </p:nvSpPr>
        <p:spPr bwMode="gray">
          <a:xfrm>
            <a:off x="562431" y="5266526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6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93604" y="5110178"/>
            <a:ext cx="58756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учет индивидуальных особенностей детей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261"/>
          <p:cNvSpPr>
            <a:spLocks noChangeArrowheads="1"/>
          </p:cNvSpPr>
          <p:nvPr/>
        </p:nvSpPr>
        <p:spPr bwMode="gray">
          <a:xfrm rot="3419336">
            <a:off x="432618" y="603883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54" name="Text Box 259"/>
          <p:cNvSpPr txBox="1">
            <a:spLocks noChangeArrowheads="1"/>
          </p:cNvSpPr>
          <p:nvPr/>
        </p:nvSpPr>
        <p:spPr bwMode="gray">
          <a:xfrm>
            <a:off x="562431" y="6074963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7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5833" y="5854672"/>
            <a:ext cx="7815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обеспечение санитарно-гигиенической безопасности питания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0"/>
            <a:ext cx="9144000" cy="104644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Общие принципы организации питания в школах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4246025335"/>
              </p:ext>
            </p:extLst>
          </p:nvPr>
        </p:nvGraphicFramePr>
        <p:xfrm>
          <a:off x="215008" y="1241376"/>
          <a:ext cx="892899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Несоблюдение основ здорового питания школьников</a:t>
            </a:r>
          </a:p>
          <a:p>
            <a:pPr algn="ctr"/>
            <a:endParaRPr lang="ru-RU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64031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23119941"/>
              </p:ext>
            </p:extLst>
          </p:nvPr>
        </p:nvGraphicFramePr>
        <p:xfrm>
          <a:off x="179512" y="1124744"/>
          <a:ext cx="8784976" cy="5620839"/>
        </p:xfrm>
        <a:graphic>
          <a:graphicData uri="http://schemas.openxmlformats.org/drawingml/2006/table">
            <a:tbl>
              <a:tblPr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929402"/>
                <a:gridCol w="2929402"/>
                <a:gridCol w="2926172"/>
              </a:tblGrid>
              <a:tr h="458150">
                <a:tc rowSpan="2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Прием</a:t>
                      </a:r>
                      <a:r>
                        <a:rPr lang="en-US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пищи</a:t>
                      </a:r>
                      <a:r>
                        <a:rPr lang="en-US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en-US" sz="2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блюдо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4" marR="6724" marT="6724" marB="6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Возраст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4" marR="6724" marT="6724" marB="6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16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 6 </a:t>
                      </a:r>
                      <a:r>
                        <a:rPr lang="en-US" sz="2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</a:t>
                      </a:r>
                      <a:r>
                        <a:rPr lang="en-US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11 </a:t>
                      </a:r>
                      <a:r>
                        <a:rPr lang="en-US" sz="2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лет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4" marR="6724" marT="6724" marB="6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 11-18 </a:t>
                      </a:r>
                      <a:r>
                        <a:rPr lang="en-US" sz="2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лет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4" marR="6724" marT="6724" marB="6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5417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Первые</a:t>
                      </a:r>
                      <a:r>
                        <a:rPr lang="en-US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блюда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4" marR="6724" marT="6724" marB="6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200-250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4" marR="6724" marT="6724" marB="6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250-300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4" marR="6724" marT="6724" marB="6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607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Вторые</a:t>
                      </a:r>
                      <a:r>
                        <a:rPr lang="en-US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блюда</a:t>
                      </a:r>
                      <a:r>
                        <a:rPr lang="en-US" sz="2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</a:t>
                      </a:r>
                      <a:endParaRPr lang="ru-RU" sz="2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4" marR="6724" marT="6724" marB="6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/>
                      </a:r>
                      <a:br>
                        <a:rPr lang="en-US" sz="2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endParaRPr lang="ru-RU" sz="2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4" marR="6724" marT="6724" marB="6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/>
                      </a:r>
                      <a:br>
                        <a:rPr lang="en-US" sz="2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4" marR="6724" marT="6724" marB="6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5417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Гарнир</a:t>
                      </a:r>
                      <a:endParaRPr lang="ru-RU" sz="2200" b="1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4" marR="6724" marT="6724" marB="6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100-150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4" marR="6724" marT="6724" marB="6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150-180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4" marR="6724" marT="6724" marB="6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323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Мясо</a:t>
                      </a:r>
                      <a:r>
                        <a:rPr lang="en-US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en-US" sz="2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котлета</a:t>
                      </a:r>
                      <a:r>
                        <a:rPr lang="en-US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en-US" sz="2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рыба</a:t>
                      </a:r>
                      <a:r>
                        <a:rPr lang="en-US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en-US" sz="2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птица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4" marR="6724" marT="6724" marB="6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80-150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4" marR="6724" marT="6724" marB="6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100-180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4" marR="6724" marT="6724" marB="6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3821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Овощное, яичное, творожное, мясное блюдо и каша</a:t>
                      </a:r>
                    </a:p>
                  </a:txBody>
                  <a:tcPr marL="6724" marR="6724" marT="6724" marB="6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150-200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4" marR="6724" marT="6724" marB="6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200-250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4" marR="6724" marT="6724" marB="6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5417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Салат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4" marR="6724" marT="6724" marB="6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60-100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4" marR="6724" marT="6724" marB="6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100-150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4" marR="6724" marT="6724" marB="6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5417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Третьи</a:t>
                      </a:r>
                      <a:r>
                        <a:rPr lang="en-US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блюда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4" marR="6724" marT="6724" marB="6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4" marR="6724" marT="6724" marB="6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</a:t>
                      </a:r>
                      <a:endParaRPr lang="ru-RU" sz="2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4" marR="6724" marT="6724" marB="6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-4445" y="0"/>
            <a:ext cx="9144000" cy="90872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Рекомендуемая масса порции блюд в граммах                                             в зависимости от возраста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 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51107928"/>
              </p:ext>
            </p:extLst>
          </p:nvPr>
        </p:nvGraphicFramePr>
        <p:xfrm>
          <a:off x="-1" y="474712"/>
          <a:ext cx="9144000" cy="6393666"/>
        </p:xfrm>
        <a:graphic>
          <a:graphicData uri="http://schemas.openxmlformats.org/drawingml/2006/table">
            <a:tbl>
              <a:tblPr/>
              <a:tblGrid>
                <a:gridCol w="323528"/>
                <a:gridCol w="1440159"/>
                <a:gridCol w="1080120"/>
                <a:gridCol w="5328593"/>
                <a:gridCol w="971600"/>
              </a:tblGrid>
              <a:tr h="787147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en-US" sz="18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Продукт</a:t>
                      </a:r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подлежащий</a:t>
                      </a:r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замене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en-US" sz="18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Вес</a:t>
                      </a:r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в </a:t>
                      </a:r>
                      <a:r>
                        <a:rPr lang="en-US" sz="18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граммах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en-US" sz="18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Продукт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en-US" sz="18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заменитель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en-US" sz="18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Вес</a:t>
                      </a:r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в </a:t>
                      </a:r>
                      <a:r>
                        <a:rPr lang="en-US" sz="18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граммах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8499">
                <a:tc rowSpan="10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0"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Мясо</a:t>
                      </a:r>
                      <a:r>
                        <a:rPr lang="en-US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говядина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0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мясо блочное на костях 1 категории: баранина, конина, крольчатина</a:t>
                      </a: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8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мясо блочное без костей 1 категории: баранина, конина, крольчатина</a:t>
                      </a: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80,0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5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конина</a:t>
                      </a:r>
                      <a:r>
                        <a:rPr lang="en-US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1 </a:t>
                      </a:r>
                      <a:r>
                        <a:rPr lang="en-US" sz="18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категории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104,0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5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мясо</a:t>
                      </a:r>
                      <a:r>
                        <a:rPr lang="en-US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птицы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4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субпродукты 1-й категории печень, почки, сердце</a:t>
                      </a: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116,0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5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колбаса</a:t>
                      </a:r>
                      <a:r>
                        <a:rPr lang="en-US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вареная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80,0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5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консервы</a:t>
                      </a:r>
                      <a:r>
                        <a:rPr lang="en-US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мясные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120,0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5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рыба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150,0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5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творог</a:t>
                      </a:r>
                      <a:r>
                        <a:rPr lang="en-US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полужирный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250,0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5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молоко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600,0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5190">
                <a:tc rowSpan="4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Молоко</a:t>
                      </a:r>
                      <a:r>
                        <a:rPr lang="en-US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цельное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100,0 </a:t>
                      </a:r>
                      <a:endParaRPr lang="ru-RU" sz="1800" b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кефир</a:t>
                      </a:r>
                      <a:r>
                        <a:rPr lang="en-US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айран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5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молоко</a:t>
                      </a:r>
                      <a:r>
                        <a:rPr lang="en-US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сгущенное</a:t>
                      </a:r>
                      <a:r>
                        <a:rPr lang="en-US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стерилизованное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40,0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5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сливки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20,0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5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творог</a:t>
                      </a:r>
                      <a:r>
                        <a:rPr lang="en-US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жирный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30,0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-10198"/>
            <a:ext cx="9144000" cy="48687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Замена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пищевой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продукции</a:t>
            </a:r>
            <a:endParaRPr lang="en-US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0987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1812" y="-99392"/>
            <a:ext cx="47233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err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Замена</a:t>
            </a:r>
            <a:r>
              <a:rPr lang="en-US" sz="2200" b="1" dirty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пищевой</a:t>
            </a:r>
            <a:r>
              <a:rPr lang="en-US" sz="2200" b="1" dirty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продукции</a:t>
            </a:r>
            <a:endParaRPr lang="en-US" sz="2200" dirty="0">
              <a:solidFill>
                <a:srgbClr val="C00000"/>
              </a:solidFill>
              <a:latin typeface="Book Antiqua" pitchFamily="18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9462436"/>
              </p:ext>
            </p:extLst>
          </p:nvPr>
        </p:nvGraphicFramePr>
        <p:xfrm>
          <a:off x="107503" y="400104"/>
          <a:ext cx="8928993" cy="6457893"/>
        </p:xfrm>
        <a:graphic>
          <a:graphicData uri="http://schemas.openxmlformats.org/drawingml/2006/table">
            <a:tbl>
              <a:tblPr/>
              <a:tblGrid>
                <a:gridCol w="550720"/>
                <a:gridCol w="2574948"/>
                <a:gridCol w="1710338"/>
                <a:gridCol w="2382070"/>
                <a:gridCol w="1710917"/>
              </a:tblGrid>
              <a:tr h="496761">
                <a:tc rowSpan="2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2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Сметана</a:t>
                      </a:r>
                      <a:endParaRPr lang="ru-RU" sz="2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  <a:endParaRPr lang="ru-RU" sz="2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сливки</a:t>
                      </a:r>
                      <a:endParaRPr lang="ru-RU" sz="2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133,0</a:t>
                      </a:r>
                      <a:endParaRPr lang="ru-RU" sz="2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7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молоко</a:t>
                      </a:r>
                      <a:endParaRPr lang="ru-RU" sz="2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667,0</a:t>
                      </a:r>
                      <a:endParaRPr lang="ru-RU" sz="2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761">
                <a:tc rowSpan="5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2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Творог</a:t>
                      </a:r>
                      <a:endParaRPr lang="ru-RU" sz="2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  <a:endParaRPr lang="ru-RU" sz="2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молоко</a:t>
                      </a:r>
                      <a:endParaRPr lang="ru-RU" sz="2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333,0</a:t>
                      </a:r>
                      <a:endParaRPr lang="ru-RU" sz="2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7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сыр</a:t>
                      </a:r>
                      <a:endParaRPr lang="ru-RU" sz="2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40,0</a:t>
                      </a:r>
                      <a:endParaRPr lang="ru-RU" sz="2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7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брынза</a:t>
                      </a:r>
                      <a:endParaRPr lang="ru-RU" sz="2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80,0</a:t>
                      </a:r>
                      <a:endParaRPr lang="ru-RU" sz="2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7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сметана</a:t>
                      </a:r>
                      <a:endParaRPr lang="ru-RU" sz="2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50,0</a:t>
                      </a:r>
                      <a:endParaRPr lang="ru-RU" sz="2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7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сливки</a:t>
                      </a:r>
                      <a:endParaRPr lang="ru-RU" sz="2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66,0</a:t>
                      </a:r>
                      <a:endParaRPr lang="ru-RU" sz="2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761">
                <a:tc rowSpan="6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2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Сыр</a:t>
                      </a:r>
                      <a:endParaRPr lang="ru-RU" sz="2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  <a:endParaRPr lang="ru-RU" sz="220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масло</a:t>
                      </a: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коровье</a:t>
                      </a:r>
                      <a:endParaRPr lang="ru-RU" sz="2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50,0</a:t>
                      </a:r>
                      <a:endParaRPr lang="ru-RU" sz="2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7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сметана</a:t>
                      </a:r>
                      <a:endParaRPr lang="ru-RU" sz="2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125,0</a:t>
                      </a:r>
                      <a:endParaRPr lang="ru-RU" sz="2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7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творог</a:t>
                      </a:r>
                      <a:endParaRPr lang="ru-RU" sz="2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250,0</a:t>
                      </a:r>
                      <a:endParaRPr lang="ru-RU" sz="2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7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брынза</a:t>
                      </a:r>
                      <a:endParaRPr lang="ru-RU" sz="2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200,0</a:t>
                      </a:r>
                      <a:endParaRPr lang="ru-RU" sz="2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7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молоко</a:t>
                      </a:r>
                      <a:endParaRPr lang="ru-RU" sz="2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825,0</a:t>
                      </a:r>
                      <a:endParaRPr lang="ru-RU" sz="2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7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яйца</a:t>
                      </a:r>
                      <a:endParaRPr lang="ru-RU" sz="2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</a:t>
                      </a:r>
                      <a:r>
                        <a:rPr lang="en-US" sz="2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</a:t>
                      </a: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endParaRPr lang="ru-RU" sz="2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-10198"/>
            <a:ext cx="9144000" cy="48687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Замена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пищевой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продукции</a:t>
            </a:r>
            <a:endParaRPr lang="en-US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96171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63184499"/>
              </p:ext>
            </p:extLst>
          </p:nvPr>
        </p:nvGraphicFramePr>
        <p:xfrm>
          <a:off x="107504" y="405624"/>
          <a:ext cx="8928992" cy="6483954"/>
        </p:xfrm>
        <a:graphic>
          <a:graphicData uri="http://schemas.openxmlformats.org/drawingml/2006/table">
            <a:tbl>
              <a:tblPr/>
              <a:tblGrid>
                <a:gridCol w="522569"/>
                <a:gridCol w="2687502"/>
                <a:gridCol w="605728"/>
                <a:gridCol w="3769230"/>
                <a:gridCol w="1343963"/>
              </a:tblGrid>
              <a:tr h="308796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Яйца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сыр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33,0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84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сметана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40,0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84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творог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80,0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8406"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Рыба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обезглавленная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мясо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67,0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84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сельдь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соленая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84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рыбное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филе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70,0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84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творог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168,0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84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сыр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50,0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8406">
                <a:tc row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Фрукты</a:t>
                      </a:r>
                      <a:endParaRPr lang="ru-RU" sz="180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сок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плодово-ягодный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84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яблоки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сушеные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20,0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84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курага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8,0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84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чернослив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17,0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84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изюм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22,0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84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арбуз</a:t>
                      </a:r>
                      <a:endParaRPr lang="ru-RU" sz="180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300,0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дыня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200,0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935" marR="5935" marT="5935" marB="5935" anchor="ctr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309014" y="0"/>
            <a:ext cx="41553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err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Замена</a:t>
            </a:r>
            <a:r>
              <a:rPr lang="en-US" sz="2200" b="1" dirty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пищевой</a:t>
            </a:r>
            <a:r>
              <a:rPr lang="en-US" sz="2200" b="1" dirty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продукции</a:t>
            </a:r>
            <a:endParaRPr lang="en-US" sz="2200" dirty="0">
              <a:solidFill>
                <a:srgbClr val="C00000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-10198"/>
            <a:ext cx="9144000" cy="48687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Замена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пищевой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продукции</a:t>
            </a:r>
            <a:endParaRPr lang="en-US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70096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4ec8cf97891c8663c311acafbfc5f8f7376614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4427</TotalTime>
  <Words>2144</Words>
  <Application>Microsoft Office PowerPoint</Application>
  <PresentationFormat>Экран (4:3)</PresentationFormat>
  <Paragraphs>447</Paragraphs>
  <Slides>30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Роскошный золотой фон</dc:title>
  <dc:creator>obstinate</dc:creator>
  <dc:description>Шаблон презентации с сайта https://presentation-creation.ru/</dc:description>
  <cp:lastModifiedBy>Windows 10</cp:lastModifiedBy>
  <cp:revision>1148</cp:revision>
  <dcterms:created xsi:type="dcterms:W3CDTF">2018-02-25T09:09:03Z</dcterms:created>
  <dcterms:modified xsi:type="dcterms:W3CDTF">2024-09-11T07:44:07Z</dcterms:modified>
</cp:coreProperties>
</file>