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5" r:id="rId1"/>
  </p:sldMasterIdLst>
  <p:sldIdLst>
    <p:sldId id="257" r:id="rId2"/>
    <p:sldId id="332" r:id="rId3"/>
    <p:sldId id="333" r:id="rId4"/>
    <p:sldId id="334" r:id="rId5"/>
    <p:sldId id="335" r:id="rId6"/>
    <p:sldId id="337" r:id="rId7"/>
    <p:sldId id="338" r:id="rId8"/>
    <p:sldId id="339" r:id="rId9"/>
    <p:sldId id="32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86" autoAdjust="0"/>
    <p:restoredTop sz="94660"/>
  </p:normalViewPr>
  <p:slideViewPr>
    <p:cSldViewPr>
      <p:cViewPr>
        <p:scale>
          <a:sx n="70" d="100"/>
          <a:sy n="70" d="100"/>
        </p:scale>
        <p:origin x="-1146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0161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07.08.2024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8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3568" y="620688"/>
            <a:ext cx="7772400" cy="825547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12700" marR="5080" indent="362585" algn="ctr">
              <a:lnSpc>
                <a:spcPts val="3170"/>
              </a:lnSpc>
              <a:spcBef>
                <a:spcPts val="275"/>
              </a:spcBef>
            </a:pPr>
            <a:r>
              <a:rPr sz="2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КОКЛЮШ</a:t>
            </a:r>
            <a:r>
              <a:rPr sz="2400" b="1" spc="-55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2400" b="1" spc="-35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ВАКЦИНОУПРАВЛЯЕМАЯ </a:t>
            </a:r>
            <a:r>
              <a:rPr sz="2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ИНФЕКЦИЯ</a:t>
            </a:r>
            <a:endParaRPr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211960" y="5157192"/>
            <a:ext cx="4176464" cy="852115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Боревич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Р.Ф – заведующая отделением профилактики и социально-психологической службы  КГП «Поликлиника №5 г. Караганды»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27784" y="2060848"/>
            <a:ext cx="4464496" cy="24482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9095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428605"/>
            <a:ext cx="824786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Эпидемиологическая ситуация  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по заболеванию коклюшем 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по Карагандинской области:</a:t>
            </a: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Коклюш  не регистрировали в регионе  больше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10 лет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сегодняшний день по области за 7 месяцев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зарегистрировано </a:t>
            </a:r>
            <a:r>
              <a:rPr lang="ru-RU" sz="2200" smtClean="0">
                <a:latin typeface="Times New Roman" pitchFamily="18" charset="0"/>
                <a:cs typeface="Times New Roman" pitchFamily="18" charset="0"/>
              </a:rPr>
              <a:t>около 200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случаев.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Из них  43 ребенка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из детских дошкольных учреждений, 37 детей школьного возраста. Болеют не привитые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дети 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Коклюш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это регулируемая инфекция. Остановить ее можно только с помощью прививки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  Детям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ее делают в 2, 3, 4 и 18 месяцев.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оклюш. Это не просто кашель… - добрый докто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2" y="714356"/>
            <a:ext cx="3034595" cy="21653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1989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720" y="428604"/>
            <a:ext cx="8572560" cy="6000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Клиника заболевания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Коклюш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— острое инфекционное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заболевание,  вызываемое  коклюшной палочкой. Обычно встречается у детей в возрасте 6–7 лет. Передается воздушно капельным путем.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Источник инфекции – больной коклюшем или носитель коклюшной палочки. 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Ранние симптомы катарального периода маскируются под ОРЗ: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* небольшое повышение температуры тела,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*заложенность носа,   чихание, кашель.</a:t>
            </a: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*поражаются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дыхательные пути (преимущественно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   трахея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бронхи).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*затем, через 1,5 – 2 недели, возникает  сильный                 приступообразный кашель, с задержкой и остановкой       дыхания, длящийся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до 3–4 месяцев.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оклюш - Учреждение здравоохранения &quot;Гродненская областная инфекционная  клиническая больниц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54" y="3286124"/>
            <a:ext cx="1714480" cy="27860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90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осложнения коклюша: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501122" cy="5357850"/>
          </a:xfrm>
        </p:spPr>
        <p:txBody>
          <a:bodyPr>
            <a:normAutofit fontScale="25000" lnSpcReduction="20000"/>
          </a:bodyPr>
          <a:lstStyle/>
          <a:p>
            <a:pPr marL="82550">
              <a:lnSpc>
                <a:spcPct val="100000"/>
              </a:lnSpc>
              <a:spcBef>
                <a:spcPts val="95"/>
              </a:spcBef>
            </a:pPr>
            <a:endParaRPr lang="ru-RU" sz="2200" dirty="0" smtClean="0">
              <a:solidFill>
                <a:srgbClr val="001F5F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550">
              <a:lnSpc>
                <a:spcPct val="100000"/>
              </a:lnSpc>
              <a:spcBef>
                <a:spcPts val="95"/>
              </a:spcBef>
            </a:pPr>
            <a:endParaRPr lang="ru-RU" sz="2200" dirty="0" smtClean="0">
              <a:solidFill>
                <a:srgbClr val="001F5F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550">
              <a:lnSpc>
                <a:spcPct val="100000"/>
              </a:lnSpc>
              <a:spcBef>
                <a:spcPts val="95"/>
              </a:spcBef>
            </a:pPr>
            <a:endParaRPr lang="ru-RU" sz="2200" dirty="0" smtClean="0">
              <a:solidFill>
                <a:srgbClr val="001F5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8800" dirty="0" err="1" smtClean="0">
                <a:latin typeface="Times New Roman" pitchFamily="18" charset="0"/>
                <a:cs typeface="Times New Roman" pitchFamily="18" charset="0"/>
              </a:rPr>
              <a:t>гипопноэ</a:t>
            </a: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или апноэ — задержка или остановка дыхания продолжительностью от 30 секунд до 2 минут;</a:t>
            </a:r>
          </a:p>
          <a:p>
            <a:pPr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* энцефалопатия — поражение головного мозга и развитие тяжёлых неврологических симптомов, включая судорожный синдром;</a:t>
            </a:r>
          </a:p>
          <a:p>
            <a:pPr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* пневмония ;</a:t>
            </a:r>
          </a:p>
          <a:p>
            <a:pPr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* ателектаз (</a:t>
            </a:r>
            <a:r>
              <a:rPr lang="ru-RU" sz="8800" dirty="0" err="1" smtClean="0">
                <a:latin typeface="Times New Roman" pitchFamily="18" charset="0"/>
                <a:cs typeface="Times New Roman" pitchFamily="18" charset="0"/>
              </a:rPr>
              <a:t>спадение</a:t>
            </a: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) доли лёгкого из-за закупорки просвета бронхов вязкой слизью и дальнейшего </a:t>
            </a:r>
            <a:r>
              <a:rPr lang="ru-RU" sz="8800" dirty="0" err="1" smtClean="0">
                <a:latin typeface="Times New Roman" pitchFamily="18" charset="0"/>
                <a:cs typeface="Times New Roman" pitchFamily="18" charset="0"/>
              </a:rPr>
              <a:t>спадения</a:t>
            </a: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 альвеол;</a:t>
            </a:r>
          </a:p>
          <a:p>
            <a:pPr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* пупочная или паховая грыжа — появляется из-за чрезмерного напряжения брюшной стенки и повышения внутрибрюшного давления при кашле;</a:t>
            </a:r>
          </a:p>
          <a:p>
            <a:pPr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* трещины рёбер из-за чрезмерного сокращения межрёберных мышц при сильном кашле;</a:t>
            </a:r>
          </a:p>
          <a:p>
            <a:pPr>
              <a:buNone/>
            </a:pPr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* кровоизлияния в склеру глаза, слизистые оболочки, под кожу, в головной мозг.</a:t>
            </a:r>
          </a:p>
          <a:p>
            <a:pPr>
              <a:buFont typeface="Arial" charset="0"/>
              <a:buChar char="•"/>
            </a:pPr>
            <a:endParaRPr lang="ru-RU" sz="8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Средний</a:t>
            </a:r>
            <a:r>
              <a:rPr lang="ru-RU" sz="7200" i="1" spc="2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расчетный</a:t>
            </a:r>
            <a:r>
              <a:rPr lang="ru-RU" sz="7200" i="1" spc="27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spc="-10" dirty="0" smtClean="0">
                <a:latin typeface="Times New Roman" pitchFamily="18" charset="0"/>
                <a:cs typeface="Times New Roman" pitchFamily="18" charset="0"/>
              </a:rPr>
              <a:t>показатель</a:t>
            </a:r>
            <a:r>
              <a:rPr lang="ru-RU" sz="7200" i="1" spc="2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летальности</a:t>
            </a:r>
            <a:r>
              <a:rPr lang="ru-RU" sz="7200" i="1" spc="2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составляет</a:t>
            </a:r>
            <a:r>
              <a:rPr lang="ru-RU" sz="7200" i="1" spc="27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spc="-25" dirty="0" smtClean="0">
                <a:latin typeface="Times New Roman" pitchFamily="18" charset="0"/>
                <a:cs typeface="Times New Roman" pitchFamily="18" charset="0"/>
              </a:rPr>
              <a:t>4%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среди </a:t>
            </a:r>
            <a:r>
              <a:rPr lang="ru-RU" sz="7200" i="1" spc="-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младенцев</a:t>
            </a:r>
            <a:r>
              <a:rPr lang="ru-RU" sz="7200" i="1" spc="-35" dirty="0" smtClean="0">
                <a:latin typeface="Times New Roman" pitchFamily="18" charset="0"/>
                <a:cs typeface="Times New Roman" pitchFamily="18" charset="0"/>
              </a:rPr>
              <a:t> до года 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7200" i="1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1%</a:t>
            </a:r>
            <a:r>
              <a:rPr lang="ru-RU" sz="7200" i="1" spc="-2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среди</a:t>
            </a:r>
            <a:r>
              <a:rPr lang="ru-RU" sz="7200" i="1" spc="-3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7200" i="1" spc="-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7200" i="1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i="1" spc="-10" dirty="0" smtClean="0">
                <a:latin typeface="Times New Roman" pitchFamily="18" charset="0"/>
                <a:cs typeface="Times New Roman" pitchFamily="18" charset="0"/>
              </a:rPr>
              <a:t>возрасте </a:t>
            </a:r>
            <a:r>
              <a:rPr lang="ru-RU" sz="7200" i="1" spc="160" dirty="0" smtClean="0">
                <a:latin typeface="Times New Roman" pitchFamily="18" charset="0"/>
                <a:cs typeface="Times New Roman" pitchFamily="18" charset="0"/>
              </a:rPr>
              <a:t>1–4</a:t>
            </a:r>
            <a:r>
              <a:rPr lang="ru-RU" sz="7200" i="1" dirty="0" smtClean="0">
                <a:latin typeface="Times New Roman" pitchFamily="18" charset="0"/>
                <a:cs typeface="Times New Roman" pitchFamily="18" charset="0"/>
              </a:rPr>
              <a:t> года.</a:t>
            </a:r>
            <a:r>
              <a:rPr lang="ru-RU" sz="7200" i="1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i="1" dirty="0" smtClean="0">
              <a:latin typeface="Times New Roman" pitchFamily="18" charset="0"/>
              <a:cs typeface="Times New Roman" pitchFamily="18" charset="0"/>
            </a:endParaRPr>
          </a:p>
          <a:p>
            <a:pPr marL="82550">
              <a:lnSpc>
                <a:spcPct val="100000"/>
              </a:lnSpc>
              <a:spcBef>
                <a:spcPts val="95"/>
              </a:spcBef>
            </a:pPr>
            <a:endParaRPr lang="ru-RU" sz="8800" dirty="0" smtClean="0">
              <a:solidFill>
                <a:srgbClr val="001F5F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550">
              <a:lnSpc>
                <a:spcPct val="100000"/>
              </a:lnSpc>
              <a:spcBef>
                <a:spcPts val="95"/>
              </a:spcBef>
            </a:pPr>
            <a:endParaRPr lang="ru-RU" sz="8800" dirty="0" smtClean="0">
              <a:solidFill>
                <a:srgbClr val="001F5F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550">
              <a:lnSpc>
                <a:spcPct val="100000"/>
              </a:lnSpc>
              <a:spcBef>
                <a:spcPts val="95"/>
              </a:spcBef>
            </a:pPr>
            <a:endParaRPr lang="ru-RU" sz="8800" dirty="0" smtClean="0">
              <a:solidFill>
                <a:srgbClr val="001F5F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550">
              <a:lnSpc>
                <a:spcPct val="100000"/>
              </a:lnSpc>
              <a:spcBef>
                <a:spcPts val="95"/>
              </a:spcBef>
            </a:pPr>
            <a:endParaRPr lang="ru-RU" sz="8800" dirty="0" smtClean="0">
              <a:solidFill>
                <a:srgbClr val="001F5F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550">
              <a:lnSpc>
                <a:spcPct val="100000"/>
              </a:lnSpc>
              <a:spcBef>
                <a:spcPts val="95"/>
              </a:spcBef>
            </a:pPr>
            <a:endParaRPr lang="ru-RU" sz="8800" dirty="0" smtClean="0">
              <a:solidFill>
                <a:srgbClr val="001F5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183880" cy="35719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Профилактика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572560" cy="500066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Основной профилактической мерой против коклюша является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вакцинация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 Согласно Национальному календарю прививок Республики Казахстан, вакцинация детей проводится с применением пяти- 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шестикомпонентых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комбинированных вакцин, содержащих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АбКДС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которые защищают детей соответственно от 5-6 заболеваний одновременно: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* дифтерии,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* столбняка,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* коклюша,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* полиомиелита,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*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гемофильной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инфекции типа В;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* гепатита В.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Для максимальной защиты от коклюша детям необходимо получить 5 прививок: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-   3 прививки – начиная с 2 месяцев с интервалом в 1 месяц,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-  затем проводится первая ревакцинация в полтора года,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-  вторая ревакцинация – в 6 лет.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/>
          <p:cNvSpPr>
            <a:spLocks noGrp="1"/>
          </p:cNvSpPr>
          <p:nvPr>
            <p:ph idx="1"/>
          </p:nvPr>
        </p:nvSpPr>
        <p:spPr>
          <a:xfrm>
            <a:off x="500034" y="2285992"/>
            <a:ext cx="8183880" cy="4187952"/>
          </a:xfrm>
        </p:spPr>
        <p:txBody>
          <a:bodyPr>
            <a:normAutofit fontScale="975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500042"/>
            <a:ext cx="857256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776" indent="-45720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Нормативные документы используемые для профилактики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вакциноуправляемых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инфекций в организованных коллективах.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93776" indent="-4572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Приказ и.о. Министра здравоохранения Республики Казахстан от 21 сентября 2023 года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 150.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 утверждении Санитарных правил "Санитарно-эпидемиологические требования к организации и проведению профилактических прививок населению».</a:t>
            </a:r>
          </a:p>
          <a:p>
            <a:pPr marL="493776" indent="-4572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Приказ Министра образования и науки Республики Казахстан от 19 июня 2020 года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 254. 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 утверждении правил оказания государственных услуг в сфере дошкольного образования».Параграф 2.- «….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 выявлении оснований для отказа в оказании государственной услуги согласно пункту 9 Перечня требований, в указанный срок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услугодатель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направляет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услугополучателю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в "личный кабинет" уведомление об отказе в оказании государственной услуги по причине :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 составлении в возрастной группе доли детей, не получивших плановые профилактические прививки, более 10 % является основанием для отказа в оказании государственной услуги в соответствии с пунктом 11 статьи 85 Кодекса Республики Казахстан "О здоровье народа и системе здравоохранения".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428604"/>
            <a:ext cx="8183880" cy="528641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en-US" sz="4400" dirty="0" smtClean="0"/>
              <a:t> 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Изменения к приказу Министра образования и науки РК от 19 июня 2020 года № 254 от 31.05.2024г. № 133 </a:t>
            </a:r>
          </a:p>
          <a:p>
            <a:endParaRPr lang="ru-RU" dirty="0" smtClean="0"/>
          </a:p>
          <a:p>
            <a:pPr algn="just"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28.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Услугодатель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аннулирует зачисление ребенка по следующим причинам: </a:t>
            </a:r>
          </a:p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1) заявитель не представил, требуемые для заключения договора, документы или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истекшим срока действия документов (паспорт здоровья ребенка и справка о состоянии здоровья ребенка, выданная не позднее чем за три календарных дня по отношению к дате заключения договора);</a:t>
            </a:r>
          </a:p>
          <a:p>
            <a:pPr algn="just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2) согласно представленным документам ребенок имеет медицинские противопоказания для зачисления в ДО;</a:t>
            </a:r>
          </a:p>
          <a:p>
            <a:pPr algn="just"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 превышении порогового уровня коллективного иммунитета в группах (более 10% детей, не получивших плановые профилактические прививки).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183880" cy="51722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Дети, больные коклюшем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12" y="3286124"/>
            <a:ext cx="2149794" cy="22145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1142984"/>
            <a:ext cx="3000396" cy="19288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357562"/>
            <a:ext cx="2714644" cy="2286016"/>
          </a:xfrm>
          <a:prstGeom prst="rect">
            <a:avLst/>
          </a:prstGeom>
        </p:spPr>
      </p:pic>
      <p:sp>
        <p:nvSpPr>
          <p:cNvPr id="1026" name="AutoShape 2" descr="Профилактика коклюша | Федеральное бюджетное учреждение здравоохранения  &quot;Центр гигиены и эпидемиологии в Новосибирской област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Профилактика коклюша | Федеральное бюджетное учреждение здравоохранения  &quot;Центр гигиены и эпидемиологии в Новосибирской област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оклюш у детей: от младенцев до подростко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5786" y="1142984"/>
            <a:ext cx="2928958" cy="1743076"/>
          </a:xfrm>
          <a:prstGeom prst="rect">
            <a:avLst/>
          </a:prstGeom>
          <a:noFill/>
        </p:spPr>
      </p:pic>
      <p:pic>
        <p:nvPicPr>
          <p:cNvPr id="1032" name="Picture 8" descr="Коклюш — Википедия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3357562"/>
            <a:ext cx="2109789" cy="2205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5918" y="4214818"/>
            <a:ext cx="5643602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001F5F"/>
                </a:solidFill>
                <a:latin typeface="Arial"/>
                <a:cs typeface="Arial"/>
              </a:rPr>
              <a:t>БЛАГОДАРЮ</a:t>
            </a:r>
            <a:r>
              <a:rPr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1F5F"/>
                </a:solidFill>
                <a:latin typeface="Arial"/>
                <a:cs typeface="Arial"/>
              </a:rPr>
              <a:t>ЗА</a:t>
            </a:r>
            <a:r>
              <a:rPr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pc="-10" dirty="0">
                <a:solidFill>
                  <a:srgbClr val="001F5F"/>
                </a:solidFill>
                <a:latin typeface="Arial"/>
                <a:cs typeface="Arial"/>
              </a:rPr>
              <a:t>ВНИМАНИЕ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5984" y="1000108"/>
            <a:ext cx="4643470" cy="27146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166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1223</TotalTime>
  <Words>341</Words>
  <Application>Microsoft Office PowerPoint</Application>
  <PresentationFormat>Экран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КОКЛЮШ – ВАКЦИНОУПРАВЛЯЕМАЯ ИНФЕКЦИЯ</vt:lpstr>
      <vt:lpstr>Слайд 2</vt:lpstr>
      <vt:lpstr>Слайд 3</vt:lpstr>
      <vt:lpstr>Основные осложнения коклюша: </vt:lpstr>
      <vt:lpstr>Профилактика</vt:lpstr>
      <vt:lpstr>Слайд 6</vt:lpstr>
      <vt:lpstr>Слайд 7</vt:lpstr>
      <vt:lpstr>Дети, больные коклюшем</vt:lpstr>
      <vt:lpstr>БЛАГОДАРЮ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КОКЛЮШ – ВАКЦИНОУПРАВЛЯЕМАЯ ИНФЕКЦИЯ – ДИАГНОСТИКА И ЛЕЧЕНИЕ</dc:title>
  <cp:lastModifiedBy>medic</cp:lastModifiedBy>
  <cp:revision>41</cp:revision>
  <dcterms:modified xsi:type="dcterms:W3CDTF">2024-08-07T10:15:05Z</dcterms:modified>
</cp:coreProperties>
</file>