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96" r:id="rId3"/>
    <p:sldId id="297" r:id="rId4"/>
    <p:sldId id="303" r:id="rId5"/>
    <p:sldId id="305" r:id="rId6"/>
    <p:sldId id="306" r:id="rId7"/>
    <p:sldId id="314" r:id="rId8"/>
    <p:sldId id="315" r:id="rId9"/>
    <p:sldId id="298" r:id="rId10"/>
    <p:sldId id="299" r:id="rId11"/>
    <p:sldId id="300" r:id="rId12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C81"/>
    <a:srgbClr val="E5CA9F"/>
    <a:srgbClr val="FFFFFF"/>
    <a:srgbClr val="FFC000"/>
    <a:srgbClr val="A5A5A5"/>
    <a:srgbClr val="022F4E"/>
    <a:srgbClr val="15B4D4"/>
    <a:srgbClr val="FFEE29"/>
    <a:srgbClr val="2514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994" y="8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trick\Dropbox\Personal%20Research\UNICEF%20Kazhakstan\Data\Frequencies&amp;Crosstab%20(Children%201200)%20(WORKING)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780312223428617E-2"/>
          <c:y val="4.3885896668661481E-2"/>
          <c:w val="0.87441848158319702"/>
          <c:h val="0.791633563287106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Frequencies!$H$240</c:f>
              <c:strCache>
                <c:ptCount val="1"/>
                <c:pt idx="0">
                  <c:v>Итого</c:v>
                </c:pt>
              </c:strCache>
            </c:strRef>
          </c:tx>
          <c:spPr>
            <a:solidFill>
              <a:srgbClr val="E5CA9F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7.979253939756632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B9-46CA-9F3B-7D34E68807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Frequencies!$I$239:$N$239</c:f>
              <c:strCache>
                <c:ptCount val="6"/>
                <c:pt idx="0">
                  <c:v>&gt;4 лет</c:v>
                </c:pt>
                <c:pt idx="1">
                  <c:v>5-8 лет</c:v>
                </c:pt>
                <c:pt idx="2">
                  <c:v>9-12 лет</c:v>
                </c:pt>
                <c:pt idx="3">
                  <c:v>13-15 лет</c:v>
                </c:pt>
                <c:pt idx="4">
                  <c:v>&gt;16-17 лет</c:v>
                </c:pt>
                <c:pt idx="5">
                  <c:v>Затрудняюсь ответить</c:v>
                </c:pt>
              </c:strCache>
            </c:strRef>
          </c:cat>
          <c:val>
            <c:numRef>
              <c:f>Frequencies!$I$240:$N$240</c:f>
              <c:numCache>
                <c:formatCode>###0.0</c:formatCode>
                <c:ptCount val="6"/>
                <c:pt idx="0">
                  <c:v>5.0073155336872093</c:v>
                </c:pt>
                <c:pt idx="1">
                  <c:v>45.831596089874346</c:v>
                </c:pt>
                <c:pt idx="2">
                  <c:v>32.186841395900274</c:v>
                </c:pt>
                <c:pt idx="3" formatCode="0.0">
                  <c:v>8.4699350620828451</c:v>
                </c:pt>
                <c:pt idx="4">
                  <c:v>2.9681937459062295</c:v>
                </c:pt>
                <c:pt idx="5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B9-46CA-9F3B-7D34E688073F}"/>
            </c:ext>
          </c:extLst>
        </c:ser>
        <c:ser>
          <c:idx val="1"/>
          <c:order val="1"/>
          <c:tx>
            <c:strRef>
              <c:f>Frequencies!$H$241</c:f>
              <c:strCache>
                <c:ptCount val="1"/>
                <c:pt idx="0">
                  <c:v>Мужской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7.97925393975662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B9-46CA-9F3B-7D34E68807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Frequencies!$I$239:$N$239</c:f>
              <c:strCache>
                <c:ptCount val="6"/>
                <c:pt idx="0">
                  <c:v>&gt;4 лет</c:v>
                </c:pt>
                <c:pt idx="1">
                  <c:v>5-8 лет</c:v>
                </c:pt>
                <c:pt idx="2">
                  <c:v>9-12 лет</c:v>
                </c:pt>
                <c:pt idx="3">
                  <c:v>13-15 лет</c:v>
                </c:pt>
                <c:pt idx="4">
                  <c:v>&gt;16-17 лет</c:v>
                </c:pt>
                <c:pt idx="5">
                  <c:v>Затрудняюсь ответить</c:v>
                </c:pt>
              </c:strCache>
            </c:strRef>
          </c:cat>
          <c:val>
            <c:numRef>
              <c:f>Frequencies!$I$241:$N$241</c:f>
              <c:numCache>
                <c:formatCode>General</c:formatCode>
                <c:ptCount val="6"/>
                <c:pt idx="0" formatCode="###0.0">
                  <c:v>6.7</c:v>
                </c:pt>
                <c:pt idx="1">
                  <c:v>45.6</c:v>
                </c:pt>
                <c:pt idx="2">
                  <c:v>20.7</c:v>
                </c:pt>
                <c:pt idx="3">
                  <c:v>8.4</c:v>
                </c:pt>
                <c:pt idx="4">
                  <c:v>3.3</c:v>
                </c:pt>
                <c:pt idx="5">
                  <c:v>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7B9-46CA-9F3B-7D34E688073F}"/>
            </c:ext>
          </c:extLst>
        </c:ser>
        <c:ser>
          <c:idx val="2"/>
          <c:order val="2"/>
          <c:tx>
            <c:strRef>
              <c:f>Frequencies!$H$242</c:f>
              <c:strCache>
                <c:ptCount val="1"/>
                <c:pt idx="0">
                  <c:v>Женский</c:v>
                </c:pt>
              </c:strCache>
            </c:strRef>
          </c:tx>
          <c:spPr>
            <a:solidFill>
              <a:srgbClr val="143C8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4.0622915017834678E-17"/>
                  <c:y val="-1.59585078795132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B9-46CA-9F3B-7D34E68807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Frequencies!$I$239:$N$239</c:f>
              <c:strCache>
                <c:ptCount val="6"/>
                <c:pt idx="0">
                  <c:v>&gt;4 лет</c:v>
                </c:pt>
                <c:pt idx="1">
                  <c:v>5-8 лет</c:v>
                </c:pt>
                <c:pt idx="2">
                  <c:v>9-12 лет</c:v>
                </c:pt>
                <c:pt idx="3">
                  <c:v>13-15 лет</c:v>
                </c:pt>
                <c:pt idx="4">
                  <c:v>&gt;16-17 лет</c:v>
                </c:pt>
                <c:pt idx="5">
                  <c:v>Затрудняюсь ответить</c:v>
                </c:pt>
              </c:strCache>
            </c:strRef>
          </c:cat>
          <c:val>
            <c:numRef>
              <c:f>Frequencies!$I$242:$N$242</c:f>
              <c:numCache>
                <c:formatCode>###0.0</c:formatCode>
                <c:ptCount val="6"/>
                <c:pt idx="0">
                  <c:v>2.4</c:v>
                </c:pt>
                <c:pt idx="1">
                  <c:v>46</c:v>
                </c:pt>
                <c:pt idx="2">
                  <c:v>33.9</c:v>
                </c:pt>
                <c:pt idx="3">
                  <c:v>10.3</c:v>
                </c:pt>
                <c:pt idx="4">
                  <c:v>2.7</c:v>
                </c:pt>
                <c:pt idx="5">
                  <c:v>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7B9-46CA-9F3B-7D34E688073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798594112"/>
        <c:axId val="-1798592480"/>
      </c:barChart>
      <c:catAx>
        <c:axId val="-1798594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798592480"/>
        <c:crosses val="autoZero"/>
        <c:auto val="1"/>
        <c:lblAlgn val="ctr"/>
        <c:lblOffset val="100"/>
        <c:noMultiLvlLbl val="0"/>
      </c:catAx>
      <c:valAx>
        <c:axId val="-1798592480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798594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230799858033348"/>
          <c:y val="0.928395442329771"/>
          <c:w val="0.44211016349541093"/>
          <c:h val="6.34164528757467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E15-4B8B-81AC-8EE5C97D87C1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E15-4B8B-81AC-8EE5C97D87C1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402-4761-B79E-173411BC1040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402-4761-B79E-173411BC104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Sheet1!$D$17:$G$17</c:f>
              <c:strCache>
                <c:ptCount val="4"/>
                <c:pt idx="0">
                  <c:v>9-10 лет</c:v>
                </c:pt>
                <c:pt idx="1">
                  <c:v>11-12 лет</c:v>
                </c:pt>
                <c:pt idx="2">
                  <c:v>13-14 лет</c:v>
                </c:pt>
                <c:pt idx="3">
                  <c:v>15-17 лет</c:v>
                </c:pt>
              </c:strCache>
            </c:strRef>
          </c:cat>
          <c:val>
            <c:numRef>
              <c:f>Sheet1!$D$18:$G$18</c:f>
              <c:numCache>
                <c:formatCode>###0.0%</c:formatCode>
                <c:ptCount val="4"/>
                <c:pt idx="0">
                  <c:v>0.59949291781892011</c:v>
                </c:pt>
                <c:pt idx="1">
                  <c:v>0.66150991997807873</c:v>
                </c:pt>
                <c:pt idx="2">
                  <c:v>0.7683763927584194</c:v>
                </c:pt>
                <c:pt idx="3">
                  <c:v>0.8707169849142099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E15-4B8B-81AC-8EE5C97D87C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798591936"/>
        <c:axId val="-1798585952"/>
      </c:barChart>
      <c:catAx>
        <c:axId val="-179859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798585952"/>
        <c:crosses val="autoZero"/>
        <c:auto val="1"/>
        <c:lblAlgn val="ctr"/>
        <c:lblOffset val="100"/>
        <c:noMultiLvlLbl val="0"/>
      </c:catAx>
      <c:valAx>
        <c:axId val="-1798585952"/>
        <c:scaling>
          <c:orientation val="minMax"/>
        </c:scaling>
        <c:delete val="0"/>
        <c:axPos val="l"/>
        <c:numFmt formatCode="###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798591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0.24437</cdr:x>
      <cdr:y>0.01835</cdr:y>
    </cdr:from>
    <cdr:to>
      <cdr:x>0.38508</cdr:x>
      <cdr:y>0.24178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599468" y="88447"/>
          <a:ext cx="920975" cy="107698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831" cy="495029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4" y="1"/>
            <a:ext cx="2918831" cy="495029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r">
              <a:defRPr sz="1200"/>
            </a:lvl1pPr>
          </a:lstStyle>
          <a:p>
            <a:fld id="{B4050B2E-7503-4856-9366-E8CB0BE13F38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4" y="9371286"/>
            <a:ext cx="2918831" cy="495028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r">
              <a:defRPr sz="1200"/>
            </a:lvl1pPr>
          </a:lstStyle>
          <a:p>
            <a:fld id="{8B1A76E6-59A6-45BE-BA63-938D92C2CA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130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831" cy="495029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4" y="1"/>
            <a:ext cx="2918831" cy="495029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r">
              <a:defRPr sz="1200"/>
            </a:lvl1pPr>
          </a:lstStyle>
          <a:p>
            <a:fld id="{19B0CB79-76EE-4435-88CD-9629BAA6AA36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44" tIns="45322" rIns="90644" bIns="4532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644" tIns="45322" rIns="90644" bIns="4532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1" cy="495028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r">
              <a:defRPr sz="1200"/>
            </a:lvl1pPr>
          </a:lstStyle>
          <a:p>
            <a:fld id="{BAA30CD6-EF2E-4DBF-8B2F-E84E0095D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369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B67B-6404-4438-8A24-4E47DB65907F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DC84-E748-4AE5-8D76-2CC487A34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527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B67B-6404-4438-8A24-4E47DB65907F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DC84-E748-4AE5-8D76-2CC487A34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748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B67B-6404-4438-8A24-4E47DB65907F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DC84-E748-4AE5-8D76-2CC487A34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17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B67B-6404-4438-8A24-4E47DB65907F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DC84-E748-4AE5-8D76-2CC487A34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54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B67B-6404-4438-8A24-4E47DB65907F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DC84-E748-4AE5-8D76-2CC487A34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696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B67B-6404-4438-8A24-4E47DB65907F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DC84-E748-4AE5-8D76-2CC487A34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320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B67B-6404-4438-8A24-4E47DB65907F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DC84-E748-4AE5-8D76-2CC487A34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541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B67B-6404-4438-8A24-4E47DB65907F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DC84-E748-4AE5-8D76-2CC487A34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196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B67B-6404-4438-8A24-4E47DB65907F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DC84-E748-4AE5-8D76-2CC487A34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257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B67B-6404-4438-8A24-4E47DB65907F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DC84-E748-4AE5-8D76-2CC487A34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802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B67B-6404-4438-8A24-4E47DB65907F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9DC84-E748-4AE5-8D76-2CC487A34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416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FB67B-6404-4438-8A24-4E47DB65907F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9DC84-E748-4AE5-8D76-2CC487A34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7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svg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AD23AD1-C9E8-1A72-CDE8-8ECC0B97C1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" r="3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dam_Zhurek">
            <a:hlinkClick r:id="" action="ppaction://media"/>
            <a:extLst>
              <a:ext uri="{FF2B5EF4-FFF2-40B4-BE49-F238E27FC236}">
                <a16:creationId xmlns:a16="http://schemas.microsoft.com/office/drawing/2014/main" id="{82747180-9371-0B33-D600-A4B699E4EB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000" end="54924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2043" y="479792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1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211580" y="1184113"/>
            <a:ext cx="9768840" cy="6807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D49A0A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44240" y="1184113"/>
            <a:ext cx="7536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Помочь детям сформировать безопасный пользовательский опыт в интернете и научиться справляться с потенциальными рисками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02443" y="1245667"/>
            <a:ext cx="1126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D49A0A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ЦЕЛЬ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D49A0A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 descr="В яблочко со сплошной заливкой">
            <a:extLst>
              <a:ext uri="{FF2B5EF4-FFF2-40B4-BE49-F238E27FC236}">
                <a16:creationId xmlns:a16="http://schemas.microsoft.com/office/drawing/2014/main" id="{B34E2A3D-0AD3-ED93-4D50-ADC228510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3418" y="1136243"/>
            <a:ext cx="742069" cy="74206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34357" y="1964514"/>
            <a:ext cx="3109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i="1" dirty="0">
                <a:solidFill>
                  <a:srgbClr val="0070C0"/>
                </a:solidFill>
                <a:latin typeface="Arial Nova" panose="020B0504020202020204" pitchFamily="34" charset="0"/>
                <a:ea typeface="Cambria Math" panose="02040503050406030204" pitchFamily="18" charset="0"/>
              </a:rPr>
              <a:t># </a:t>
            </a:r>
            <a:r>
              <a:rPr lang="ru-RU" sz="2800" i="1" dirty="0" err="1">
                <a:solidFill>
                  <a:srgbClr val="0070C0"/>
                </a:solidFill>
                <a:latin typeface="Arial Nova" panose="020B0504020202020204" pitchFamily="34" charset="0"/>
                <a:ea typeface="Cambria Math" panose="02040503050406030204" pitchFamily="18" charset="0"/>
              </a:rPr>
              <a:t>КиберТұмар</a:t>
            </a:r>
            <a:endParaRPr lang="ru-RU" sz="2800" i="1" dirty="0">
              <a:solidFill>
                <a:srgbClr val="0070C0"/>
              </a:solidFill>
              <a:latin typeface="Arial Nova" panose="020B0504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35895" y="1962754"/>
            <a:ext cx="3913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i="1" dirty="0">
                <a:solidFill>
                  <a:srgbClr val="0070C0"/>
                </a:solidFill>
                <a:latin typeface="Arial Nova" panose="020B0504020202020204" pitchFamily="34" charset="0"/>
                <a:ea typeface="Cambria Math" panose="02040503050406030204" pitchFamily="18" charset="0"/>
              </a:rPr>
              <a:t># </a:t>
            </a:r>
            <a:r>
              <a:rPr lang="ru-RU" sz="2800" i="1" dirty="0" err="1">
                <a:solidFill>
                  <a:srgbClr val="0070C0"/>
                </a:solidFill>
                <a:latin typeface="Arial Nova" panose="020B0504020202020204" pitchFamily="34" charset="0"/>
                <a:ea typeface="Cambria Math" panose="02040503050406030204" pitchFamily="18" charset="0"/>
              </a:rPr>
              <a:t>кибербезопасность</a:t>
            </a:r>
            <a:r>
              <a:rPr lang="ru-RU" sz="2800" i="1" dirty="0">
                <a:solidFill>
                  <a:srgbClr val="0070C0"/>
                </a:solidFill>
                <a:latin typeface="Arial Nova" panose="020B0504020202020204" pitchFamily="34" charset="0"/>
                <a:ea typeface="Cambria Math" panose="02040503050406030204" pitchFamily="18" charset="0"/>
              </a:rPr>
              <a:t> 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031875" y="1973326"/>
            <a:ext cx="4365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i="1" dirty="0">
                <a:solidFill>
                  <a:srgbClr val="0070C0"/>
                </a:solidFill>
                <a:latin typeface="Arial Nova" panose="020B0504020202020204" pitchFamily="34" charset="0"/>
                <a:ea typeface="Cambria Math" panose="02040503050406030204" pitchFamily="18" charset="0"/>
              </a:rPr>
              <a:t># </a:t>
            </a:r>
            <a:r>
              <a:rPr lang="ru-RU" sz="2800" i="1" dirty="0" err="1">
                <a:solidFill>
                  <a:srgbClr val="0070C0"/>
                </a:solidFill>
                <a:latin typeface="Arial Nova" panose="020B0504020202020204" pitchFamily="34" charset="0"/>
                <a:ea typeface="Cambria Math" panose="02040503050406030204" pitchFamily="18" charset="0"/>
              </a:rPr>
              <a:t>цифроваяграмотность</a:t>
            </a:r>
            <a:r>
              <a:rPr lang="ru-RU" sz="2800" i="1" dirty="0">
                <a:solidFill>
                  <a:srgbClr val="0070C0"/>
                </a:solidFill>
                <a:latin typeface="Arial Nova" panose="020B0504020202020204" pitchFamily="34" charset="0"/>
                <a:ea typeface="Cambria Math" panose="02040503050406030204" pitchFamily="18" charset="0"/>
              </a:rPr>
              <a:t> 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507" y="2650712"/>
            <a:ext cx="3082985" cy="3853079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72" y="2650712"/>
            <a:ext cx="3082985" cy="3853079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942" y="2650712"/>
            <a:ext cx="3082985" cy="3853079"/>
          </a:xfrm>
          <a:prstGeom prst="rect">
            <a:avLst/>
          </a:prstGeom>
          <a:ln>
            <a:solidFill>
              <a:srgbClr val="FFC000"/>
            </a:solidFill>
          </a:ln>
        </p:spPr>
      </p:pic>
      <p:grpSp>
        <p:nvGrpSpPr>
          <p:cNvPr id="30" name="Группа 29"/>
          <p:cNvGrpSpPr/>
          <p:nvPr/>
        </p:nvGrpSpPr>
        <p:grpSpPr>
          <a:xfrm>
            <a:off x="0" y="181042"/>
            <a:ext cx="11792972" cy="890132"/>
            <a:chOff x="0" y="181042"/>
            <a:chExt cx="11792972" cy="890132"/>
          </a:xfrm>
          <a:solidFill>
            <a:srgbClr val="F4B658"/>
          </a:solidFill>
        </p:grpSpPr>
        <p:sp>
          <p:nvSpPr>
            <p:cNvPr id="31" name="Блок-схема: задержка 30"/>
            <p:cNvSpPr/>
            <p:nvPr/>
          </p:nvSpPr>
          <p:spPr>
            <a:xfrm>
              <a:off x="10736332" y="181042"/>
              <a:ext cx="1056640" cy="890132"/>
            </a:xfrm>
            <a:prstGeom prst="flowChartDelay">
              <a:avLst/>
            </a:prstGeom>
            <a:solidFill>
              <a:srgbClr val="E5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 Black" panose="020B0A04020102020204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0" y="181042"/>
              <a:ext cx="9614148" cy="890132"/>
            </a:xfrm>
            <a:prstGeom prst="rect">
              <a:avLst/>
            </a:prstGeom>
            <a:solidFill>
              <a:srgbClr val="143C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E193268-B51D-3A72-D5FC-787D1760F4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4778" y1="47556" x2="46556" y2="53556"/>
                        <a14:foregroundMark x1="40111" y1="48667" x2="39667" y2="52778"/>
                        <a14:foregroundMark x1="58333" y1="49222" x2="67556" y2="59444"/>
                        <a14:foregroundMark x1="67556" y1="59444" x2="68111" y2="61667"/>
                        <a14:foregroundMark x1="63333" y1="46444" x2="48333" y2="52222"/>
                        <a14:foregroundMark x1="48333" y1="52222" x2="48222" y2="52222"/>
                      </a14:backgroundRemoval>
                    </a14:imgEffect>
                  </a14:imgLayer>
                </a14:imgProps>
              </a:ext>
            </a:extLst>
          </a:blip>
          <a:srcRect l="13389" t="15028" r="12833" b="12303"/>
          <a:stretch/>
        </p:blipFill>
        <p:spPr>
          <a:xfrm>
            <a:off x="9781292" y="238079"/>
            <a:ext cx="787896" cy="776057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615563" y="364497"/>
            <a:ext cx="851408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«КИБЕР ТҰМАР» – РОДИТЕЛЬСКИЙ КОНРОЛЬ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9409678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9330303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269558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190183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10807948" y="173556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86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493853" y="4011282"/>
            <a:ext cx="11204293" cy="2199190"/>
          </a:xfrm>
          <a:prstGeom prst="roundRect">
            <a:avLst>
              <a:gd name="adj" fmla="val 6667"/>
            </a:avLst>
          </a:prstGeom>
          <a:noFill/>
          <a:ln w="19050">
            <a:solidFill>
              <a:srgbClr val="E5CA9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0" y="181042"/>
            <a:ext cx="11792972" cy="890132"/>
            <a:chOff x="0" y="181042"/>
            <a:chExt cx="11792972" cy="890132"/>
          </a:xfrm>
          <a:solidFill>
            <a:srgbClr val="F4B658"/>
          </a:solidFill>
        </p:grpSpPr>
        <p:sp>
          <p:nvSpPr>
            <p:cNvPr id="5" name="Блок-схема: задержка 4"/>
            <p:cNvSpPr/>
            <p:nvPr/>
          </p:nvSpPr>
          <p:spPr>
            <a:xfrm>
              <a:off x="10736332" y="181042"/>
              <a:ext cx="1056640" cy="890132"/>
            </a:xfrm>
            <a:prstGeom prst="flowChartDelay">
              <a:avLst/>
            </a:prstGeom>
            <a:solidFill>
              <a:srgbClr val="E5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 Black" panose="020B0A04020102020204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0" y="181042"/>
              <a:ext cx="9614148" cy="890132"/>
            </a:xfrm>
            <a:prstGeom prst="rect">
              <a:avLst/>
            </a:prstGeom>
            <a:solidFill>
              <a:srgbClr val="143C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193268-B51D-3A72-D5FC-787D1760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4778" y1="47556" x2="46556" y2="53556"/>
                        <a14:foregroundMark x1="40111" y1="48667" x2="39667" y2="52778"/>
                        <a14:foregroundMark x1="58333" y1="49222" x2="67556" y2="59444"/>
                        <a14:foregroundMark x1="67556" y1="59444" x2="68111" y2="61667"/>
                        <a14:foregroundMark x1="63333" y1="46444" x2="48333" y2="52222"/>
                        <a14:foregroundMark x1="48333" y1="52222" x2="48222" y2="52222"/>
                      </a14:backgroundRemoval>
                    </a14:imgEffect>
                  </a14:imgLayer>
                </a14:imgProps>
              </a:ext>
            </a:extLst>
          </a:blip>
          <a:srcRect l="13389" t="15028" r="12833" b="12303"/>
          <a:stretch/>
        </p:blipFill>
        <p:spPr>
          <a:xfrm>
            <a:off x="9781292" y="238079"/>
            <a:ext cx="787896" cy="7760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15563" y="364497"/>
            <a:ext cx="851408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КИБЕРНАДЗОР 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9409678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9330303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69558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90183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0807948" y="173556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6736466" y="2478271"/>
            <a:ext cx="43752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Дорожная карта по организации деятельности обеспечения информационной безопасности детей;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602652" y="1410470"/>
            <a:ext cx="6986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МИНИСТЕРСТВОМ </a:t>
            </a:r>
            <a:r>
              <a:rPr lang="kk-KZ" sz="3200" b="1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УТВЕРЖДЕНА</a:t>
            </a:r>
            <a:endParaRPr lang="ru-RU" sz="3200" b="1" dirty="0">
              <a:solidFill>
                <a:srgbClr val="143C8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84476" y="2478271"/>
            <a:ext cx="38505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Дорожная карта по профилактике зависимости детей от азартных и компьютерных игр (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лудомании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</p:txBody>
      </p:sp>
      <p:cxnSp>
        <p:nvCxnSpPr>
          <p:cNvPr id="19" name="Соединительная линия уступом 18"/>
          <p:cNvCxnSpPr>
            <a:stCxn id="16" idx="2"/>
            <a:endCxn id="15" idx="0"/>
          </p:cNvCxnSpPr>
          <p:nvPr/>
        </p:nvCxnSpPr>
        <p:spPr>
          <a:xfrm rot="16200000" flipH="1">
            <a:off x="7268528" y="822717"/>
            <a:ext cx="483026" cy="2828082"/>
          </a:xfrm>
          <a:prstGeom prst="bentConnector3">
            <a:avLst/>
          </a:prstGeom>
          <a:ln w="19050">
            <a:solidFill>
              <a:srgbClr val="E5CA9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stCxn id="16" idx="2"/>
            <a:endCxn id="17" idx="0"/>
          </p:cNvCxnSpPr>
          <p:nvPr/>
        </p:nvCxnSpPr>
        <p:spPr>
          <a:xfrm rot="5400000">
            <a:off x="4361353" y="743624"/>
            <a:ext cx="483026" cy="2986268"/>
          </a:xfrm>
          <a:prstGeom prst="bentConnector3">
            <a:avLst/>
          </a:prstGeom>
          <a:ln w="19050">
            <a:solidFill>
              <a:srgbClr val="E5CA9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10440" y="4156770"/>
            <a:ext cx="479858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КИБЕРНАДЗОР</a:t>
            </a:r>
            <a:r>
              <a:rPr lang="ru-RU" sz="2800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информационная система для мониторинга и блокировки негативного контента в интернете, в том числе порнографии, экстремизма и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наркопропаганды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, чтобы защитить нравственность детей.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005885" y="4218326"/>
            <a:ext cx="537340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Более </a:t>
            </a:r>
            <a:r>
              <a:rPr lang="ru-RU" sz="2400" b="1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60 госслужащих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включены в данную работу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По данным администраторов ИС Кибернадзор за 6 месяцев в систему «Кибернадзор» внесено 27 ссылок, из них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1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89% - </a:t>
            </a:r>
            <a:r>
              <a:rPr lang="ru-RU" b="1" dirty="0" err="1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Костанайская</a:t>
            </a:r>
            <a:r>
              <a:rPr lang="ru-RU" b="1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2560166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158956"/>
            <a:ext cx="11792972" cy="890132"/>
            <a:chOff x="0" y="181042"/>
            <a:chExt cx="11792972" cy="890132"/>
          </a:xfrm>
          <a:solidFill>
            <a:srgbClr val="F4B658"/>
          </a:solidFill>
        </p:grpSpPr>
        <p:sp>
          <p:nvSpPr>
            <p:cNvPr id="7" name="Блок-схема: задержка 6"/>
            <p:cNvSpPr/>
            <p:nvPr/>
          </p:nvSpPr>
          <p:spPr>
            <a:xfrm>
              <a:off x="10736332" y="181042"/>
              <a:ext cx="1056640" cy="890132"/>
            </a:xfrm>
            <a:prstGeom prst="flowChartDelay">
              <a:avLst/>
            </a:prstGeom>
            <a:solidFill>
              <a:srgbClr val="E5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 Black" panose="020B0A04020102020204" pitchFamily="34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0" y="181042"/>
              <a:ext cx="9614148" cy="890132"/>
            </a:xfrm>
            <a:prstGeom prst="rect">
              <a:avLst/>
            </a:prstGeom>
            <a:solidFill>
              <a:srgbClr val="143C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E193268-B51D-3A72-D5FC-787D1760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4778" y1="47556" x2="46556" y2="53556"/>
                        <a14:foregroundMark x1="40111" y1="48667" x2="39667" y2="52778"/>
                        <a14:foregroundMark x1="58333" y1="49222" x2="67556" y2="59444"/>
                        <a14:foregroundMark x1="67556" y1="59444" x2="68111" y2="61667"/>
                        <a14:foregroundMark x1="63333" y1="46444" x2="48333" y2="52222"/>
                        <a14:foregroundMark x1="48333" y1="52222" x2="48222" y2="52222"/>
                      </a14:backgroundRemoval>
                    </a14:imgEffect>
                  </a14:imgLayer>
                </a14:imgProps>
              </a:ext>
            </a:extLst>
          </a:blip>
          <a:srcRect l="13389" t="15028" r="12833" b="12303"/>
          <a:stretch/>
        </p:blipFill>
        <p:spPr>
          <a:xfrm>
            <a:off x="9781292" y="238079"/>
            <a:ext cx="787896" cy="776057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409678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9330303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69558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90183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0807948" y="173556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551823" y="361197"/>
            <a:ext cx="1683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ИНТЕРНЕТ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17867" y="2006200"/>
            <a:ext cx="52114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С помощью компьютеров, смартфонов, игровых приложений дети учатся, представляют и расширяют свою среду общения. При правильном использовании Интернет расширяет кругозор и стимулирует творчество.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566856" y="1397699"/>
            <a:ext cx="2843568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РИСКИ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390" y="2006200"/>
            <a:ext cx="54065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притеснение и насилие через социальные сети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k-KZ" dirty="0">
                <a:latin typeface="Cambria Math" panose="02040503050406030204" pitchFamily="18" charset="0"/>
                <a:ea typeface="Cambria Math" panose="02040503050406030204" pitchFamily="18" charset="0"/>
              </a:rPr>
              <a:t>вред здоровью детей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изменение и деформация психики ребенка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новые установки и модели поведения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701799" y="1397699"/>
            <a:ext cx="2843568" cy="52322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ВОЗМОЖНОСТИ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10194" b="10194"/>
          <a:stretch/>
        </p:blipFill>
        <p:spPr>
          <a:xfrm>
            <a:off x="6702644" y="3857378"/>
            <a:ext cx="4415232" cy="24835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9490" b="16389"/>
          <a:stretch/>
        </p:blipFill>
        <p:spPr>
          <a:xfrm>
            <a:off x="915966" y="3857378"/>
            <a:ext cx="4415232" cy="248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88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158956"/>
            <a:ext cx="11792972" cy="890132"/>
            <a:chOff x="0" y="181042"/>
            <a:chExt cx="11792972" cy="890132"/>
          </a:xfrm>
          <a:solidFill>
            <a:srgbClr val="F4B658"/>
          </a:solidFill>
        </p:grpSpPr>
        <p:sp>
          <p:nvSpPr>
            <p:cNvPr id="7" name="Блок-схема: задержка 6"/>
            <p:cNvSpPr/>
            <p:nvPr/>
          </p:nvSpPr>
          <p:spPr>
            <a:xfrm>
              <a:off x="10736332" y="181042"/>
              <a:ext cx="1056640" cy="890132"/>
            </a:xfrm>
            <a:prstGeom prst="flowChartDelay">
              <a:avLst/>
            </a:prstGeom>
            <a:solidFill>
              <a:srgbClr val="E5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 Black" panose="020B0A04020102020204" pitchFamily="34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0" y="181042"/>
              <a:ext cx="9614148" cy="890132"/>
            </a:xfrm>
            <a:prstGeom prst="rect">
              <a:avLst/>
            </a:prstGeom>
            <a:solidFill>
              <a:srgbClr val="143C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E193268-B51D-3A72-D5FC-787D1760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4778" y1="47556" x2="46556" y2="53556"/>
                        <a14:foregroundMark x1="40111" y1="48667" x2="39667" y2="52778"/>
                        <a14:foregroundMark x1="58333" y1="49222" x2="67556" y2="59444"/>
                        <a14:foregroundMark x1="67556" y1="59444" x2="68111" y2="61667"/>
                        <a14:foregroundMark x1="63333" y1="46444" x2="48333" y2="52222"/>
                        <a14:foregroundMark x1="48333" y1="52222" x2="48222" y2="52222"/>
                      </a14:backgroundRemoval>
                    </a14:imgEffect>
                  </a14:imgLayer>
                </a14:imgProps>
              </a:ext>
            </a:extLst>
          </a:blip>
          <a:srcRect l="13389" t="15028" r="12833" b="12303"/>
          <a:stretch/>
        </p:blipFill>
        <p:spPr>
          <a:xfrm>
            <a:off x="9781292" y="238079"/>
            <a:ext cx="787896" cy="776057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409678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9330303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69558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90183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0807948" y="173556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551823" y="197494"/>
            <a:ext cx="8480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ПРЕСТУПЛЕНИЯ ПРОТИВ ПОЛОВОЙ НЕПРИКОСНОВЕННОСТИ НЕСОВЕРШЕННОЛЕТНИХ</a:t>
            </a:r>
          </a:p>
        </p:txBody>
      </p:sp>
      <p:cxnSp>
        <p:nvCxnSpPr>
          <p:cNvPr id="27" name="Прямая соединительная линия 26"/>
          <p:cNvCxnSpPr>
            <a:stCxn id="28" idx="0"/>
            <a:endCxn id="29" idx="3"/>
          </p:cNvCxnSpPr>
          <p:nvPr/>
        </p:nvCxnSpPr>
        <p:spPr>
          <a:xfrm>
            <a:off x="7962900" y="1686560"/>
            <a:ext cx="518795" cy="0"/>
          </a:xfrm>
          <a:prstGeom prst="line">
            <a:avLst/>
          </a:prstGeom>
          <a:ln w="38100">
            <a:solidFill>
              <a:srgbClr val="E5CA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Шестиугольник 27"/>
          <p:cNvSpPr/>
          <p:nvPr/>
        </p:nvSpPr>
        <p:spPr>
          <a:xfrm>
            <a:off x="4229100" y="1290320"/>
            <a:ext cx="3733800" cy="792480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400" b="1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2023 ГОДУ ЗАРЕГИСТРИТОВАНО</a:t>
            </a:r>
          </a:p>
          <a:p>
            <a:pPr algn="ctr"/>
            <a:r>
              <a:rPr lang="kk-KZ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848</a:t>
            </a:r>
            <a:endParaRPr lang="ru-RU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9" name="Шестиугольник 28"/>
          <p:cNvSpPr/>
          <p:nvPr/>
        </p:nvSpPr>
        <p:spPr>
          <a:xfrm>
            <a:off x="8481695" y="1391226"/>
            <a:ext cx="2782957" cy="590668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2022 ГОДУ</a:t>
            </a:r>
          </a:p>
          <a:p>
            <a:pPr algn="ctr"/>
            <a:r>
              <a:rPr lang="kk-KZ" b="1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705 </a:t>
            </a:r>
            <a:r>
              <a:rPr lang="kk-KZ" sz="1100" b="1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(РОСТ 20,3</a:t>
            </a: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%</a:t>
            </a:r>
            <a:r>
              <a:rPr lang="kk-KZ" sz="1100" b="1" dirty="0">
                <a:solidFill>
                  <a:schemeClr val="bg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ru-RU" sz="700" b="1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058672" y="2596069"/>
            <a:ext cx="8514080" cy="457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Изнасилования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058672" y="3104068"/>
            <a:ext cx="8514080" cy="457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Насильственные действия сексуального характера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058672" y="3612067"/>
            <a:ext cx="8514080" cy="457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Половые сношения с лицом, не достигшим 16-летнего возраста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58672" y="4120066"/>
            <a:ext cx="8514080" cy="457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Понуждения к половому сношению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058672" y="4628065"/>
            <a:ext cx="8514080" cy="457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Развращения малолетних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058672" y="5136064"/>
            <a:ext cx="8514080" cy="457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Вовлечения несовершеннолетнего в занятие проституцией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058672" y="5644063"/>
            <a:ext cx="8514080" cy="457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Вовлечения несовершеннолетнего  в изготовление продукции эротического содержания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058672" y="6152062"/>
            <a:ext cx="8514080" cy="457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Изготовления и оборот материалов или предметов с порнографическими изображениями несовершеннолетних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99872" y="2600472"/>
            <a:ext cx="472440" cy="457705"/>
          </a:xfrm>
          <a:prstGeom prst="rect">
            <a:avLst/>
          </a:prstGeom>
          <a:solidFill>
            <a:srgbClr val="E5C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499872" y="3108471"/>
            <a:ext cx="472440" cy="457705"/>
          </a:xfrm>
          <a:prstGeom prst="rect">
            <a:avLst/>
          </a:prstGeom>
          <a:solidFill>
            <a:srgbClr val="E5C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99872" y="3616470"/>
            <a:ext cx="472440" cy="457705"/>
          </a:xfrm>
          <a:prstGeom prst="rect">
            <a:avLst/>
          </a:prstGeom>
          <a:solidFill>
            <a:srgbClr val="E5C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99872" y="4124469"/>
            <a:ext cx="472440" cy="457705"/>
          </a:xfrm>
          <a:prstGeom prst="rect">
            <a:avLst/>
          </a:prstGeom>
          <a:solidFill>
            <a:srgbClr val="E5C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99872" y="4632468"/>
            <a:ext cx="472440" cy="457705"/>
          </a:xfrm>
          <a:prstGeom prst="rect">
            <a:avLst/>
          </a:prstGeom>
          <a:solidFill>
            <a:srgbClr val="E5C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99872" y="5140467"/>
            <a:ext cx="472440" cy="457705"/>
          </a:xfrm>
          <a:prstGeom prst="rect">
            <a:avLst/>
          </a:prstGeom>
          <a:solidFill>
            <a:srgbClr val="E5C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499872" y="5648466"/>
            <a:ext cx="472440" cy="457705"/>
          </a:xfrm>
          <a:prstGeom prst="rect">
            <a:avLst/>
          </a:prstGeom>
          <a:solidFill>
            <a:srgbClr val="E5C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99872" y="6156465"/>
            <a:ext cx="472440" cy="457705"/>
          </a:xfrm>
          <a:prstGeom prst="rect">
            <a:avLst/>
          </a:prstGeom>
          <a:solidFill>
            <a:srgbClr val="E5C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</a:p>
        </p:txBody>
      </p:sp>
      <p:cxnSp>
        <p:nvCxnSpPr>
          <p:cNvPr id="46" name="Соединительная линия уступом 45"/>
          <p:cNvCxnSpPr>
            <a:stCxn id="28" idx="3"/>
            <a:endCxn id="38" idx="1"/>
          </p:cNvCxnSpPr>
          <p:nvPr/>
        </p:nvCxnSpPr>
        <p:spPr>
          <a:xfrm rot="10800000" flipV="1">
            <a:off x="499872" y="1686559"/>
            <a:ext cx="3729228" cy="1142765"/>
          </a:xfrm>
          <a:prstGeom prst="bentConnector3">
            <a:avLst>
              <a:gd name="adj1" fmla="val 106130"/>
            </a:avLst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ная линия уступом 46"/>
          <p:cNvCxnSpPr>
            <a:stCxn id="28" idx="3"/>
            <a:endCxn id="39" idx="1"/>
          </p:cNvCxnSpPr>
          <p:nvPr/>
        </p:nvCxnSpPr>
        <p:spPr>
          <a:xfrm rot="10800000" flipV="1">
            <a:off x="499872" y="1686560"/>
            <a:ext cx="3729228" cy="1650764"/>
          </a:xfrm>
          <a:prstGeom prst="bentConnector3">
            <a:avLst>
              <a:gd name="adj1" fmla="val 106130"/>
            </a:avLst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Соединительная линия уступом 54"/>
          <p:cNvCxnSpPr>
            <a:stCxn id="28" idx="3"/>
            <a:endCxn id="40" idx="1"/>
          </p:cNvCxnSpPr>
          <p:nvPr/>
        </p:nvCxnSpPr>
        <p:spPr>
          <a:xfrm rot="10800000" flipV="1">
            <a:off x="499872" y="1686559"/>
            <a:ext cx="3729228" cy="2158763"/>
          </a:xfrm>
          <a:prstGeom prst="bentConnector3">
            <a:avLst>
              <a:gd name="adj1" fmla="val 106130"/>
            </a:avLst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Соединительная линия уступом 55"/>
          <p:cNvCxnSpPr>
            <a:stCxn id="28" idx="3"/>
            <a:endCxn id="41" idx="1"/>
          </p:cNvCxnSpPr>
          <p:nvPr/>
        </p:nvCxnSpPr>
        <p:spPr>
          <a:xfrm rot="10800000" flipV="1">
            <a:off x="499872" y="1686560"/>
            <a:ext cx="3729228" cy="2666762"/>
          </a:xfrm>
          <a:prstGeom prst="bentConnector3">
            <a:avLst>
              <a:gd name="adj1" fmla="val 106130"/>
            </a:avLst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Соединительная линия уступом 57"/>
          <p:cNvCxnSpPr>
            <a:stCxn id="28" idx="3"/>
            <a:endCxn id="42" idx="1"/>
          </p:cNvCxnSpPr>
          <p:nvPr/>
        </p:nvCxnSpPr>
        <p:spPr>
          <a:xfrm rot="10800000" flipV="1">
            <a:off x="499872" y="1686559"/>
            <a:ext cx="3729228" cy="3174761"/>
          </a:xfrm>
          <a:prstGeom prst="bentConnector3">
            <a:avLst>
              <a:gd name="adj1" fmla="val 106130"/>
            </a:avLst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Соединительная линия уступом 61"/>
          <p:cNvCxnSpPr>
            <a:stCxn id="28" idx="3"/>
            <a:endCxn id="43" idx="1"/>
          </p:cNvCxnSpPr>
          <p:nvPr/>
        </p:nvCxnSpPr>
        <p:spPr>
          <a:xfrm rot="10800000" flipV="1">
            <a:off x="499872" y="1686560"/>
            <a:ext cx="3729228" cy="3682760"/>
          </a:xfrm>
          <a:prstGeom prst="bentConnector3">
            <a:avLst>
              <a:gd name="adj1" fmla="val 106130"/>
            </a:avLst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Соединительная линия уступом 62"/>
          <p:cNvCxnSpPr>
            <a:stCxn id="28" idx="3"/>
            <a:endCxn id="44" idx="1"/>
          </p:cNvCxnSpPr>
          <p:nvPr/>
        </p:nvCxnSpPr>
        <p:spPr>
          <a:xfrm rot="10800000" flipV="1">
            <a:off x="499872" y="1686559"/>
            <a:ext cx="3729228" cy="4190759"/>
          </a:xfrm>
          <a:prstGeom prst="bentConnector3">
            <a:avLst>
              <a:gd name="adj1" fmla="val 106130"/>
            </a:avLst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Соединительная линия уступом 65"/>
          <p:cNvCxnSpPr>
            <a:stCxn id="28" idx="3"/>
            <a:endCxn id="45" idx="1"/>
          </p:cNvCxnSpPr>
          <p:nvPr/>
        </p:nvCxnSpPr>
        <p:spPr>
          <a:xfrm rot="10800000" flipV="1">
            <a:off x="499872" y="1686560"/>
            <a:ext cx="3729228" cy="4698758"/>
          </a:xfrm>
          <a:prstGeom prst="bentConnector3">
            <a:avLst>
              <a:gd name="adj1" fmla="val 106130"/>
            </a:avLst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Прямоугольник 66"/>
          <p:cNvSpPr/>
          <p:nvPr/>
        </p:nvSpPr>
        <p:spPr>
          <a:xfrm>
            <a:off x="9768332" y="2600472"/>
            <a:ext cx="662481" cy="457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152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9768332" y="3108471"/>
            <a:ext cx="662481" cy="457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171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9768332" y="3616470"/>
            <a:ext cx="662481" cy="457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280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9768332" y="4124469"/>
            <a:ext cx="662481" cy="457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9768332" y="4632468"/>
            <a:ext cx="662481" cy="457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93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9768332" y="5140467"/>
            <a:ext cx="662481" cy="457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9768332" y="5648466"/>
            <a:ext cx="662481" cy="457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9768332" y="6156465"/>
            <a:ext cx="662481" cy="457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cxnSp>
        <p:nvCxnSpPr>
          <p:cNvPr id="76" name="Прямая соединительная линия 75"/>
          <p:cNvCxnSpPr>
            <a:stCxn id="30" idx="3"/>
            <a:endCxn id="67" idx="1"/>
          </p:cNvCxnSpPr>
          <p:nvPr/>
        </p:nvCxnSpPr>
        <p:spPr>
          <a:xfrm>
            <a:off x="9572752" y="2824922"/>
            <a:ext cx="195580" cy="4403"/>
          </a:xfrm>
          <a:prstGeom prst="line">
            <a:avLst/>
          </a:prstGeom>
          <a:ln w="38100">
            <a:solidFill>
              <a:srgbClr val="E5CA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stCxn id="31" idx="3"/>
            <a:endCxn id="69" idx="1"/>
          </p:cNvCxnSpPr>
          <p:nvPr/>
        </p:nvCxnSpPr>
        <p:spPr>
          <a:xfrm>
            <a:off x="9572752" y="3332921"/>
            <a:ext cx="195580" cy="4403"/>
          </a:xfrm>
          <a:prstGeom prst="line">
            <a:avLst/>
          </a:prstGeom>
          <a:ln w="38100">
            <a:solidFill>
              <a:srgbClr val="E5CA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>
            <a:stCxn id="32" idx="3"/>
            <a:endCxn id="70" idx="1"/>
          </p:cNvCxnSpPr>
          <p:nvPr/>
        </p:nvCxnSpPr>
        <p:spPr>
          <a:xfrm>
            <a:off x="9572752" y="3840920"/>
            <a:ext cx="195580" cy="4403"/>
          </a:xfrm>
          <a:prstGeom prst="line">
            <a:avLst/>
          </a:prstGeom>
          <a:ln w="38100">
            <a:solidFill>
              <a:srgbClr val="E5CA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>
            <a:stCxn id="33" idx="3"/>
            <a:endCxn id="71" idx="1"/>
          </p:cNvCxnSpPr>
          <p:nvPr/>
        </p:nvCxnSpPr>
        <p:spPr>
          <a:xfrm>
            <a:off x="9572752" y="4348919"/>
            <a:ext cx="195580" cy="4403"/>
          </a:xfrm>
          <a:prstGeom prst="line">
            <a:avLst/>
          </a:prstGeom>
          <a:ln w="38100">
            <a:solidFill>
              <a:srgbClr val="E5CA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>
            <a:stCxn id="34" idx="3"/>
            <a:endCxn id="72" idx="1"/>
          </p:cNvCxnSpPr>
          <p:nvPr/>
        </p:nvCxnSpPr>
        <p:spPr>
          <a:xfrm>
            <a:off x="9572752" y="4856918"/>
            <a:ext cx="195580" cy="4403"/>
          </a:xfrm>
          <a:prstGeom prst="line">
            <a:avLst/>
          </a:prstGeom>
          <a:ln w="38100">
            <a:solidFill>
              <a:srgbClr val="E5CA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>
            <a:stCxn id="35" idx="3"/>
            <a:endCxn id="73" idx="1"/>
          </p:cNvCxnSpPr>
          <p:nvPr/>
        </p:nvCxnSpPr>
        <p:spPr>
          <a:xfrm>
            <a:off x="9572752" y="5364917"/>
            <a:ext cx="195580" cy="4403"/>
          </a:xfrm>
          <a:prstGeom prst="line">
            <a:avLst/>
          </a:prstGeom>
          <a:ln w="38100">
            <a:solidFill>
              <a:srgbClr val="E5CA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>
            <a:stCxn id="36" idx="3"/>
            <a:endCxn id="74" idx="1"/>
          </p:cNvCxnSpPr>
          <p:nvPr/>
        </p:nvCxnSpPr>
        <p:spPr>
          <a:xfrm>
            <a:off x="9572752" y="5872916"/>
            <a:ext cx="195580" cy="4403"/>
          </a:xfrm>
          <a:prstGeom prst="line">
            <a:avLst/>
          </a:prstGeom>
          <a:ln w="38100">
            <a:solidFill>
              <a:srgbClr val="E5CA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>
            <a:stCxn id="37" idx="3"/>
            <a:endCxn id="75" idx="1"/>
          </p:cNvCxnSpPr>
          <p:nvPr/>
        </p:nvCxnSpPr>
        <p:spPr>
          <a:xfrm>
            <a:off x="9572752" y="6380915"/>
            <a:ext cx="195580" cy="4403"/>
          </a:xfrm>
          <a:prstGeom prst="line">
            <a:avLst/>
          </a:prstGeom>
          <a:ln w="38100">
            <a:solidFill>
              <a:srgbClr val="E5CA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Прямоугольник 84"/>
          <p:cNvSpPr/>
          <p:nvPr/>
        </p:nvSpPr>
        <p:spPr>
          <a:xfrm>
            <a:off x="10490708" y="2596069"/>
            <a:ext cx="662481" cy="457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213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10490708" y="3104068"/>
            <a:ext cx="662481" cy="457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215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10490708" y="3612067"/>
            <a:ext cx="662481" cy="457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296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10490708" y="4120066"/>
            <a:ext cx="662481" cy="457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10490708" y="4628065"/>
            <a:ext cx="662481" cy="457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104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10490708" y="5136064"/>
            <a:ext cx="662481" cy="457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10490708" y="5644063"/>
            <a:ext cx="662481" cy="457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10490708" y="6152062"/>
            <a:ext cx="662481" cy="457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9768332" y="2283443"/>
            <a:ext cx="6624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400" b="1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2022 </a:t>
            </a:r>
            <a:endParaRPr lang="ru-RU" dirty="0"/>
          </a:p>
        </p:txBody>
      </p:sp>
      <p:sp>
        <p:nvSpPr>
          <p:cNvPr id="94" name="Прямоугольник 93"/>
          <p:cNvSpPr/>
          <p:nvPr/>
        </p:nvSpPr>
        <p:spPr>
          <a:xfrm>
            <a:off x="10490708" y="2283442"/>
            <a:ext cx="6624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400" b="1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2023 </a:t>
            </a:r>
            <a:endParaRPr lang="ru-RU" dirty="0"/>
          </a:p>
        </p:txBody>
      </p:sp>
      <p:sp>
        <p:nvSpPr>
          <p:cNvPr id="95" name="Стрелка вправо 94"/>
          <p:cNvSpPr/>
          <p:nvPr/>
        </p:nvSpPr>
        <p:spPr>
          <a:xfrm rot="16200000">
            <a:off x="11152309" y="2728402"/>
            <a:ext cx="359294" cy="23774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/>
          <p:cNvSpPr/>
          <p:nvPr/>
        </p:nvSpPr>
        <p:spPr>
          <a:xfrm>
            <a:off x="11348769" y="2842458"/>
            <a:ext cx="6624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1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40,1%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97" name="Стрелка вправо 96"/>
          <p:cNvSpPr/>
          <p:nvPr/>
        </p:nvSpPr>
        <p:spPr>
          <a:xfrm rot="16200000">
            <a:off x="11152309" y="3236401"/>
            <a:ext cx="359294" cy="23774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/>
          <p:cNvSpPr/>
          <p:nvPr/>
        </p:nvSpPr>
        <p:spPr>
          <a:xfrm>
            <a:off x="11348769" y="3350457"/>
            <a:ext cx="6624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1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25,7%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99" name="Стрелка вправо 98"/>
          <p:cNvSpPr/>
          <p:nvPr/>
        </p:nvSpPr>
        <p:spPr>
          <a:xfrm rot="16200000">
            <a:off x="11152309" y="3744400"/>
            <a:ext cx="359294" cy="23774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/>
          <p:cNvSpPr/>
          <p:nvPr/>
        </p:nvSpPr>
        <p:spPr>
          <a:xfrm>
            <a:off x="11348769" y="3858456"/>
            <a:ext cx="6624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1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5,7%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01" name="Стрелка вправо 100"/>
          <p:cNvSpPr/>
          <p:nvPr/>
        </p:nvSpPr>
        <p:spPr>
          <a:xfrm rot="16200000">
            <a:off x="11152309" y="4252399"/>
            <a:ext cx="359294" cy="23774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101"/>
          <p:cNvSpPr/>
          <p:nvPr/>
        </p:nvSpPr>
        <p:spPr>
          <a:xfrm>
            <a:off x="11348769" y="4366455"/>
            <a:ext cx="6624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1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166,7%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03" name="Стрелка вправо 102"/>
          <p:cNvSpPr/>
          <p:nvPr/>
        </p:nvSpPr>
        <p:spPr>
          <a:xfrm rot="16200000">
            <a:off x="11152309" y="4760398"/>
            <a:ext cx="359294" cy="23774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 103"/>
          <p:cNvSpPr/>
          <p:nvPr/>
        </p:nvSpPr>
        <p:spPr>
          <a:xfrm>
            <a:off x="11348769" y="4874454"/>
            <a:ext cx="6624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1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11,8%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05" name="Стрелка вправо 104"/>
          <p:cNvSpPr/>
          <p:nvPr/>
        </p:nvSpPr>
        <p:spPr>
          <a:xfrm rot="16200000">
            <a:off x="11152309" y="5268397"/>
            <a:ext cx="359294" cy="23774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/>
          <p:cNvSpPr/>
          <p:nvPr/>
        </p:nvSpPr>
        <p:spPr>
          <a:xfrm>
            <a:off x="11348769" y="5382453"/>
            <a:ext cx="6624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1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25%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07" name="Стрелка вправо 106"/>
          <p:cNvSpPr/>
          <p:nvPr/>
        </p:nvSpPr>
        <p:spPr>
          <a:xfrm rot="16200000">
            <a:off x="11152309" y="5776396"/>
            <a:ext cx="359294" cy="23774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/>
          <p:cNvSpPr/>
          <p:nvPr/>
        </p:nvSpPr>
        <p:spPr>
          <a:xfrm>
            <a:off x="11348769" y="5890452"/>
            <a:ext cx="6624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1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150%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09" name="Стрелка вправо 108"/>
          <p:cNvSpPr/>
          <p:nvPr/>
        </p:nvSpPr>
        <p:spPr>
          <a:xfrm rot="16200000">
            <a:off x="11152309" y="6284395"/>
            <a:ext cx="359294" cy="23774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Прямоугольник 109"/>
          <p:cNvSpPr/>
          <p:nvPr/>
        </p:nvSpPr>
        <p:spPr>
          <a:xfrm>
            <a:off x="11348769" y="6398451"/>
            <a:ext cx="6624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1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200%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12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2CB95136-E605-5CFB-A50C-078654E341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2" r="20728"/>
          <a:stretch/>
        </p:blipFill>
        <p:spPr>
          <a:xfrm>
            <a:off x="0" y="0"/>
            <a:ext cx="7552924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B290CA-F7D5-2FEA-6F64-C8B1D72CF44B}"/>
              </a:ext>
            </a:extLst>
          </p:cNvPr>
          <p:cNvSpPr txBox="1">
            <a:spLocks/>
          </p:cNvSpPr>
          <p:nvPr/>
        </p:nvSpPr>
        <p:spPr>
          <a:xfrm>
            <a:off x="7727452" y="1787291"/>
            <a:ext cx="4286865" cy="242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600" dirty="0" err="1">
                <a:solidFill>
                  <a:srgbClr val="FF0000"/>
                </a:solidFill>
              </a:rPr>
              <a:t>Kaz</a:t>
            </a:r>
            <a:r>
              <a:rPr lang="ru-RU" sz="5600" dirty="0" err="1">
                <a:solidFill>
                  <a:srgbClr val="7030A0"/>
                </a:solidFill>
              </a:rPr>
              <a:t>Kids</a:t>
            </a:r>
            <a:r>
              <a:rPr lang="ru-RU" sz="5600" dirty="0" err="1"/>
              <a:t>Online</a:t>
            </a:r>
            <a:endParaRPr lang="en-ZA" sz="56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B0C6681-27D1-E365-C1AD-00AF639C54DE}"/>
              </a:ext>
            </a:extLst>
          </p:cNvPr>
          <p:cNvSpPr txBox="1">
            <a:spLocks/>
          </p:cNvSpPr>
          <p:nvPr/>
        </p:nvSpPr>
        <p:spPr>
          <a:xfrm>
            <a:off x="7893560" y="3801741"/>
            <a:ext cx="3750571" cy="1161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Исследование </a:t>
            </a:r>
            <a:br>
              <a:rPr lang="ru-RU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Kazakhstan</a:t>
            </a:r>
            <a:r>
              <a:rPr lang="ru-RU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Kids</a:t>
            </a:r>
            <a:r>
              <a:rPr lang="ru-RU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Online</a:t>
            </a:r>
            <a:endParaRPr lang="ru-RU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ru-RU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ZA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854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t="6470" b="6544"/>
          <a:stretch/>
        </p:blipFill>
        <p:spPr>
          <a:xfrm>
            <a:off x="-352014" y="-11575"/>
            <a:ext cx="3870717" cy="6875362"/>
          </a:xfrm>
          <a:prstGeom prst="rect">
            <a:avLst/>
          </a:prstGeom>
        </p:spPr>
      </p:pic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82E95150-660D-E078-90A5-C49DAEDF34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6458067"/>
              </p:ext>
            </p:extLst>
          </p:nvPr>
        </p:nvGraphicFramePr>
        <p:xfrm>
          <a:off x="3616408" y="374415"/>
          <a:ext cx="8340239" cy="6142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3641" y="2087278"/>
            <a:ext cx="28594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Дети в основном впервые выходят в Интернет в возрасте </a:t>
            </a:r>
          </a:p>
          <a:p>
            <a:r>
              <a:rPr lang="ru-RU" sz="2800" b="1" dirty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от 5 до 8 лет</a:t>
            </a:r>
          </a:p>
        </p:txBody>
      </p:sp>
    </p:spTree>
    <p:extLst>
      <p:ext uri="{BB962C8B-B14F-4D97-AF65-F5344CB8AC3E}">
        <p14:creationId xmlns:p14="http://schemas.microsoft.com/office/powerpoint/2010/main" val="4239932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6470" b="6544"/>
          <a:stretch/>
        </p:blipFill>
        <p:spPr>
          <a:xfrm>
            <a:off x="-352014" y="-11575"/>
            <a:ext cx="3870717" cy="68753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F2775D5-43F1-B5DB-5EA7-3E36E27D231B}"/>
              </a:ext>
            </a:extLst>
          </p:cNvPr>
          <p:cNvSpPr txBox="1">
            <a:spLocks/>
          </p:cNvSpPr>
          <p:nvPr/>
        </p:nvSpPr>
        <p:spPr>
          <a:xfrm>
            <a:off x="333375" y="643466"/>
            <a:ext cx="2943226" cy="4995333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solidFill>
                <a:srgbClr val="FFFFFF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F97774C-820D-F002-F570-2E4035BA2D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3970954"/>
              </p:ext>
            </p:extLst>
          </p:nvPr>
        </p:nvGraphicFramePr>
        <p:xfrm>
          <a:off x="4024359" y="555585"/>
          <a:ext cx="7781818" cy="5729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53641" y="1902612"/>
            <a:ext cx="30062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 большинства детей есть свои собственные аккаунты в социальных сетях или игровых сайтах, даже у детей </a:t>
            </a:r>
            <a:r>
              <a:rPr lang="ru-RU" sz="2400" b="1" dirty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младше 13 лет…</a:t>
            </a:r>
          </a:p>
        </p:txBody>
      </p:sp>
    </p:spTree>
    <p:extLst>
      <p:ext uri="{BB962C8B-B14F-4D97-AF65-F5344CB8AC3E}">
        <p14:creationId xmlns:p14="http://schemas.microsoft.com/office/powerpoint/2010/main" val="530722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0" y="181042"/>
            <a:ext cx="11792972" cy="890132"/>
            <a:chOff x="0" y="181042"/>
            <a:chExt cx="11792972" cy="890132"/>
          </a:xfrm>
          <a:solidFill>
            <a:srgbClr val="F4B658"/>
          </a:solidFill>
        </p:grpSpPr>
        <p:sp>
          <p:nvSpPr>
            <p:cNvPr id="16" name="Блок-схема: задержка 15"/>
            <p:cNvSpPr/>
            <p:nvPr/>
          </p:nvSpPr>
          <p:spPr>
            <a:xfrm>
              <a:off x="10736332" y="181042"/>
              <a:ext cx="1056640" cy="890132"/>
            </a:xfrm>
            <a:prstGeom prst="flowChartDelay">
              <a:avLst/>
            </a:prstGeom>
            <a:solidFill>
              <a:srgbClr val="E5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 Black" panose="020B0A04020102020204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0" y="181042"/>
              <a:ext cx="9614148" cy="890132"/>
            </a:xfrm>
            <a:prstGeom prst="rect">
              <a:avLst/>
            </a:prstGeom>
            <a:solidFill>
              <a:srgbClr val="143C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E193268-B51D-3A72-D5FC-787D1760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4778" y1="47556" x2="46556" y2="53556"/>
                        <a14:foregroundMark x1="40111" y1="48667" x2="39667" y2="52778"/>
                        <a14:foregroundMark x1="58333" y1="49222" x2="67556" y2="59444"/>
                        <a14:foregroundMark x1="67556" y1="59444" x2="68111" y2="61667"/>
                        <a14:foregroundMark x1="63333" y1="46444" x2="48333" y2="52222"/>
                        <a14:foregroundMark x1="48333" y1="52222" x2="48222" y2="52222"/>
                      </a14:backgroundRemoval>
                    </a14:imgEffect>
                  </a14:imgLayer>
                </a14:imgProps>
              </a:ext>
            </a:extLst>
          </a:blip>
          <a:srcRect l="13389" t="15028" r="12833" b="12303"/>
          <a:stretch/>
        </p:blipFill>
        <p:spPr>
          <a:xfrm>
            <a:off x="9781292" y="238079"/>
            <a:ext cx="787896" cy="77605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15563" y="364498"/>
            <a:ext cx="851408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ДЕТСКИЙ ОПЫТ РИСКОВ И ВРЕДА В ИНТЕРНЕТЕ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9409678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9330303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69558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90183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0807948" y="173556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4413062" y="1503967"/>
            <a:ext cx="33658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4,2% </a:t>
            </a:r>
          </a:p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детей сообщили, что разговаривали с незнакомцами </a:t>
            </a:r>
            <a:r>
              <a:rPr lang="ru-RU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старше 18 лет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15563" y="1503966"/>
            <a:ext cx="35053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11,1%</a:t>
            </a:r>
          </a:p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детей когда-либо отправляли свою личную фотографию или видео кому-то, кого они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не знали лично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964130" y="1518098"/>
            <a:ext cx="33658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12,4%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за последний год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лично встретились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с кем они впервые познакомились в Интернете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76168" y="3768469"/>
            <a:ext cx="8760164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3% 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детям  предлагались деньги или подарки в обмен на их сексуальные фотографии или видео. </a:t>
            </a:r>
          </a:p>
          <a:p>
            <a:endParaRPr lang="ru-RU" sz="10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3600" b="1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2,4%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за последний год предлагали деньги или подарки, чтобы они встретились лично и совершили что-то сексуальное.</a:t>
            </a:r>
          </a:p>
          <a:p>
            <a:endParaRPr lang="ru-RU" sz="10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3600" b="1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1,8%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подвергались угрозам или шантажу с целью вступить в сексуальные отношения с кем-то за последний год. </a:t>
            </a:r>
          </a:p>
        </p:txBody>
      </p:sp>
    </p:spTree>
    <p:extLst>
      <p:ext uri="{BB962C8B-B14F-4D97-AF65-F5344CB8AC3E}">
        <p14:creationId xmlns:p14="http://schemas.microsoft.com/office/powerpoint/2010/main" val="189581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0" y="181042"/>
            <a:ext cx="11792972" cy="890132"/>
            <a:chOff x="0" y="181042"/>
            <a:chExt cx="11792972" cy="890132"/>
          </a:xfrm>
          <a:solidFill>
            <a:srgbClr val="F4B658"/>
          </a:solidFill>
        </p:grpSpPr>
        <p:sp>
          <p:nvSpPr>
            <p:cNvPr id="16" name="Блок-схема: задержка 15"/>
            <p:cNvSpPr/>
            <p:nvPr/>
          </p:nvSpPr>
          <p:spPr>
            <a:xfrm>
              <a:off x="10736332" y="181042"/>
              <a:ext cx="1056640" cy="890132"/>
            </a:xfrm>
            <a:prstGeom prst="flowChartDelay">
              <a:avLst/>
            </a:prstGeom>
            <a:solidFill>
              <a:srgbClr val="E5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 Black" panose="020B0A04020102020204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0" y="181042"/>
              <a:ext cx="9614148" cy="890132"/>
            </a:xfrm>
            <a:prstGeom prst="rect">
              <a:avLst/>
            </a:prstGeom>
            <a:solidFill>
              <a:srgbClr val="143C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E193268-B51D-3A72-D5FC-787D1760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4778" y1="47556" x2="46556" y2="53556"/>
                        <a14:foregroundMark x1="40111" y1="48667" x2="39667" y2="52778"/>
                        <a14:foregroundMark x1="58333" y1="49222" x2="67556" y2="59444"/>
                        <a14:foregroundMark x1="67556" y1="59444" x2="68111" y2="61667"/>
                        <a14:foregroundMark x1="63333" y1="46444" x2="48333" y2="52222"/>
                        <a14:foregroundMark x1="48333" y1="52222" x2="48222" y2="52222"/>
                      </a14:backgroundRemoval>
                    </a14:imgEffect>
                  </a14:imgLayer>
                </a14:imgProps>
              </a:ext>
            </a:extLst>
          </a:blip>
          <a:srcRect l="13389" t="15028" r="12833" b="12303"/>
          <a:stretch/>
        </p:blipFill>
        <p:spPr>
          <a:xfrm>
            <a:off x="9781292" y="238079"/>
            <a:ext cx="787896" cy="77605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15563" y="364498"/>
            <a:ext cx="851408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ОПЫТ РИСКОВ КОНФИДЕНЦИАЛЬНОСТИ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9409678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9330303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69558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90183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0807948" y="173556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896841" y="2699270"/>
            <a:ext cx="34354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27,1% </a:t>
            </a:r>
          </a:p>
          <a:p>
            <a:pPr algn="ctr"/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заявили, что их родители или опекуны размещали информацию о них – в виде сообщений, изображений или видео – не спрашивая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859697" y="2699270"/>
            <a:ext cx="34656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13% </a:t>
            </a:r>
          </a:p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заявили, что просили родителей удалить что-то, что они публиковали о них (ребенке) за последнее время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10470" y="2691129"/>
            <a:ext cx="29710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8,5% </a:t>
            </a:r>
          </a:p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детей сказали, что учителя размещали информацию о них в Интернете.</a:t>
            </a:r>
          </a:p>
        </p:txBody>
      </p:sp>
    </p:spTree>
    <p:extLst>
      <p:ext uri="{BB962C8B-B14F-4D97-AF65-F5344CB8AC3E}">
        <p14:creationId xmlns:p14="http://schemas.microsoft.com/office/powerpoint/2010/main" val="3074197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181042"/>
            <a:ext cx="11792972" cy="890132"/>
            <a:chOff x="0" y="181042"/>
            <a:chExt cx="11792972" cy="890132"/>
          </a:xfrm>
          <a:solidFill>
            <a:srgbClr val="F4B658"/>
          </a:solidFill>
        </p:grpSpPr>
        <p:sp>
          <p:nvSpPr>
            <p:cNvPr id="10" name="Блок-схема: задержка 9"/>
            <p:cNvSpPr/>
            <p:nvPr/>
          </p:nvSpPr>
          <p:spPr>
            <a:xfrm>
              <a:off x="10736332" y="181042"/>
              <a:ext cx="1056640" cy="890132"/>
            </a:xfrm>
            <a:prstGeom prst="flowChartDelay">
              <a:avLst/>
            </a:prstGeom>
            <a:solidFill>
              <a:srgbClr val="E5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 Black" panose="020B0A04020102020204" pitchFamily="34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0" y="181042"/>
              <a:ext cx="9614148" cy="890132"/>
            </a:xfrm>
            <a:prstGeom prst="rect">
              <a:avLst/>
            </a:prstGeom>
            <a:solidFill>
              <a:srgbClr val="143C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E193268-B51D-3A72-D5FC-787D1760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4778" y1="47556" x2="46556" y2="53556"/>
                        <a14:foregroundMark x1="40111" y1="48667" x2="39667" y2="52778"/>
                        <a14:foregroundMark x1="58333" y1="49222" x2="67556" y2="59444"/>
                        <a14:foregroundMark x1="67556" y1="59444" x2="68111" y2="61667"/>
                        <a14:foregroundMark x1="63333" y1="46444" x2="48333" y2="52222"/>
                        <a14:foregroundMark x1="48333" y1="52222" x2="48222" y2="52222"/>
                      </a14:backgroundRemoval>
                    </a14:imgEffect>
                  </a14:imgLayer>
                </a14:imgProps>
              </a:ext>
            </a:extLst>
          </a:blip>
          <a:srcRect l="13389" t="15028" r="12833" b="12303"/>
          <a:stretch/>
        </p:blipFill>
        <p:spPr>
          <a:xfrm>
            <a:off x="9781292" y="238079"/>
            <a:ext cx="787896" cy="77605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15563" y="364497"/>
            <a:ext cx="851408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РОДИТЕЛЬСКИЙ КОНТРОЛЬ 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9409678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9330303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69558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90183" y="181042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0807948" y="173556"/>
            <a:ext cx="3810" cy="8901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4456590" y="1587584"/>
            <a:ext cx="73363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Родительский контроль 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— это названия группы настроек, которые позволяют контролировать родителям, какой контент может видеть ребенок. В сочетании с настройками конфиденциальности они могут помочь защитить своих детей от неприемлемого контента, онлайн-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груминга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киберзапугивания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и других возможных рисков.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60778" y="3218113"/>
            <a:ext cx="2831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17,6% </a:t>
            </a:r>
          </a:p>
          <a:p>
            <a:pPr algn="ctr"/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родителей используется </a:t>
            </a: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«родительский контроль»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365304" y="3218113"/>
            <a:ext cx="2831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9/10</a:t>
            </a:r>
          </a:p>
          <a:p>
            <a:pPr algn="ctr"/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родителей детей 5–15 лет, </a:t>
            </a: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считают его полезным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626258" y="4656396"/>
            <a:ext cx="293221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65% </a:t>
            </a:r>
          </a:p>
          <a:p>
            <a:pPr algn="ctr"/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молодых людей в возрасте 11-16 лет выступают за контроль.</a:t>
            </a:r>
            <a:endParaRPr lang="ru-RU" sz="16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169020" y="4656396"/>
            <a:ext cx="322454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143C8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15% </a:t>
            </a:r>
          </a:p>
          <a:p>
            <a:pPr algn="ctr"/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подростков говорят, что родительский контроль следует снимать только по достижении 18-летнего возраста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6084" r="49167"/>
          <a:stretch/>
        </p:blipFill>
        <p:spPr>
          <a:xfrm>
            <a:off x="552789" y="1680477"/>
            <a:ext cx="3671714" cy="46152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99260" y="4742180"/>
            <a:ext cx="820387" cy="2870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1651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</TotalTime>
  <Words>562</Words>
  <Application>Microsoft Office PowerPoint</Application>
  <PresentationFormat>Широкоэкранный</PresentationFormat>
  <Paragraphs>109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Arial Black</vt:lpstr>
      <vt:lpstr>Arial Nova</vt:lpstr>
      <vt:lpstr>Calibri</vt:lpstr>
      <vt:lpstr>Calibri Light</vt:lpstr>
      <vt:lpstr>Cambria Math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Интернатные организации</dc:title>
  <dc:creator>Макулбекова Акмарал Ергазиевна</dc:creator>
  <cp:lastModifiedBy>Askar</cp:lastModifiedBy>
  <cp:revision>126</cp:revision>
  <cp:lastPrinted>2024-03-27T19:03:05Z</cp:lastPrinted>
  <dcterms:created xsi:type="dcterms:W3CDTF">2023-12-29T08:12:35Z</dcterms:created>
  <dcterms:modified xsi:type="dcterms:W3CDTF">2024-03-28T08:32:18Z</dcterms:modified>
</cp:coreProperties>
</file>