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72" r:id="rId1"/>
  </p:sldMasterIdLst>
  <p:sldIdLst>
    <p:sldId id="256" r:id="rId2"/>
    <p:sldId id="333" r:id="rId3"/>
    <p:sldId id="352" r:id="rId4"/>
    <p:sldId id="350" r:id="rId5"/>
    <p:sldId id="355" r:id="rId6"/>
    <p:sldId id="348" r:id="rId7"/>
    <p:sldId id="349" r:id="rId8"/>
    <p:sldId id="334" r:id="rId9"/>
    <p:sldId id="339" r:id="rId10"/>
    <p:sldId id="332" r:id="rId11"/>
    <p:sldId id="342" r:id="rId12"/>
    <p:sldId id="358" r:id="rId13"/>
    <p:sldId id="343" r:id="rId14"/>
    <p:sldId id="356" r:id="rId15"/>
    <p:sldId id="35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8" d="100"/>
          <a:sy n="68" d="100"/>
        </p:scale>
        <p:origin x="-1781" y="-3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4E9590-409B-463D-BF1A-3CB72708AFBD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439062A-4E91-4C12-AD64-CBDAF27DA55F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17AA3F16-FDA4-4054-93CA-98707A93F2B1}" type="parTrans" cxnId="{BD80FD5B-5C0A-4D46-9FF2-BBEA5B0E990C}">
      <dgm:prSet/>
      <dgm:spPr/>
      <dgm:t>
        <a:bodyPr/>
        <a:lstStyle/>
        <a:p>
          <a:endParaRPr lang="ru-RU"/>
        </a:p>
      </dgm:t>
    </dgm:pt>
    <dgm:pt modelId="{67822F72-E9DE-434C-99A4-741369293DDA}" type="sibTrans" cxnId="{BD80FD5B-5C0A-4D46-9FF2-BBEA5B0E990C}">
      <dgm:prSet/>
      <dgm:spPr/>
      <dgm:t>
        <a:bodyPr/>
        <a:lstStyle/>
        <a:p>
          <a:endParaRPr lang="ru-RU"/>
        </a:p>
      </dgm:t>
    </dgm:pt>
    <dgm:pt modelId="{30B7EC6C-89DC-4B32-864B-7789AE7EBA38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педагоги</a:t>
          </a:r>
          <a:r>
            <a:rPr lang="en-US" dirty="0" smtClean="0">
              <a:latin typeface="Arial" pitchFamily="34" charset="0"/>
              <a:cs typeface="Arial" pitchFamily="34" charset="0"/>
            </a:rPr>
            <a:t>, </a:t>
          </a:r>
          <a:r>
            <a:rPr lang="ru-RU" dirty="0" smtClean="0">
              <a:latin typeface="Arial" pitchFamily="34" charset="0"/>
              <a:cs typeface="Arial" pitchFamily="34" charset="0"/>
            </a:rPr>
            <a:t>имеющие </a:t>
          </a:r>
          <a:r>
            <a:rPr lang="ru-RU" b="1" dirty="0" smtClean="0">
              <a:latin typeface="Arial" pitchFamily="34" charset="0"/>
              <a:cs typeface="Arial" pitchFamily="34" charset="0"/>
            </a:rPr>
            <a:t>30 и более лет </a:t>
          </a:r>
          <a:r>
            <a:rPr lang="ru-RU" dirty="0" smtClean="0">
              <a:latin typeface="Arial" pitchFamily="34" charset="0"/>
              <a:cs typeface="Arial" pitchFamily="34" charset="0"/>
            </a:rPr>
            <a:t>педагогического стажа </a:t>
          </a:r>
          <a:r>
            <a:rPr lang="ru-RU" b="1" dirty="0" smtClean="0">
              <a:latin typeface="Arial" pitchFamily="34" charset="0"/>
              <a:cs typeface="Arial" pitchFamily="34" charset="0"/>
            </a:rPr>
            <a:t>по профилю </a:t>
          </a:r>
          <a:r>
            <a:rPr lang="ru-RU" dirty="0" smtClean="0">
              <a:latin typeface="Arial" pitchFamily="34" charset="0"/>
              <a:cs typeface="Arial" pitchFamily="34" charset="0"/>
            </a:rPr>
            <a:t>при </a:t>
          </a:r>
          <a:r>
            <a:rPr lang="ru-RU" b="1" dirty="0" smtClean="0">
              <a:latin typeface="Arial" pitchFamily="34" charset="0"/>
              <a:cs typeface="Arial" pitchFamily="34" charset="0"/>
            </a:rPr>
            <a:t>подтверждении</a:t>
          </a:r>
          <a:r>
            <a:rPr lang="ru-RU" dirty="0" smtClean="0">
              <a:latin typeface="Arial" pitchFamily="34" charset="0"/>
              <a:cs typeface="Arial" pitchFamily="34" charset="0"/>
            </a:rPr>
            <a:t> категории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0DE65C55-A59D-4BCD-AE4C-0C095B65C1E8}" type="parTrans" cxnId="{5E34B9E7-14A6-4A4A-99D3-4731C6F4EE89}">
      <dgm:prSet/>
      <dgm:spPr/>
      <dgm:t>
        <a:bodyPr/>
        <a:lstStyle/>
        <a:p>
          <a:endParaRPr lang="ru-RU"/>
        </a:p>
      </dgm:t>
    </dgm:pt>
    <dgm:pt modelId="{7C7A6FA4-E100-4358-AFD2-5674B8B64894}" type="sibTrans" cxnId="{5E34B9E7-14A6-4A4A-99D3-4731C6F4EE89}">
      <dgm:prSet/>
      <dgm:spPr/>
      <dgm:t>
        <a:bodyPr/>
        <a:lstStyle/>
        <a:p>
          <a:endParaRPr lang="ru-RU"/>
        </a:p>
      </dgm:t>
    </dgm:pt>
    <dgm:pt modelId="{22D93DFF-89DD-42F5-B6EA-9C1A2AB4C026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711658A3-A3FC-44E7-A6E2-B726059D75EB}" type="parTrans" cxnId="{227D9715-D705-4EFF-BA63-CD1574667722}">
      <dgm:prSet/>
      <dgm:spPr/>
      <dgm:t>
        <a:bodyPr/>
        <a:lstStyle/>
        <a:p>
          <a:endParaRPr lang="ru-RU"/>
        </a:p>
      </dgm:t>
    </dgm:pt>
    <dgm:pt modelId="{D9A5EACD-FD8B-46C4-A278-0A37D0956091}" type="sibTrans" cxnId="{227D9715-D705-4EFF-BA63-CD1574667722}">
      <dgm:prSet/>
      <dgm:spPr/>
      <dgm:t>
        <a:bodyPr/>
        <a:lstStyle/>
        <a:p>
          <a:endParaRPr lang="ru-RU"/>
        </a:p>
      </dgm:t>
    </dgm:pt>
    <dgm:pt modelId="{85CC79CB-DD51-444E-BC06-BFC96D984C38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педагоги</a:t>
          </a:r>
          <a:r>
            <a:rPr lang="en-US" dirty="0" smtClean="0">
              <a:latin typeface="Arial" pitchFamily="34" charset="0"/>
              <a:cs typeface="Arial" pitchFamily="34" charset="0"/>
            </a:rPr>
            <a:t>, </a:t>
          </a:r>
          <a:r>
            <a:rPr lang="ru-RU" dirty="0" smtClean="0">
              <a:latin typeface="Arial" pitchFamily="34" charset="0"/>
              <a:cs typeface="Arial" pitchFamily="34" charset="0"/>
            </a:rPr>
            <a:t>имеющие </a:t>
          </a:r>
          <a:r>
            <a:rPr lang="ru-RU" b="1" dirty="0" smtClean="0">
              <a:latin typeface="Arial" pitchFamily="34" charset="0"/>
              <a:cs typeface="Arial" pitchFamily="34" charset="0"/>
            </a:rPr>
            <a:t>30 и более лет </a:t>
          </a:r>
          <a:r>
            <a:rPr lang="ru-RU" dirty="0" smtClean="0">
              <a:latin typeface="Arial" pitchFamily="34" charset="0"/>
              <a:cs typeface="Arial" pitchFamily="34" charset="0"/>
            </a:rPr>
            <a:t>педагогического стажа </a:t>
          </a:r>
          <a:r>
            <a:rPr lang="ru-RU" b="1" dirty="0" smtClean="0">
              <a:latin typeface="Arial" pitchFamily="34" charset="0"/>
              <a:cs typeface="Arial" pitchFamily="34" charset="0"/>
            </a:rPr>
            <a:t>по профилю</a:t>
          </a:r>
          <a:r>
            <a:rPr lang="ru-RU" dirty="0" smtClean="0">
              <a:latin typeface="Arial" pitchFamily="34" charset="0"/>
              <a:cs typeface="Arial" pitchFamily="34" charset="0"/>
            </a:rPr>
            <a:t>, имеющие </a:t>
          </a:r>
          <a:r>
            <a:rPr lang="ru-RU" b="1" dirty="0" smtClean="0">
              <a:latin typeface="Arial" pitchFamily="34" charset="0"/>
              <a:cs typeface="Arial" pitchFamily="34" charset="0"/>
            </a:rPr>
            <a:t>«первую» и «высшую» </a:t>
          </a:r>
          <a:r>
            <a:rPr lang="ru-RU" dirty="0" smtClean="0">
              <a:latin typeface="Arial" pitchFamily="34" charset="0"/>
              <a:cs typeface="Arial" pitchFamily="34" charset="0"/>
            </a:rPr>
            <a:t>категории </a:t>
          </a:r>
          <a:r>
            <a:rPr lang="ru-RU" b="1" dirty="0" smtClean="0">
              <a:latin typeface="Arial" pitchFamily="34" charset="0"/>
              <a:cs typeface="Arial" pitchFamily="34" charset="0"/>
            </a:rPr>
            <a:t>при переходе </a:t>
          </a:r>
          <a:r>
            <a:rPr lang="ru-RU" dirty="0" smtClean="0">
              <a:latin typeface="Arial" pitchFamily="34" charset="0"/>
              <a:cs typeface="Arial" pitchFamily="34" charset="0"/>
            </a:rPr>
            <a:t>на категорию </a:t>
          </a:r>
          <a:r>
            <a:rPr lang="ru-RU" b="1" dirty="0" smtClean="0">
              <a:latin typeface="Arial" pitchFamily="34" charset="0"/>
              <a:cs typeface="Arial" pitchFamily="34" charset="0"/>
            </a:rPr>
            <a:t>«педагог-модератор»</a:t>
          </a:r>
          <a:r>
            <a:rPr lang="ru-RU" dirty="0" smtClean="0">
              <a:latin typeface="Arial" pitchFamily="34" charset="0"/>
              <a:cs typeface="Arial" pitchFamily="34" charset="0"/>
            </a:rPr>
            <a:t> 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2F4145A4-08AA-471A-A2C0-1ECB9B39602C}" type="parTrans" cxnId="{068ADC63-72C1-4F10-BAE4-B664CFBD2C68}">
      <dgm:prSet/>
      <dgm:spPr/>
      <dgm:t>
        <a:bodyPr/>
        <a:lstStyle/>
        <a:p>
          <a:endParaRPr lang="ru-RU"/>
        </a:p>
      </dgm:t>
    </dgm:pt>
    <dgm:pt modelId="{4CFB2035-4C32-4407-84E4-B65E665D518E}" type="sibTrans" cxnId="{068ADC63-72C1-4F10-BAE4-B664CFBD2C68}">
      <dgm:prSet/>
      <dgm:spPr/>
      <dgm:t>
        <a:bodyPr/>
        <a:lstStyle/>
        <a:p>
          <a:endParaRPr lang="ru-RU"/>
        </a:p>
      </dgm:t>
    </dgm:pt>
    <dgm:pt modelId="{1633D908-5034-49EC-AA2C-B909D624A442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58FD8ED1-D987-4D58-899B-25F39387B650}" type="parTrans" cxnId="{A9CAD829-84C6-48D2-A811-F0CB0F57B07B}">
      <dgm:prSet/>
      <dgm:spPr/>
      <dgm:t>
        <a:bodyPr/>
        <a:lstStyle/>
        <a:p>
          <a:endParaRPr lang="ru-RU"/>
        </a:p>
      </dgm:t>
    </dgm:pt>
    <dgm:pt modelId="{379E67D7-12A2-4CDC-8529-1772C1E877BE}" type="sibTrans" cxnId="{A9CAD829-84C6-48D2-A811-F0CB0F57B07B}">
      <dgm:prSet/>
      <dgm:spPr/>
      <dgm:t>
        <a:bodyPr/>
        <a:lstStyle/>
        <a:p>
          <a:endParaRPr lang="ru-RU"/>
        </a:p>
      </dgm:t>
    </dgm:pt>
    <dgm:pt modelId="{4606CF8A-BE81-4055-BC0D-25359C5973C1}">
      <dgm:prSet phldrT="[Текст]" custT="1"/>
      <dgm:spPr/>
      <dgm:t>
        <a:bodyPr/>
        <a:lstStyle/>
        <a:p>
          <a:r>
            <a:rPr lang="ru-RU" sz="2300" b="0" dirty="0" smtClean="0">
              <a:solidFill>
                <a:prstClr val="black"/>
              </a:solidFill>
              <a:latin typeface="Arial" pitchFamily="34" charset="0"/>
              <a:ea typeface="Calibri Light" panose="020F0302020204030204"/>
              <a:cs typeface="Arial" pitchFamily="34" charset="0"/>
            </a:rPr>
            <a:t>при </a:t>
          </a:r>
          <a:r>
            <a:rPr lang="ru-RU" sz="2300" b="1" dirty="0" smtClean="0">
              <a:solidFill>
                <a:prstClr val="black"/>
              </a:solidFill>
              <a:latin typeface="Arial" pitchFamily="34" charset="0"/>
              <a:ea typeface="Calibri Light" panose="020F0302020204030204"/>
              <a:cs typeface="Arial" pitchFamily="34" charset="0"/>
            </a:rPr>
            <a:t>подтверждении</a:t>
          </a:r>
          <a:r>
            <a:rPr lang="ru-RU" sz="2300" b="0" dirty="0" smtClean="0">
              <a:solidFill>
                <a:prstClr val="black"/>
              </a:solidFill>
              <a:latin typeface="Arial" pitchFamily="34" charset="0"/>
              <a:ea typeface="Calibri Light" panose="020F0302020204030204"/>
              <a:cs typeface="Arial" pitchFamily="34" charset="0"/>
            </a:rPr>
            <a:t> категории (но не более двух раз) </a:t>
          </a:r>
          <a:r>
            <a:rPr lang="ru-RU" sz="2300" b="1" dirty="0" smtClean="0">
              <a:solidFill>
                <a:prstClr val="black"/>
              </a:solidFill>
              <a:latin typeface="Arial" pitchFamily="34" charset="0"/>
              <a:ea typeface="Calibri Light" panose="020F0302020204030204"/>
              <a:cs typeface="Arial" pitchFamily="34" charset="0"/>
            </a:rPr>
            <a:t>«педагог-исследователь» </a:t>
          </a:r>
          <a:r>
            <a:rPr lang="ru-RU" sz="2300" b="0" dirty="0" smtClean="0">
              <a:solidFill>
                <a:prstClr val="black"/>
              </a:solidFill>
              <a:latin typeface="Arial" pitchFamily="34" charset="0"/>
              <a:ea typeface="Calibri Light" panose="020F0302020204030204"/>
              <a:cs typeface="Arial" pitchFamily="34" charset="0"/>
            </a:rPr>
            <a:t>и</a:t>
          </a:r>
          <a:r>
            <a:rPr lang="ru-RU" sz="2300" b="1" dirty="0" smtClean="0">
              <a:solidFill>
                <a:prstClr val="black"/>
              </a:solidFill>
              <a:latin typeface="Arial" pitchFamily="34" charset="0"/>
              <a:ea typeface="Calibri Light" panose="020F0302020204030204"/>
              <a:cs typeface="Arial" pitchFamily="34" charset="0"/>
            </a:rPr>
            <a:t> «педагог-мастер»</a:t>
          </a:r>
          <a:endParaRPr lang="ru-RU" sz="2300" b="1" dirty="0">
            <a:latin typeface="Arial" pitchFamily="34" charset="0"/>
            <a:cs typeface="Arial" pitchFamily="34" charset="0"/>
          </a:endParaRPr>
        </a:p>
      </dgm:t>
    </dgm:pt>
    <dgm:pt modelId="{0D702466-B03F-4FA0-B018-C8B91541EEA9}" type="parTrans" cxnId="{EE4C9ECB-01A4-4835-B325-850E946CF6AF}">
      <dgm:prSet/>
      <dgm:spPr/>
      <dgm:t>
        <a:bodyPr/>
        <a:lstStyle/>
        <a:p>
          <a:endParaRPr lang="ru-RU"/>
        </a:p>
      </dgm:t>
    </dgm:pt>
    <dgm:pt modelId="{A09D652D-695E-4375-9AF0-AC6E9A62202B}" type="sibTrans" cxnId="{EE4C9ECB-01A4-4835-B325-850E946CF6AF}">
      <dgm:prSet/>
      <dgm:spPr/>
      <dgm:t>
        <a:bodyPr/>
        <a:lstStyle/>
        <a:p>
          <a:endParaRPr lang="ru-RU"/>
        </a:p>
      </dgm:t>
    </dgm:pt>
    <dgm:pt modelId="{5F046382-C282-4EB7-BFC1-4228C8945BBA}" type="pres">
      <dgm:prSet presAssocID="{BC4E9590-409B-463D-BF1A-3CB72708AFBD}" presName="linearFlow" presStyleCnt="0">
        <dgm:presLayoutVars>
          <dgm:dir/>
          <dgm:animLvl val="lvl"/>
          <dgm:resizeHandles val="exact"/>
        </dgm:presLayoutVars>
      </dgm:prSet>
      <dgm:spPr/>
    </dgm:pt>
    <dgm:pt modelId="{425CC8B2-3B97-4CA6-877F-A6DCE6061BD1}" type="pres">
      <dgm:prSet presAssocID="{5439062A-4E91-4C12-AD64-CBDAF27DA55F}" presName="composite" presStyleCnt="0"/>
      <dgm:spPr/>
    </dgm:pt>
    <dgm:pt modelId="{ACAD3AFC-C4F3-4233-AF50-A053AC80D16A}" type="pres">
      <dgm:prSet presAssocID="{5439062A-4E91-4C12-AD64-CBDAF27DA55F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00D962F6-B275-4FA6-94DE-A5773DA29DAE}" type="pres">
      <dgm:prSet presAssocID="{5439062A-4E91-4C12-AD64-CBDAF27DA55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DCEADE-27B8-4ED1-BA07-519CEA29DDB3}" type="pres">
      <dgm:prSet presAssocID="{67822F72-E9DE-434C-99A4-741369293DDA}" presName="sp" presStyleCnt="0"/>
      <dgm:spPr/>
    </dgm:pt>
    <dgm:pt modelId="{55A6467F-0EE3-49EF-AA98-1C6D58B80800}" type="pres">
      <dgm:prSet presAssocID="{22D93DFF-89DD-42F5-B6EA-9C1A2AB4C026}" presName="composite" presStyleCnt="0"/>
      <dgm:spPr/>
    </dgm:pt>
    <dgm:pt modelId="{61F2509D-796F-45F7-B3C0-FD9DF95D6937}" type="pres">
      <dgm:prSet presAssocID="{22D93DFF-89DD-42F5-B6EA-9C1A2AB4C026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01FA086F-72D4-4C48-B6C5-9A2D621BBE8C}" type="pres">
      <dgm:prSet presAssocID="{22D93DFF-89DD-42F5-B6EA-9C1A2AB4C026}" presName="descendantText" presStyleLbl="alignAcc1" presStyleIdx="1" presStyleCnt="3" custScaleY="1488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123722-86FD-46C3-9382-0D6D719D84F6}" type="pres">
      <dgm:prSet presAssocID="{D9A5EACD-FD8B-46C4-A278-0A37D0956091}" presName="sp" presStyleCnt="0"/>
      <dgm:spPr/>
    </dgm:pt>
    <dgm:pt modelId="{9D761F84-46B0-442E-96D8-3434DDB2A3BD}" type="pres">
      <dgm:prSet presAssocID="{1633D908-5034-49EC-AA2C-B909D624A442}" presName="composite" presStyleCnt="0"/>
      <dgm:spPr/>
    </dgm:pt>
    <dgm:pt modelId="{D896ADC0-8CDB-4AF7-AE78-CF7737C13FC3}" type="pres">
      <dgm:prSet presAssocID="{1633D908-5034-49EC-AA2C-B909D624A442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A6332866-F000-4255-8E3C-44FE7CBB767C}" type="pres">
      <dgm:prSet presAssocID="{1633D908-5034-49EC-AA2C-B909D624A442}" presName="descendantText" presStyleLbl="alignAcc1" presStyleIdx="2" presStyleCnt="3" custLinFactNeighborX="349" custLinFactNeighborY="2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D80FD5B-5C0A-4D46-9FF2-BBEA5B0E990C}" srcId="{BC4E9590-409B-463D-BF1A-3CB72708AFBD}" destId="{5439062A-4E91-4C12-AD64-CBDAF27DA55F}" srcOrd="0" destOrd="0" parTransId="{17AA3F16-FDA4-4054-93CA-98707A93F2B1}" sibTransId="{67822F72-E9DE-434C-99A4-741369293DDA}"/>
    <dgm:cxn modelId="{9136E1A0-DE35-4EE4-83EA-04D1C036ADD4}" type="presOf" srcId="{30B7EC6C-89DC-4B32-864B-7789AE7EBA38}" destId="{00D962F6-B275-4FA6-94DE-A5773DA29DAE}" srcOrd="0" destOrd="0" presId="urn:microsoft.com/office/officeart/2005/8/layout/chevron2"/>
    <dgm:cxn modelId="{EE4C9ECB-01A4-4835-B325-850E946CF6AF}" srcId="{1633D908-5034-49EC-AA2C-B909D624A442}" destId="{4606CF8A-BE81-4055-BC0D-25359C5973C1}" srcOrd="0" destOrd="0" parTransId="{0D702466-B03F-4FA0-B018-C8B91541EEA9}" sibTransId="{A09D652D-695E-4375-9AF0-AC6E9A62202B}"/>
    <dgm:cxn modelId="{068ADC63-72C1-4F10-BAE4-B664CFBD2C68}" srcId="{22D93DFF-89DD-42F5-B6EA-9C1A2AB4C026}" destId="{85CC79CB-DD51-444E-BC06-BFC96D984C38}" srcOrd="0" destOrd="0" parTransId="{2F4145A4-08AA-471A-A2C0-1ECB9B39602C}" sibTransId="{4CFB2035-4C32-4407-84E4-B65E665D518E}"/>
    <dgm:cxn modelId="{D7ED784E-90F2-423A-AE41-AC9B90E38401}" type="presOf" srcId="{22D93DFF-89DD-42F5-B6EA-9C1A2AB4C026}" destId="{61F2509D-796F-45F7-B3C0-FD9DF95D6937}" srcOrd="0" destOrd="0" presId="urn:microsoft.com/office/officeart/2005/8/layout/chevron2"/>
    <dgm:cxn modelId="{E0967332-DD67-4F01-832D-15D96B2E3CF0}" type="presOf" srcId="{4606CF8A-BE81-4055-BC0D-25359C5973C1}" destId="{A6332866-F000-4255-8E3C-44FE7CBB767C}" srcOrd="0" destOrd="0" presId="urn:microsoft.com/office/officeart/2005/8/layout/chevron2"/>
    <dgm:cxn modelId="{5E34B9E7-14A6-4A4A-99D3-4731C6F4EE89}" srcId="{5439062A-4E91-4C12-AD64-CBDAF27DA55F}" destId="{30B7EC6C-89DC-4B32-864B-7789AE7EBA38}" srcOrd="0" destOrd="0" parTransId="{0DE65C55-A59D-4BCD-AE4C-0C095B65C1E8}" sibTransId="{7C7A6FA4-E100-4358-AFD2-5674B8B64894}"/>
    <dgm:cxn modelId="{D58759AB-90D6-4B52-B715-C15809197F0A}" type="presOf" srcId="{BC4E9590-409B-463D-BF1A-3CB72708AFBD}" destId="{5F046382-C282-4EB7-BFC1-4228C8945BBA}" srcOrd="0" destOrd="0" presId="urn:microsoft.com/office/officeart/2005/8/layout/chevron2"/>
    <dgm:cxn modelId="{A9CAD829-84C6-48D2-A811-F0CB0F57B07B}" srcId="{BC4E9590-409B-463D-BF1A-3CB72708AFBD}" destId="{1633D908-5034-49EC-AA2C-B909D624A442}" srcOrd="2" destOrd="0" parTransId="{58FD8ED1-D987-4D58-899B-25F39387B650}" sibTransId="{379E67D7-12A2-4CDC-8529-1772C1E877BE}"/>
    <dgm:cxn modelId="{BE36C2A7-20BF-4126-87F5-D8F55041E79E}" type="presOf" srcId="{1633D908-5034-49EC-AA2C-B909D624A442}" destId="{D896ADC0-8CDB-4AF7-AE78-CF7737C13FC3}" srcOrd="0" destOrd="0" presId="urn:microsoft.com/office/officeart/2005/8/layout/chevron2"/>
    <dgm:cxn modelId="{227D9715-D705-4EFF-BA63-CD1574667722}" srcId="{BC4E9590-409B-463D-BF1A-3CB72708AFBD}" destId="{22D93DFF-89DD-42F5-B6EA-9C1A2AB4C026}" srcOrd="1" destOrd="0" parTransId="{711658A3-A3FC-44E7-A6E2-B726059D75EB}" sibTransId="{D9A5EACD-FD8B-46C4-A278-0A37D0956091}"/>
    <dgm:cxn modelId="{CD00C0FB-5F83-444B-9E93-6A0064F38CE3}" type="presOf" srcId="{85CC79CB-DD51-444E-BC06-BFC96D984C38}" destId="{01FA086F-72D4-4C48-B6C5-9A2D621BBE8C}" srcOrd="0" destOrd="0" presId="urn:microsoft.com/office/officeart/2005/8/layout/chevron2"/>
    <dgm:cxn modelId="{FDF634D6-18C6-4D27-B8A7-5F025521CA6E}" type="presOf" srcId="{5439062A-4E91-4C12-AD64-CBDAF27DA55F}" destId="{ACAD3AFC-C4F3-4233-AF50-A053AC80D16A}" srcOrd="0" destOrd="0" presId="urn:microsoft.com/office/officeart/2005/8/layout/chevron2"/>
    <dgm:cxn modelId="{FA1F3B67-CE8A-43F9-8964-57A0CB9E00CA}" type="presParOf" srcId="{5F046382-C282-4EB7-BFC1-4228C8945BBA}" destId="{425CC8B2-3B97-4CA6-877F-A6DCE6061BD1}" srcOrd="0" destOrd="0" presId="urn:microsoft.com/office/officeart/2005/8/layout/chevron2"/>
    <dgm:cxn modelId="{553B1171-B0C2-480D-B463-E31D1F9B1EFA}" type="presParOf" srcId="{425CC8B2-3B97-4CA6-877F-A6DCE6061BD1}" destId="{ACAD3AFC-C4F3-4233-AF50-A053AC80D16A}" srcOrd="0" destOrd="0" presId="urn:microsoft.com/office/officeart/2005/8/layout/chevron2"/>
    <dgm:cxn modelId="{193A44E2-1414-4B6F-9839-31B64861C900}" type="presParOf" srcId="{425CC8B2-3B97-4CA6-877F-A6DCE6061BD1}" destId="{00D962F6-B275-4FA6-94DE-A5773DA29DAE}" srcOrd="1" destOrd="0" presId="urn:microsoft.com/office/officeart/2005/8/layout/chevron2"/>
    <dgm:cxn modelId="{DA25F888-E120-420F-87B4-731C09F4A16C}" type="presParOf" srcId="{5F046382-C282-4EB7-BFC1-4228C8945BBA}" destId="{B0DCEADE-27B8-4ED1-BA07-519CEA29DDB3}" srcOrd="1" destOrd="0" presId="urn:microsoft.com/office/officeart/2005/8/layout/chevron2"/>
    <dgm:cxn modelId="{F8CBD2F3-8DC8-4684-8019-F3187D01CE9D}" type="presParOf" srcId="{5F046382-C282-4EB7-BFC1-4228C8945BBA}" destId="{55A6467F-0EE3-49EF-AA98-1C6D58B80800}" srcOrd="2" destOrd="0" presId="urn:microsoft.com/office/officeart/2005/8/layout/chevron2"/>
    <dgm:cxn modelId="{483ED876-4265-4015-8284-DD12E15B58BD}" type="presParOf" srcId="{55A6467F-0EE3-49EF-AA98-1C6D58B80800}" destId="{61F2509D-796F-45F7-B3C0-FD9DF95D6937}" srcOrd="0" destOrd="0" presId="urn:microsoft.com/office/officeart/2005/8/layout/chevron2"/>
    <dgm:cxn modelId="{7210E1DD-FE4B-4A76-A482-D12589F2B419}" type="presParOf" srcId="{55A6467F-0EE3-49EF-AA98-1C6D58B80800}" destId="{01FA086F-72D4-4C48-B6C5-9A2D621BBE8C}" srcOrd="1" destOrd="0" presId="urn:microsoft.com/office/officeart/2005/8/layout/chevron2"/>
    <dgm:cxn modelId="{BBF7D0DE-D729-4958-86F1-37A525A3C0CB}" type="presParOf" srcId="{5F046382-C282-4EB7-BFC1-4228C8945BBA}" destId="{52123722-86FD-46C3-9382-0D6D719D84F6}" srcOrd="3" destOrd="0" presId="urn:microsoft.com/office/officeart/2005/8/layout/chevron2"/>
    <dgm:cxn modelId="{9AFBFF04-2DF7-480A-97BB-4ACA31F649DE}" type="presParOf" srcId="{5F046382-C282-4EB7-BFC1-4228C8945BBA}" destId="{9D761F84-46B0-442E-96D8-3434DDB2A3BD}" srcOrd="4" destOrd="0" presId="urn:microsoft.com/office/officeart/2005/8/layout/chevron2"/>
    <dgm:cxn modelId="{ECF66CC3-616B-44F8-9D89-6D24E68BF9E6}" type="presParOf" srcId="{9D761F84-46B0-442E-96D8-3434DDB2A3BD}" destId="{D896ADC0-8CDB-4AF7-AE78-CF7737C13FC3}" srcOrd="0" destOrd="0" presId="urn:microsoft.com/office/officeart/2005/8/layout/chevron2"/>
    <dgm:cxn modelId="{27246140-F367-4118-B227-038F28124367}" type="presParOf" srcId="{9D761F84-46B0-442E-96D8-3434DDB2A3BD}" destId="{A6332866-F000-4255-8E3C-44FE7CBB767C}" srcOrd="1" destOrd="0" presId="urn:microsoft.com/office/officeart/2005/8/layout/chevron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F223D-AD84-4B16-B847-C78B7DE443B9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D84F-0E38-4EE2-AE9E-0E3789F5F3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F223D-AD84-4B16-B847-C78B7DE443B9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D84F-0E38-4EE2-AE9E-0E3789F5F3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F223D-AD84-4B16-B847-C78B7DE443B9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D84F-0E38-4EE2-AE9E-0E3789F5F3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F223D-AD84-4B16-B847-C78B7DE443B9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D84F-0E38-4EE2-AE9E-0E3789F5F3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F223D-AD84-4B16-B847-C78B7DE443B9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D84F-0E38-4EE2-AE9E-0E3789F5F3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F223D-AD84-4B16-B847-C78B7DE443B9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D84F-0E38-4EE2-AE9E-0E3789F5F3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F223D-AD84-4B16-B847-C78B7DE443B9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D84F-0E38-4EE2-AE9E-0E3789F5F3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F223D-AD84-4B16-B847-C78B7DE443B9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D84F-0E38-4EE2-AE9E-0E3789F5F3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F223D-AD84-4B16-B847-C78B7DE443B9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D84F-0E38-4EE2-AE9E-0E3789F5F3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F223D-AD84-4B16-B847-C78B7DE443B9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D84F-0E38-4EE2-AE9E-0E3789F5F3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F223D-AD84-4B16-B847-C78B7DE443B9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F9DD84F-0E38-4EE2-AE9E-0E3789F5F3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F9DD84F-0E38-4EE2-AE9E-0E3789F5F3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F3F223D-AD84-4B16-B847-C78B7DE443B9}" type="datetimeFigureOut">
              <a:rPr lang="ru-RU" smtClean="0"/>
              <a:pPr/>
              <a:t>11.04.2024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052736"/>
            <a:ext cx="7543800" cy="2593975"/>
          </a:xfrm>
        </p:spPr>
        <p:txBody>
          <a:bodyPr/>
          <a:lstStyle/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Новые правила аттестации педагогических работников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4149080"/>
            <a:ext cx="68407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/>
              <a:t>Приказ Министра просвещения Республики Казахстан от 2 апреля 2024 года № 72</a:t>
            </a:r>
          </a:p>
        </p:txBody>
      </p:sp>
    </p:spTree>
    <p:extLst>
      <p:ext uri="{BB962C8B-B14F-4D97-AF65-F5344CB8AC3E}">
        <p14:creationId xmlns:p14="http://schemas.microsoft.com/office/powerpoint/2010/main" xmlns="" val="177740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-171400"/>
            <a:ext cx="7620000" cy="936104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Перечень предоставляемых документов:</a:t>
            </a:r>
            <a:endParaRPr lang="ru-R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571480"/>
            <a:ext cx="7620000" cy="4800600"/>
          </a:xfrm>
        </p:spPr>
        <p:txBody>
          <a:bodyPr>
            <a:noAutofit/>
          </a:bodyPr>
          <a:lstStyle/>
          <a:p>
            <a:pPr marL="457200" indent="-342900">
              <a:buClrTx/>
              <a:buFont typeface="+mj-lt"/>
              <a:buAutoNum type="arabicPeriod"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Заявление (формируется автоматически);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342900">
              <a:buClrTx/>
              <a:buFont typeface="+mj-lt"/>
              <a:buAutoNum type="arabicPeriod"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документ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 удостоверяющий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личность; 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342900">
              <a:buClrTx/>
              <a:buFont typeface="+mj-lt"/>
              <a:buAutoNum type="arabicPeriod"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диплом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об образовании;</a:t>
            </a:r>
          </a:p>
          <a:p>
            <a:pPr marL="457200" indent="-342900">
              <a:buClrTx/>
              <a:buFont typeface="+mj-lt"/>
              <a:buAutoNum type="arabicPeriod"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документ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о прохождении курсов переподготовки (при наличии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457200" indent="-342900">
              <a:buClrTx/>
              <a:buFont typeface="+mj-lt"/>
              <a:buAutoNum type="arabicPeriod"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окумент о прохождении курсов повышения квалификации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; по образовательным программам, согласованным с уполномоченным органом в области образования;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342900">
              <a:buClrTx/>
              <a:buFont typeface="+mj-lt"/>
              <a:buAutoNum type="arabicPeriod"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документ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 подтверждающий трудовую деятельность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работника;</a:t>
            </a:r>
          </a:p>
          <a:p>
            <a:pPr marL="457200" indent="-342900">
              <a:buClrTx/>
              <a:buFont typeface="+mj-lt"/>
              <a:buAutoNum type="arabicPeriod"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ертификат о прохождении ОЗП;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342900">
              <a:buClrTx/>
              <a:buFont typeface="+mj-lt"/>
              <a:buAutoNum type="arabicPeriod"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удостоверение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и приказ о присвоенной квалификационной категории (для лиц, ранее имевших квалификационную категорию);</a:t>
            </a:r>
          </a:p>
          <a:p>
            <a:pPr marL="457200" indent="-342900">
              <a:buClrTx/>
              <a:buFont typeface="+mj-lt"/>
              <a:buAutoNum type="arabicPeriod"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документы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 подтверждающие профессиональные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достижения и обобщение (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трансляцию) опыта;</a:t>
            </a:r>
          </a:p>
          <a:p>
            <a:pPr marL="457200" indent="-342900">
              <a:buClrTx/>
              <a:buFont typeface="+mj-lt"/>
              <a:buAutoNum type="arabicPeriod"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окументы, подтверждающие достижения обучающихся;</a:t>
            </a: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342900">
              <a:buClrTx/>
              <a:buFont typeface="+mj-lt"/>
              <a:buAutoNum type="arabicPeriod"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э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ссе 200-250 слов; 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5715016"/>
            <a:ext cx="80010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Сведения о документах, удостоверяющих личность, об образовании и трудовой деятельности, сертификат о прохождении ОЗП получаются из информационных систем соответствующих государственных органов посредством шлюза электронного правительства. Документы, указанные в пунктах 4), 5), 8), 9), 10), 11) формируются на Платформе.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85728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8215370" cy="928694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Параграф 3. </a:t>
            </a:r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Порядок проведения комплексного аналитического обобщения результатов деятельности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/>
            </a:r>
            <a:br>
              <a:rPr lang="ru-RU" sz="2400" b="1" dirty="0">
                <a:latin typeface="Arial" pitchFamily="34" charset="0"/>
                <a:cs typeface="Arial" pitchFamily="34" charset="0"/>
              </a:rPr>
            </a:b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1071546"/>
            <a:ext cx="771530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52. Для оценки соответствия деятельности и достижений педагога требованиям квалификационной категории проводится комплексное аналитическое обобщение результатов деятельности.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материалы (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портфолио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 включается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эссе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педагога. Количество слов в эссе должно насчитывать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250–300 слов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Темы эссе ежегодно определяются уполномоченным органом в области образования.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55. Материалы (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портфолио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), представленные для комплексного аналитического обобщения результатов деятельности, направляются Комиссией для рассмотрения в Экспертный совет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один раз в год. 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57. Экспертный совет направляет в Комиссию соответствующего уровня листы оценивания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портфолио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педагогов на присвоение (подтверждение) квалификационных категорий и рекомендации по итогам комплексного аналитического обобщения результатов деятельности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до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1 июля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текущего календарного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года. </a:t>
            </a: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58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Комиссия проводит комплексное аналитическое обобщение результатов деятельности в период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с января по август соответствующего года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14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500042"/>
            <a:ext cx="75724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61. Педагогу, в случае соответствия материалов комплексного аналитического обобщения результатов деятельности на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заявляемую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квалификационную категорию, но не достижения порогового уровня прохождения ОЗП, присваивается квалификационная категория: 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indent="268288">
              <a:buFont typeface="Arial" pitchFamily="34" charset="0"/>
              <a:buChar char="•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на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один уровень ниже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при подтверждении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квалификационной категории; 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indent="357188">
              <a:buFont typeface="Arial" pitchFamily="34" charset="0"/>
              <a:buChar char="•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не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выше результатов ОЗП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при присвоении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квалификационной категории.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751344"/>
            <a:ext cx="756084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66.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Педагоги, которым до пенсии по возрасту остается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не более четырех лет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освобождаются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от процедуры аттестации.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Имеющаяся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квалификационная категория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у таких педагогов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сохраняется до наступления пенсионного возраста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 основании поданного им заявления. </a:t>
            </a:r>
          </a:p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Педагоги пенсионного возраста, продолжающие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осуществлять педагогическую деятельность после выхода на пенсию,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проходят процедуру аттестации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 соответствии с пунктом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9.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68663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142852"/>
            <a:ext cx="821537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Проверка на наличие документов аттестуемого педагога администрацией организации образования: 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rabicParenR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аличие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публикаций на основе исследовательской деятельности (исследования практики)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для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«педагогов-исследователей, «педагогов-мастеров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».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Авторами публикаций могут быть не более 3 педагогов.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rabicParenR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подготовка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и проведение урока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- качество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преподавания Комиссия будет оценивать по листам наблюдения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урока 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5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за последний учебный год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 Уроки аттестуемого с целью наблюдения, контроля за качеством преподавания посещают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5 членов комиссии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из следующих категорий: руководитель, заместитель руководителя организации образования, методист, педагог организации образования, методист методического кабинета, член аттестационной комиссии, экспертного совета соответствующего уровня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AutoNum type="arabicParenR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документы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по анализу качества знаний учащихся в течение последних 3 лет (мониторинг качества с выводами по анализу результатов, сравнительные таблицы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согласно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диагностическому инструментарию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457200" indent="-457200">
              <a:buAutoNum type="arabicParenR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выписки из протокола учебно-методического совета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571480"/>
            <a:ext cx="778674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Педагогам, у которых заканчивается аттестационный период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во втором полугодии 2024-2027 годов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, квалификационная категория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продлевается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до сентября следующего календарного года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В связи с изменением срока аттестационного периода с 3-х до 5 лет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заместителям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руководителей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организаций образования,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у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которых заканчивается аттестационный период в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2024 году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, квалификационная категория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продлевается на 2 года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Руководители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, заместители руководителей организаций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образования могут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участвовать в аттестации по истечении трех лет с даты назначения на должность.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634082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Глава 1. Общие положения</a:t>
            </a:r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620688"/>
            <a:ext cx="7620000" cy="4800600"/>
          </a:xfrm>
        </p:spPr>
        <p:txBody>
          <a:bodyPr/>
          <a:lstStyle/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3. Аттестация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педагогов, методистов, заместителей руководителя организаций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образования, методических кабинетов (центров) проводится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не реже одного раза в пять лет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в соответствии с подпунктом 3) пункта 1 статьи 15 Закона Республики Казахстан «О статусе педагога».</a:t>
            </a:r>
          </a:p>
          <a:p>
            <a:pPr marL="114300" indent="0">
              <a:buNone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Первые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руководители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организаций образования проходят аттестацию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один раз в три года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соответствии с пунктом 5 статьи 44 Закона Республики Казахстан «Об образовании». </a:t>
            </a:r>
          </a:p>
        </p:txBody>
      </p:sp>
    </p:spTree>
    <p:extLst>
      <p:ext uri="{BB962C8B-B14F-4D97-AF65-F5344CB8AC3E}">
        <p14:creationId xmlns:p14="http://schemas.microsoft.com/office/powerpoint/2010/main" xmlns="" val="3355042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040814" y="6274357"/>
            <a:ext cx="2057400" cy="365125"/>
          </a:xfrm>
        </p:spPr>
        <p:txBody>
          <a:bodyPr/>
          <a:lstStyle/>
          <a:p>
            <a:fld id="{BF981522-6DF3-4150-8549-837DEFFD3F1A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6" name="Заголовок 1"/>
          <p:cNvSpPr txBox="1"/>
          <p:nvPr/>
        </p:nvSpPr>
        <p:spPr>
          <a:xfrm>
            <a:off x="1428728" y="214290"/>
            <a:ext cx="6005490" cy="429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0963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2400" b="1" dirty="0">
                <a:latin typeface="Arial" pitchFamily="34" charset="0"/>
                <a:cs typeface="Arial" pitchFamily="34" charset="0"/>
              </a:rPr>
              <a:t>УСЛОВИЯ И ПОРЯДОК АТТЕСТАЦИИ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8302405" y="171596"/>
            <a:ext cx="34289" cy="5486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8376550" y="171596"/>
            <a:ext cx="34289" cy="5486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8454140" y="171596"/>
            <a:ext cx="34289" cy="5486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16244" y="6457361"/>
            <a:ext cx="7784183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8243741" y="6457361"/>
            <a:ext cx="916502" cy="0"/>
          </a:xfrm>
          <a:prstGeom prst="line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кругленный прямоугольник 13"/>
          <p:cNvSpPr/>
          <p:nvPr/>
        </p:nvSpPr>
        <p:spPr>
          <a:xfrm>
            <a:off x="657675" y="1214422"/>
            <a:ext cx="7857675" cy="629346"/>
          </a:xfrm>
          <a:prstGeom prst="round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785786" y="1214422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согласно графику, утвержденному УО сдается в пунктах центра тестирования 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57675" y="2339597"/>
            <a:ext cx="7857675" cy="473104"/>
          </a:xfrm>
          <a:prstGeom prst="round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714349" y="2393137"/>
            <a:ext cx="76622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материалы портфолио формируются на Платформе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57675" y="3404992"/>
            <a:ext cx="7857675" cy="669835"/>
          </a:xfrm>
          <a:prstGeom prst="round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785786" y="3357562"/>
            <a:ext cx="76250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государственная услуга, подается лично педагогом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электронно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dirty="0">
                <a:latin typeface="Arial" pitchFamily="34" charset="0"/>
                <a:cs typeface="Arial" pitchFamily="34" charset="0"/>
              </a:rPr>
              <a:t>с 1 сентября по 31 декабря текущего учебного года)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57675" y="4635599"/>
            <a:ext cx="7857675" cy="478628"/>
          </a:xfrm>
          <a:prstGeom prst="round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857224" y="4689139"/>
            <a:ext cx="75536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в течение 1 месяца с момента подачи заявления 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57675" y="5670419"/>
            <a:ext cx="7857675" cy="478628"/>
          </a:xfrm>
          <a:prstGeom prst="round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785786" y="5723959"/>
            <a:ext cx="76250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latin typeface="Arial" pitchFamily="34" charset="0"/>
                <a:cs typeface="Arial" pitchFamily="34" charset="0"/>
              </a:rPr>
              <a:t>до 30 августа 2024 года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0" y="714356"/>
            <a:ext cx="19223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1 шаг - ОЗП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657675" y="1424204"/>
            <a:ext cx="0" cy="338554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657675" y="2393137"/>
            <a:ext cx="0" cy="338554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657675" y="3458532"/>
            <a:ext cx="0" cy="584775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657675" y="4705636"/>
            <a:ext cx="0" cy="338554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657675" y="5740456"/>
            <a:ext cx="0" cy="338554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142844" y="1857364"/>
            <a:ext cx="6215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2 шаг – сбор материалов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14282" y="2857496"/>
            <a:ext cx="6215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шаг – подача Заявления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14282" y="4143380"/>
            <a:ext cx="842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шаг – работа Экспертной комиссии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0" y="5143512"/>
            <a:ext cx="8786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шаг – вынесение решения Аттестационной комиссии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2497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282" y="214290"/>
            <a:ext cx="8501122" cy="6383062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 ОЗП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состоит из следующих заданий:</a:t>
            </a:r>
          </a:p>
          <a:p>
            <a:pPr marL="114300" indent="0">
              <a:buNone/>
            </a:pP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ru-RU" sz="19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1900" u="sng" dirty="0">
                <a:latin typeface="Arial" panose="020B0604020202020204" pitchFamily="34" charset="0"/>
                <a:cs typeface="Arial" panose="020B0604020202020204" pitchFamily="34" charset="0"/>
              </a:rPr>
              <a:t>педагогов </a:t>
            </a:r>
            <a:r>
              <a:rPr lang="kk-KZ" sz="19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предшкольных </a:t>
            </a:r>
            <a:r>
              <a:rPr lang="kk-KZ" sz="1900" u="sng" dirty="0">
                <a:latin typeface="Arial" panose="020B0604020202020204" pitchFamily="34" charset="0"/>
                <a:cs typeface="Arial" panose="020B0604020202020204" pitchFamily="34" charset="0"/>
              </a:rPr>
              <a:t>классов </a:t>
            </a:r>
            <a:r>
              <a:rPr lang="kk-KZ" sz="1900" dirty="0">
                <a:latin typeface="Arial" panose="020B0604020202020204" pitchFamily="34" charset="0"/>
                <a:cs typeface="Arial" panose="020B0604020202020204" pitchFamily="34" charset="0"/>
              </a:rPr>
              <a:t>общеобразовательных школ, лицеев и гимназий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14300" indent="0">
              <a:buNone/>
            </a:pP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Знание методик по профилю, дошкольная педагогика и психология</a:t>
            </a:r>
            <a:r>
              <a:rPr lang="kk-KZ" sz="1900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50 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заданий;</a:t>
            </a:r>
          </a:p>
          <a:p>
            <a:pPr marL="114300" indent="0">
              <a:buNone/>
            </a:pP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ru-RU" sz="1900" u="sng" dirty="0">
                <a:latin typeface="Arial" panose="020B0604020202020204" pitchFamily="34" charset="0"/>
                <a:cs typeface="Arial" panose="020B0604020202020204" pitchFamily="34" charset="0"/>
              </a:rPr>
              <a:t>для педагогов начального образования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14300" indent="0">
              <a:buNone/>
            </a:pP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«Предметные знания» – 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50 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заданий;</a:t>
            </a:r>
          </a:p>
          <a:p>
            <a:pPr marL="114300" indent="0">
              <a:buNone/>
            </a:pP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ru-RU" sz="1900" u="sng" dirty="0">
                <a:latin typeface="Arial" panose="020B0604020202020204" pitchFamily="34" charset="0"/>
                <a:cs typeface="Arial" panose="020B0604020202020204" pitchFamily="34" charset="0"/>
              </a:rPr>
              <a:t>для педагогов основного среднего и общего среднего образования:</a:t>
            </a:r>
          </a:p>
          <a:p>
            <a:pPr marL="114300" indent="0">
              <a:buNone/>
            </a:pP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«Предметные знания» – 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50 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заданий;</a:t>
            </a:r>
          </a:p>
          <a:p>
            <a:pPr marL="114300" indent="0">
              <a:buNone/>
            </a:pP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ru-RU" sz="1900" u="sng" dirty="0">
                <a:latin typeface="Arial" panose="020B0604020202020204" pitchFamily="34" charset="0"/>
                <a:cs typeface="Arial" panose="020B0604020202020204" pitchFamily="34" charset="0"/>
              </a:rPr>
              <a:t>для педагогов организаций дополнительного образования:</a:t>
            </a:r>
          </a:p>
          <a:p>
            <a:pPr marL="114300" indent="0">
              <a:buNone/>
            </a:pP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«Основы педагогики и психологии» – 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50 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заданий;</a:t>
            </a:r>
          </a:p>
          <a:p>
            <a:pPr marL="114300" indent="0">
              <a:buNone/>
            </a:pP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5) </a:t>
            </a:r>
            <a:r>
              <a:rPr lang="ru-RU" sz="1900" u="sng" dirty="0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19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педагогов-ассистентов</a:t>
            </a:r>
            <a:r>
              <a:rPr lang="ru-RU" sz="1900" u="sng" dirty="0">
                <a:latin typeface="Arial" panose="020B0604020202020204" pitchFamily="34" charset="0"/>
                <a:cs typeface="Arial" panose="020B0604020202020204" pitchFamily="34" charset="0"/>
              </a:rPr>
              <a:t>, социальных педагогов, </a:t>
            </a:r>
            <a:r>
              <a:rPr lang="ru-RU" sz="1900" u="sng" dirty="0" err="1">
                <a:latin typeface="Arial" panose="020B0604020202020204" pitchFamily="34" charset="0"/>
                <a:cs typeface="Arial" panose="020B0604020202020204" pitchFamily="34" charset="0"/>
              </a:rPr>
              <a:t>профориентаторов</a:t>
            </a:r>
            <a:r>
              <a:rPr lang="ru-RU" sz="1900" u="sng" dirty="0">
                <a:latin typeface="Arial" panose="020B0604020202020204" pitchFamily="34" charset="0"/>
                <a:cs typeface="Arial" panose="020B0604020202020204" pitchFamily="34" charset="0"/>
              </a:rPr>
              <a:t>, вожатых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14300" indent="0">
              <a:buNone/>
            </a:pP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«Основы педагогики и психологии» – 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50 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заданий;</a:t>
            </a:r>
          </a:p>
          <a:p>
            <a:pPr marL="114300" indent="0">
              <a:buNone/>
            </a:pP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6) </a:t>
            </a:r>
            <a:r>
              <a:rPr lang="ru-RU" sz="1900" u="sng" dirty="0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19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специальных </a:t>
            </a:r>
            <a:r>
              <a:rPr lang="ru-RU" sz="1900" u="sng" dirty="0">
                <a:latin typeface="Arial" panose="020B0604020202020204" pitchFamily="34" charset="0"/>
                <a:cs typeface="Arial" panose="020B0604020202020204" pitchFamily="34" charset="0"/>
              </a:rPr>
              <a:t>педагогов организаций образования:</a:t>
            </a:r>
          </a:p>
          <a:p>
            <a:pPr marL="114300" indent="0">
              <a:buNone/>
            </a:pP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«Предметные знания по профилю» – 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50 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заданий;</a:t>
            </a:r>
          </a:p>
          <a:p>
            <a:pPr marL="114300" indent="0">
              <a:buNone/>
            </a:pP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8) </a:t>
            </a:r>
            <a:r>
              <a:rPr lang="ru-RU" sz="1900" u="sng" dirty="0">
                <a:latin typeface="Arial" panose="020B0604020202020204" pitchFamily="34" charset="0"/>
                <a:cs typeface="Arial" panose="020B0604020202020204" pitchFamily="34" charset="0"/>
              </a:rPr>
              <a:t>для первых руководителей, заместителей руководителя организаций </a:t>
            </a:r>
            <a:r>
              <a:rPr lang="ru-RU" sz="19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образования:</a:t>
            </a:r>
            <a:endParaRPr lang="ru-RU" sz="19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indent="0">
              <a:buNone/>
            </a:pP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«Знание законодательства РК и нормативных правовых актов в области образования» – 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60 заданий</a:t>
            </a:r>
            <a:endParaRPr lang="ru-RU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indent="0">
              <a:buNone/>
            </a:pP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xmlns="" val="2836212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71604" y="142852"/>
            <a:ext cx="60174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Arial" pitchFamily="34" charset="0"/>
                <a:ea typeface="Calibri Light" panose="020F0302020204030204"/>
                <a:cs typeface="Arial" pitchFamily="34" charset="0"/>
              </a:rPr>
              <a:t>9. От </a:t>
            </a:r>
            <a:r>
              <a:rPr lang="ru-RU" sz="2800" b="1" dirty="0" smtClean="0">
                <a:latin typeface="Arial" pitchFamily="34" charset="0"/>
                <a:ea typeface="Calibri Light" panose="020F0302020204030204"/>
                <a:cs typeface="Arial" pitchFamily="34" charset="0"/>
              </a:rPr>
              <a:t>теста ОЗП </a:t>
            </a:r>
            <a:r>
              <a:rPr lang="ru-RU" sz="2800" b="1" dirty="0" smtClean="0">
                <a:latin typeface="Arial" pitchFamily="34" charset="0"/>
                <a:ea typeface="Calibri Light" panose="020F0302020204030204"/>
                <a:cs typeface="Arial" pitchFamily="34" charset="0"/>
              </a:rPr>
              <a:t>освобождаются: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Схема 6"/>
          <p:cNvGraphicFramePr/>
          <p:nvPr/>
        </p:nvGraphicFramePr>
        <p:xfrm>
          <a:off x="285720" y="785794"/>
          <a:ext cx="7786742" cy="5715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285728"/>
            <a:ext cx="7715304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10.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Результат ОЗП считается положительным при достижении пороговых уровней:</a:t>
            </a:r>
          </a:p>
          <a:p>
            <a:pPr marL="457200" indent="-457200">
              <a:buAutoNum type="arabicParenR"/>
            </a:pPr>
            <a:r>
              <a:rPr lang="ru-RU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2400" u="sng" dirty="0">
                <a:latin typeface="Arial" panose="020B0604020202020204" pitchFamily="34" charset="0"/>
                <a:cs typeface="Arial" panose="020B0604020202020204" pitchFamily="34" charset="0"/>
              </a:rPr>
              <a:t>педагогов всех должностей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indent="-457200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категория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«педагог» – 50 %;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атегория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«педагог-модератор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» – 60 %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категория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«педагог-эксперт» – 70 %;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категория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«педагог-исследователь» – 80 %;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категория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«педагог-мастер» – 90 %;</a:t>
            </a:r>
          </a:p>
          <a:p>
            <a:r>
              <a:rPr lang="ru-RU" sz="2400" u="sng" dirty="0">
                <a:latin typeface="Arial" panose="020B0604020202020204" pitchFamily="34" charset="0"/>
                <a:cs typeface="Arial" panose="020B0604020202020204" pitchFamily="34" charset="0"/>
              </a:rPr>
              <a:t>2) для первых руководителей, заместителей руководителя организаций </a:t>
            </a:r>
            <a:r>
              <a:rPr lang="ru-RU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образования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70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Результат ОЗП считается действительным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один год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 даты сдачи ОЗП.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6776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5692" y="260648"/>
            <a:ext cx="763284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12.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ОЗП проходят: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педагоги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при очередной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аттестации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один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раз в год –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бесплатно, один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раз – на платной основе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согласно сумме, утвержденной уполномоченным органом в области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образования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педагоги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претендующие на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досрочную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аттестацию,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один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раз в год – бесплатно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лица без стажа, имеющие педагогическое или иное профессиональное образование по соответствующему профилю или имеющие документ о педагогической переподготовке, а также, желающие возобновить педагогическую деятельность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один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раз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бесплатно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последующие – на платной основе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согласно сумме, утвержденной уполномоченным органом в области образования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3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620000" cy="778098"/>
          </a:xfrm>
        </p:spPr>
        <p:txBody>
          <a:bodyPr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Параграф 1. Состав и порядок деятельности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аттестационной комиссии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39552" y="908720"/>
            <a:ext cx="7620000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35.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проведения аттестации педагогов в уполномоченном органе в области образования, органах управления образованием области, города республиканского значения и столицы, района, города областного значения, в организациях образования (далее – аттестующий орган) до 1 сентября текущего учебного года создаются Комиссии для следующих квалификационных категорий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14300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организациях образования: «педагог-модератор»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114300" indent="0"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в органе управления образованием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района, города :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«педагог-эксперт»,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«заместитель руководителя третьей категории», «заместитель руководителя второй категории», «руководитель третьей категории», «руководитель второй категории»; </a:t>
            </a:r>
          </a:p>
          <a:p>
            <a:pPr marL="114300" indent="0"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в органе управления образованием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области: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indent="0">
              <a:buNone/>
            </a:pP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«педагог-исследователь»,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заместитель руководителя первой категории», «руководитель первой категории»; </a:t>
            </a:r>
          </a:p>
          <a:p>
            <a:pPr marL="114300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при уполномоченном органе в области образования:</a:t>
            </a:r>
          </a:p>
          <a:p>
            <a:pPr marL="114300" indent="0">
              <a:buNone/>
            </a:pP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«педагог-мастер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59482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Параграф </a:t>
            </a:r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Порядок </a:t>
            </a:r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оказания государственной услуги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268760"/>
            <a:ext cx="784887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43. Подача документов для аттестации осуществляется в соответствии с Перечнем основных требований к оказанию государственной услуги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согласно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приложению 8 к настоящим Правилам. 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Для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прохождения аттестации педагогом с 1 сентября по 31 декабря текущего учебного года подается заявление по форме согласно приложению 9 к настоящим Правилам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45. Государственная услуга оказывается через Платформу.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88398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580</TotalTime>
  <Words>1355</Words>
  <Application>Microsoft Office PowerPoint</Application>
  <PresentationFormat>Экран (4:3)</PresentationFormat>
  <Paragraphs>105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Соседство</vt:lpstr>
      <vt:lpstr>Новые правила аттестации педагогических работников</vt:lpstr>
      <vt:lpstr>Глава 1. Общие положения </vt:lpstr>
      <vt:lpstr>Слайд 3</vt:lpstr>
      <vt:lpstr>Слайд 4</vt:lpstr>
      <vt:lpstr>Слайд 5</vt:lpstr>
      <vt:lpstr>Слайд 6</vt:lpstr>
      <vt:lpstr>Слайд 7</vt:lpstr>
      <vt:lpstr>Параграф 1. Состав и порядок деятельности аттестационной комиссии </vt:lpstr>
      <vt:lpstr>Параграф 2. Порядок оказания государственной услуги </vt:lpstr>
      <vt:lpstr>Перечень предоставляемых документов:</vt:lpstr>
      <vt:lpstr>Параграф 3. Порядок проведения комплексного аналитического обобщения результатов деятельности  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Новые правила аттестации педагогических работников</dc:title>
  <dc:creator>Lubov</dc:creator>
  <cp:lastModifiedBy>Ирина</cp:lastModifiedBy>
  <cp:revision>34</cp:revision>
  <dcterms:created xsi:type="dcterms:W3CDTF">2021-11-29T11:27:34Z</dcterms:created>
  <dcterms:modified xsi:type="dcterms:W3CDTF">2024-04-11T16:43:19Z</dcterms:modified>
</cp:coreProperties>
</file>