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0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17" d="100"/>
          <a:sy n="117" d="100"/>
        </p:scale>
        <p:origin x="-1464" y="-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9773593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bg>
      <p:bgPr>
        <a:solidFill>
          <a:schemeClr val="lt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oogle Shape;15;p2"/>
          <p:cNvGrpSpPr/>
          <p:nvPr/>
        </p:nvGrpSpPr>
        <p:grpSpPr>
          <a:xfrm>
            <a:off x="0" y="0"/>
            <a:ext cx="8458200" cy="5943600"/>
            <a:chOff x="0" y="0"/>
            <a:chExt cx="5328" cy="3744"/>
          </a:xfrm>
        </p:grpSpPr>
        <p:sp>
          <p:nvSpPr>
            <p:cNvPr id="16" name="Google Shape;16;p2"/>
            <p:cNvSpPr/>
            <p:nvPr/>
          </p:nvSpPr>
          <p:spPr>
            <a:xfrm>
              <a:off x="0" y="1440"/>
              <a:ext cx="5155" cy="2304"/>
            </a:xfrm>
            <a:custGeom>
              <a:avLst/>
              <a:gdLst/>
              <a:ahLst/>
              <a:cxnLst/>
              <a:rect l="l" t="t" r="r" b="b"/>
              <a:pathLst>
                <a:path w="5155" h="2304" extrusionOk="0">
                  <a:moveTo>
                    <a:pt x="5154" y="1769"/>
                  </a:moveTo>
                  <a:lnTo>
                    <a:pt x="0" y="2304"/>
                  </a:lnTo>
                  <a:lnTo>
                    <a:pt x="0" y="1252"/>
                  </a:lnTo>
                  <a:lnTo>
                    <a:pt x="5155" y="0"/>
                  </a:lnTo>
                  <a:lnTo>
                    <a:pt x="5155" y="1416"/>
                  </a:lnTo>
                  <a:lnTo>
                    <a:pt x="5154" y="1769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rgbClr val="690000"/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0" y="0"/>
              <a:ext cx="5328" cy="3689"/>
            </a:xfrm>
            <a:custGeom>
              <a:avLst/>
              <a:gdLst/>
              <a:ahLst/>
              <a:cxnLst/>
              <a:rect l="l" t="t" r="r" b="b"/>
              <a:pathLst>
                <a:path w="5328" h="3689" extrusionOk="0">
                  <a:moveTo>
                    <a:pt x="5311" y="3209"/>
                  </a:moveTo>
                  <a:lnTo>
                    <a:pt x="0" y="3689"/>
                  </a:lnTo>
                  <a:lnTo>
                    <a:pt x="0" y="9"/>
                  </a:lnTo>
                  <a:lnTo>
                    <a:pt x="5328" y="0"/>
                  </a:lnTo>
                  <a:lnTo>
                    <a:pt x="5311" y="3209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lt2"/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" name="Google Shape;18;p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■"/>
              <a:defRPr/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" name="Google Shape;22;p2"/>
          <p:cNvSpPr txBox="1">
            <a:spLocks noGrp="1"/>
          </p:cNvSpPr>
          <p:nvPr>
            <p:ph type="ctrTitle"/>
          </p:nvPr>
        </p:nvSpPr>
        <p:spPr>
          <a:xfrm>
            <a:off x="685800" y="1768475"/>
            <a:ext cx="7772400" cy="173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 type="tx">
  <p:cSld name="TITLE_AND_BOD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004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■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latin typeface="Tahoma"/>
                <a:ea typeface="Tahoma"/>
                <a:cs typeface="Tahoma"/>
                <a:sym typeface="Tahoma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latin typeface="Tahoma"/>
                <a:ea typeface="Tahoma"/>
                <a:cs typeface="Tahoma"/>
                <a:sym typeface="Tahoma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latin typeface="Tahoma"/>
                <a:ea typeface="Tahoma"/>
                <a:cs typeface="Tahoma"/>
                <a:sym typeface="Tahoma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latin typeface="Tahoma"/>
                <a:ea typeface="Tahoma"/>
                <a:cs typeface="Tahoma"/>
                <a:sym typeface="Tahoma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latin typeface="Tahoma"/>
                <a:ea typeface="Tahoma"/>
                <a:cs typeface="Tahoma"/>
                <a:sym typeface="Tahoma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latin typeface="Tahoma"/>
                <a:ea typeface="Tahoma"/>
                <a:cs typeface="Tahoma"/>
                <a:sym typeface="Tahoma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latin typeface="Tahoma"/>
                <a:ea typeface="Tahoma"/>
                <a:cs typeface="Tahoma"/>
                <a:sym typeface="Tahoma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latin typeface="Tahoma"/>
                <a:ea typeface="Tahoma"/>
                <a:cs typeface="Tahoma"/>
                <a:sym typeface="Tahoma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"/>
          <p:cNvGrpSpPr/>
          <p:nvPr/>
        </p:nvGrpSpPr>
        <p:grpSpPr>
          <a:xfrm>
            <a:off x="0" y="0"/>
            <a:ext cx="7242175" cy="1981200"/>
            <a:chOff x="0" y="0"/>
            <a:chExt cx="4562" cy="1248"/>
          </a:xfrm>
        </p:grpSpPr>
        <p:sp>
          <p:nvSpPr>
            <p:cNvPr id="7" name="Google Shape;7;p1"/>
            <p:cNvSpPr/>
            <p:nvPr/>
          </p:nvSpPr>
          <p:spPr>
            <a:xfrm>
              <a:off x="0" y="583"/>
              <a:ext cx="4487" cy="665"/>
            </a:xfrm>
            <a:custGeom>
              <a:avLst/>
              <a:gdLst/>
              <a:ahLst/>
              <a:cxnLst/>
              <a:rect l="l" t="t" r="r" b="b"/>
              <a:pathLst>
                <a:path w="4806" h="665" extrusionOk="0">
                  <a:moveTo>
                    <a:pt x="4800" y="299"/>
                  </a:moveTo>
                  <a:lnTo>
                    <a:pt x="0" y="665"/>
                  </a:lnTo>
                  <a:lnTo>
                    <a:pt x="0" y="0"/>
                  </a:lnTo>
                  <a:lnTo>
                    <a:pt x="4806" y="1"/>
                  </a:lnTo>
                  <a:lnTo>
                    <a:pt x="4800" y="153"/>
                  </a:lnTo>
                  <a:lnTo>
                    <a:pt x="4800" y="299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rgbClr val="6E0000"/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8;p1"/>
            <p:cNvSpPr/>
            <p:nvPr/>
          </p:nvSpPr>
          <p:spPr>
            <a:xfrm>
              <a:off x="0" y="0"/>
              <a:ext cx="4562" cy="1199"/>
            </a:xfrm>
            <a:custGeom>
              <a:avLst/>
              <a:gdLst/>
              <a:ahLst/>
              <a:cxnLst/>
              <a:rect l="l" t="t" r="r" b="b"/>
              <a:pathLst>
                <a:path w="4562" h="1199" extrusionOk="0">
                  <a:moveTo>
                    <a:pt x="4560" y="932"/>
                  </a:moveTo>
                  <a:lnTo>
                    <a:pt x="0" y="1199"/>
                  </a:lnTo>
                  <a:lnTo>
                    <a:pt x="0" y="0"/>
                  </a:lnTo>
                  <a:lnTo>
                    <a:pt x="4562" y="0"/>
                  </a:lnTo>
                  <a:lnTo>
                    <a:pt x="4560" y="932"/>
                  </a:lnTo>
                  <a:lnTo>
                    <a:pt x="4560" y="932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lt2"/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" name="Google Shape;9;p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9116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560"/>
              <a:buFont typeface="Noto Sans Symbols"/>
              <a:buChar char="■"/>
              <a:defRPr sz="32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ahoma"/>
              <a:buChar char="–"/>
              <a:defRPr sz="2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ahoma"/>
              <a:buChar char="–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  <a:defRPr sz="12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4"/>
          <p:cNvSpPr txBox="1">
            <a:spLocks noGrp="1"/>
          </p:cNvSpPr>
          <p:nvPr>
            <p:ph type="ctrTitle"/>
          </p:nvPr>
        </p:nvSpPr>
        <p:spPr>
          <a:xfrm>
            <a:off x="-809852" y="3691845"/>
            <a:ext cx="7772400" cy="1288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Tahoma"/>
              <a:buNone/>
            </a:pPr>
            <a:r>
              <a:rPr lang="kk-KZ" sz="8000" b="0" i="1" u="none" dirty="0" smtClean="0">
                <a:solidFill>
                  <a:schemeClr val="dk2"/>
                </a:solidFill>
                <a:latin typeface="Arial" panose="020B0604020202020204" pitchFamily="34" charset="0"/>
                <a:cs typeface="Arial" panose="020B0604020202020204" pitchFamily="34" charset="0"/>
                <a:sym typeface="Tahoma"/>
              </a:rPr>
              <a:t>ҚЫЗЫЛША</a:t>
            </a:r>
            <a:endParaRPr sz="8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Google Shape;34;p4"/>
          <p:cNvSpPr txBox="1">
            <a:spLocks noGrp="1"/>
          </p:cNvSpPr>
          <p:nvPr>
            <p:ph type="subTitle" idx="1"/>
          </p:nvPr>
        </p:nvSpPr>
        <p:spPr>
          <a:xfrm>
            <a:off x="0" y="4914900"/>
            <a:ext cx="6376307" cy="2038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>
              <a:spcBef>
                <a:spcPts val="0"/>
              </a:spcBef>
              <a:buSzPts val="4320"/>
              <a:buNone/>
            </a:pPr>
            <a:r>
              <a:rPr lang="ru-RU" sz="5400" i="1" dirty="0" err="1">
                <a:latin typeface="Arial" panose="020B0604020202020204" pitchFamily="34" charset="0"/>
                <a:cs typeface="Arial" panose="020B0604020202020204" pitchFamily="34" charset="0"/>
              </a:rPr>
              <a:t>Қалай</a:t>
            </a:r>
            <a:r>
              <a:rPr lang="ru-RU" sz="5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i="1" dirty="0" err="1">
                <a:latin typeface="Arial" panose="020B0604020202020204" pitchFamily="34" charset="0"/>
                <a:cs typeface="Arial" panose="020B0604020202020204" pitchFamily="34" charset="0"/>
              </a:rPr>
              <a:t>алдын</a:t>
            </a:r>
            <a:r>
              <a:rPr lang="ru-RU" sz="5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i="1" dirty="0" err="1">
                <a:latin typeface="Arial" panose="020B0604020202020204" pitchFamily="34" charset="0"/>
                <a:cs typeface="Arial" panose="020B0604020202020204" pitchFamily="34" charset="0"/>
              </a:rPr>
              <a:t>алуға</a:t>
            </a:r>
            <a:r>
              <a:rPr lang="ru-RU" sz="5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i="1" dirty="0" err="1"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5" name="Picture 11" descr="C:\Users\HP\Downloads\4aa9e3ad183c72d402411921ca8df077-removebg-preview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3859" y="2669721"/>
            <a:ext cx="3128204" cy="4031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Google Shape;34;p4"/>
          <p:cNvSpPr txBox="1">
            <a:spLocks/>
          </p:cNvSpPr>
          <p:nvPr/>
        </p:nvSpPr>
        <p:spPr>
          <a:xfrm>
            <a:off x="87084" y="454479"/>
            <a:ext cx="8959663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9116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hlink"/>
              </a:buClr>
              <a:buSzPts val="1440"/>
              <a:buFont typeface="Noto Sans Symbols"/>
              <a:buChar char="■"/>
              <a:defRPr sz="32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ahoma"/>
              <a:buChar char="–"/>
              <a:defRPr sz="2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hlink"/>
              </a:buClr>
              <a:buSzPts val="18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ahoma"/>
              <a:buChar char="–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hlink"/>
              </a:buClr>
              <a:buSzPts val="18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hlink"/>
              </a:buClr>
              <a:buSzPts val="18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hlink"/>
              </a:buClr>
              <a:buSzPts val="18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hlink"/>
              </a:buClr>
              <a:buSzPts val="18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hlink"/>
              </a:buClr>
              <a:buSzPts val="18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indent="0" algn="ctr">
              <a:spcBef>
                <a:spcPts val="0"/>
              </a:spcBef>
              <a:buSzPts val="4320"/>
              <a:buNone/>
            </a:pPr>
            <a:r>
              <a:rPr lang="ru-RU" sz="5400" i="1" dirty="0"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lang="ru-RU" sz="5400" i="1" dirty="0" err="1">
                <a:latin typeface="Arial" panose="020B0604020202020204" pitchFamily="34" charset="0"/>
                <a:cs typeface="Arial" panose="020B0604020202020204" pitchFamily="34" charset="0"/>
              </a:rPr>
              <a:t>Дәрігерден</a:t>
            </a:r>
            <a:r>
              <a:rPr lang="ru-RU" sz="5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i="1" dirty="0" err="1">
                <a:latin typeface="Arial" panose="020B0604020202020204" pitchFamily="34" charset="0"/>
                <a:cs typeface="Arial" panose="020B0604020202020204" pitchFamily="34" charset="0"/>
              </a:rPr>
              <a:t>сұраңыз</a:t>
            </a:r>
            <a:r>
              <a:rPr lang="ru-RU" sz="5400" i="1" dirty="0">
                <a:latin typeface="Arial" panose="020B0604020202020204" pitchFamily="34" charset="0"/>
                <a:cs typeface="Arial" panose="020B0604020202020204" pitchFamily="34" charset="0"/>
              </a:rPr>
              <a:t>" </a:t>
            </a:r>
            <a:r>
              <a:rPr lang="ru-RU" sz="5400" i="1" dirty="0" err="1">
                <a:latin typeface="Arial" panose="020B0604020202020204" pitchFamily="34" charset="0"/>
                <a:cs typeface="Arial" panose="020B0604020202020204" pitchFamily="34" charset="0"/>
              </a:rPr>
              <a:t>айдары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chemeClr val="dk2"/>
              </a:buClr>
              <a:buSzPts val="4000"/>
            </a:pP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Балаларымыздың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денсаулығына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қамқорлық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жасаңыз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9" name="Google Shape;99;p1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1803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560"/>
              <a:buFont typeface="Noto Sans Symbols"/>
              <a:buNone/>
            </a:pPr>
            <a:endParaRPr sz="3200" b="0" i="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100" name="Google Shape;100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8312" y="1900237"/>
            <a:ext cx="8207375" cy="45354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chemeClr val="dk2"/>
              </a:buClr>
              <a:buSzPts val="4000"/>
            </a:pPr>
            <a:r>
              <a:rPr lang="ru-RU" sz="5400" dirty="0" err="1">
                <a:latin typeface="Arial" panose="020B0604020202020204" pitchFamily="34" charset="0"/>
                <a:cs typeface="Arial" panose="020B0604020202020204" pitchFamily="34" charset="0"/>
              </a:rPr>
              <a:t>Қызылша-жұқпалы</a:t>
            </a:r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 ауру</a:t>
            </a:r>
            <a:endParaRPr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Google Shape;40;p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1803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560"/>
              <a:buFont typeface="Noto Sans Symbols"/>
              <a:buNone/>
            </a:pPr>
            <a:endParaRPr sz="3200" b="0" i="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41" name="Google Shape;41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5287" y="1557337"/>
            <a:ext cx="8280400" cy="48244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chemeClr val="dk2"/>
              </a:buClr>
              <a:buSzPts val="2400"/>
            </a:pPr>
            <a:r>
              <a:rPr 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Инкубациялық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кезең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орта </a:t>
            </a:r>
            <a:r>
              <a:rPr 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есеппен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1-2 </a:t>
            </a:r>
            <a:r>
              <a:rPr 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аптаға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созылады</a:t>
            </a:r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Google Shape;47;p6"/>
          <p:cNvSpPr txBox="1">
            <a:spLocks noGrp="1"/>
          </p:cNvSpPr>
          <p:nvPr>
            <p:ph type="body" idx="1"/>
          </p:nvPr>
        </p:nvSpPr>
        <p:spPr>
          <a:xfrm>
            <a:off x="1" y="1600200"/>
            <a:ext cx="8988878" cy="44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>
              <a:spcBef>
                <a:spcPts val="0"/>
              </a:spcBef>
              <a:buSzPts val="2560"/>
            </a:pP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Бас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ауруы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мұрыннан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су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ағу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, температура</a:t>
            </a:r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8" name="Google Shape;48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1550" y="2930752"/>
            <a:ext cx="6840537" cy="36655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7"/>
          <p:cNvSpPr txBox="1">
            <a:spLocks noGrp="1"/>
          </p:cNvSpPr>
          <p:nvPr>
            <p:ph type="title"/>
          </p:nvPr>
        </p:nvSpPr>
        <p:spPr>
          <a:xfrm>
            <a:off x="457200" y="78695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chemeClr val="dk2"/>
              </a:buClr>
              <a:buSzPts val="4400"/>
            </a:pPr>
            <a:r>
              <a:rPr lang="ru-RU" sz="5400" dirty="0" err="1">
                <a:latin typeface="Arial" panose="020B0604020202020204" pitchFamily="34" charset="0"/>
                <a:cs typeface="Arial" panose="020B0604020202020204" pitchFamily="34" charset="0"/>
              </a:rPr>
              <a:t>Аурудың</a:t>
            </a:r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>
                <a:latin typeface="Arial" panose="020B0604020202020204" pitchFamily="34" charset="0"/>
                <a:cs typeface="Arial" panose="020B0604020202020204" pitchFamily="34" charset="0"/>
              </a:rPr>
              <a:t>ағымы</a:t>
            </a:r>
            <a:endParaRPr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Google Shape;54;p7"/>
          <p:cNvSpPr txBox="1">
            <a:spLocks noGrp="1"/>
          </p:cNvSpPr>
          <p:nvPr>
            <p:ph type="body" idx="1"/>
          </p:nvPr>
        </p:nvSpPr>
        <p:spPr>
          <a:xfrm>
            <a:off x="65314" y="1102179"/>
            <a:ext cx="9078686" cy="44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>
              <a:spcBef>
                <a:spcPts val="0"/>
              </a:spcBef>
              <a:buSzPts val="2560"/>
            </a:pP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Вирус </a:t>
            </a:r>
            <a:r>
              <a:rPr 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ауыздың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жұтқыншақтың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шырышты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қабығынан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қанға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енеді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, конъюнктивит </a:t>
            </a:r>
            <a:r>
              <a:rPr 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пайда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en-US" sz="4400" b="0" i="0" u="none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Tahoma"/>
              </a:rPr>
              <a:t>.</a:t>
            </a:r>
            <a:endParaRPr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5" name="Google Shape;55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92436" y="4057650"/>
            <a:ext cx="3386590" cy="2416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8700" y="4057650"/>
            <a:ext cx="3341233" cy="2466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8"/>
          <p:cNvSpPr txBox="1">
            <a:spLocks noGrp="1"/>
          </p:cNvSpPr>
          <p:nvPr>
            <p:ph type="title"/>
          </p:nvPr>
        </p:nvSpPr>
        <p:spPr>
          <a:xfrm>
            <a:off x="504484" y="323623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chemeClr val="dk2"/>
              </a:buClr>
              <a:buSzPts val="2400"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3-5 -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ші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күні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науқастың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әл-ауқаты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біршама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жақсарады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, температура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төмендейді</a:t>
            </a:r>
            <a:r>
              <a:rPr lang="en-US" b="1" i="0" u="none" dirty="0" smtClean="0">
                <a:solidFill>
                  <a:schemeClr val="dk2"/>
                </a:solidFill>
                <a:latin typeface="Arial" panose="020B0604020202020204" pitchFamily="34" charset="0"/>
                <a:cs typeface="Arial" panose="020B0604020202020204" pitchFamily="34" charset="0"/>
                <a:sym typeface="Tahoma"/>
              </a:rPr>
              <a:t>.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3" name="Google Shape;63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4978" y="2245179"/>
            <a:ext cx="7948612" cy="42998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chemeClr val="dk2"/>
              </a:buClr>
              <a:buSzPts val="4400"/>
            </a:pPr>
            <a:r>
              <a:rPr lang="ru-RU" sz="5400" dirty="0" err="1">
                <a:latin typeface="Arial" panose="020B0604020202020204" pitchFamily="34" charset="0"/>
                <a:cs typeface="Arial" panose="020B0604020202020204" pitchFamily="34" charset="0"/>
              </a:rPr>
              <a:t>Бөртпелердің</a:t>
            </a:r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>
                <a:latin typeface="Arial" panose="020B0604020202020204" pitchFamily="34" charset="0"/>
                <a:cs typeface="Arial" panose="020B0604020202020204" pitchFamily="34" charset="0"/>
              </a:rPr>
              <a:t>сатысы</a:t>
            </a:r>
            <a:endParaRPr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Google Shape;69;p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1803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560"/>
              <a:buFont typeface="Noto Sans Symbols"/>
              <a:buNone/>
            </a:pPr>
            <a:endParaRPr sz="3200" b="0" i="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70" name="Google Shape;70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1983" y="1638978"/>
            <a:ext cx="8207375" cy="45354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chemeClr val="dk2"/>
              </a:buClr>
              <a:buSzPts val="4000"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Қызылшаның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асқынуы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Қызылша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тудыратын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актериялар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Google Shape;76;p1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1803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560"/>
              <a:buFont typeface="Noto Sans Symbols"/>
              <a:buNone/>
            </a:pPr>
            <a:endParaRPr sz="3200" b="0" i="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77" name="Google Shape;77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69921" y="1953305"/>
            <a:ext cx="4405766" cy="4392611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95287" y="1953305"/>
            <a:ext cx="3455987" cy="43926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1"/>
          <p:cNvSpPr txBox="1">
            <a:spLocks noGrp="1"/>
          </p:cNvSpPr>
          <p:nvPr>
            <p:ph type="title"/>
          </p:nvPr>
        </p:nvSpPr>
        <p:spPr>
          <a:xfrm>
            <a:off x="468312" y="333375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chemeClr val="dk2"/>
              </a:buClr>
              <a:buSzPts val="4400"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Қызылшаны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диагностикалау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емдеу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Google Shape;84;p11"/>
          <p:cNvSpPr txBox="1">
            <a:spLocks noGrp="1"/>
          </p:cNvSpPr>
          <p:nvPr>
            <p:ph type="body" idx="1"/>
          </p:nvPr>
        </p:nvSpPr>
        <p:spPr>
          <a:xfrm>
            <a:off x="468312" y="1628775"/>
            <a:ext cx="8229600" cy="44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1803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560"/>
              <a:buFont typeface="Noto Sans Symbols"/>
              <a:buNone/>
            </a:pPr>
            <a:endParaRPr sz="3200" b="0" i="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85" name="Google Shape;85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40200" y="1701800"/>
            <a:ext cx="4752975" cy="4464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0825" y="1701800"/>
            <a:ext cx="3779837" cy="4464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chemeClr val="dk2"/>
              </a:buClr>
              <a:buSzPts val="4400"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Қызылшаның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алдын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алу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Google Shape;92;p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1803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560"/>
              <a:buFont typeface="Noto Sans Symbols"/>
              <a:buNone/>
            </a:pPr>
            <a:endParaRPr sz="3200" b="0" i="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93" name="Google Shape;93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5287" y="1412875"/>
            <a:ext cx="8280400" cy="4679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азрез">
  <a:themeElements>
    <a:clrScheme name="default">
      <a:dk1>
        <a:srgbClr val="FFFFFF"/>
      </a:dk1>
      <a:lt1>
        <a:srgbClr val="720000"/>
      </a:lt1>
      <a:dk2>
        <a:srgbClr val="FFFFCC"/>
      </a:dk2>
      <a:lt2>
        <a:srgbClr val="8C0000"/>
      </a:lt2>
      <a:accent1>
        <a:srgbClr val="FF3300"/>
      </a:accent1>
      <a:accent2>
        <a:srgbClr val="BE7960"/>
      </a:accent2>
      <a:accent3>
        <a:srgbClr val="720000"/>
      </a:accent3>
      <a:accent4>
        <a:srgbClr val="FF3300"/>
      </a:accent4>
      <a:accent5>
        <a:srgbClr val="BE7960"/>
      </a:accent5>
      <a:accent6>
        <a:srgbClr val="720000"/>
      </a:accent6>
      <a:hlink>
        <a:srgbClr val="FFCC66"/>
      </a:hlink>
      <a:folHlink>
        <a:srgbClr val="FF99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74</Words>
  <Application>Microsoft Office PowerPoint</Application>
  <PresentationFormat>Экран (4:3)</PresentationFormat>
  <Paragraphs>14</Paragraphs>
  <Slides>10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Разрез</vt:lpstr>
      <vt:lpstr>ҚЫЗЫЛША</vt:lpstr>
      <vt:lpstr>Қызылша-жұқпалы ауру</vt:lpstr>
      <vt:lpstr>Инкубациялық кезең орта есеппен 1-2 аптаға созылады</vt:lpstr>
      <vt:lpstr>Аурудың ағымы</vt:lpstr>
      <vt:lpstr>3-5 - ші күні науқастың әл-ауқаты біршама жақсарады, температура төмендейді.</vt:lpstr>
      <vt:lpstr>Бөртпелердің сатысы</vt:lpstr>
      <vt:lpstr>Қызылшаның асқынуы. Қызылша тудыратын бактериялар.</vt:lpstr>
      <vt:lpstr>Қызылшаны диагностикалау және емдеу</vt:lpstr>
      <vt:lpstr>Қызылшаның алдын алу</vt:lpstr>
      <vt:lpstr>Балаларымыздың денсаулығына қамқорлық жасаңыз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корь</dc:title>
  <cp:lastModifiedBy>HP</cp:lastModifiedBy>
  <cp:revision>3</cp:revision>
  <dcterms:modified xsi:type="dcterms:W3CDTF">2024-01-29T05:12:30Z</dcterms:modified>
</cp:coreProperties>
</file>