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7" d="100"/>
          <a:sy n="117" d="100"/>
        </p:scale>
        <p:origin x="-146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7359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2"/>
          <p:cNvGrpSpPr/>
          <p:nvPr/>
        </p:nvGrpSpPr>
        <p:grpSpPr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6" name="Google Shape;16;p2"/>
            <p:cNvSpPr/>
            <p:nvPr/>
          </p:nvSpPr>
          <p:spPr>
            <a:xfrm>
              <a:off x="0" y="1440"/>
              <a:ext cx="5155" cy="2304"/>
            </a:xfrm>
            <a:custGeom>
              <a:avLst/>
              <a:gdLst/>
              <a:ahLst/>
              <a:cxnLst/>
              <a:rect l="l" t="t" r="r" b="b"/>
              <a:pathLst>
                <a:path w="5155" h="2304" extrusionOk="0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6900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0"/>
              <a:ext cx="5328" cy="3689"/>
            </a:xfrm>
            <a:custGeom>
              <a:avLst/>
              <a:gdLst/>
              <a:ahLst/>
              <a:cxnLst/>
              <a:rect l="l" t="t" r="r" b="b"/>
              <a:pathLst>
                <a:path w="5328" h="3689" extrusionOk="0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" name="Google Shape;7;p1"/>
            <p:cNvSpPr/>
            <p:nvPr/>
          </p:nvSpPr>
          <p:spPr>
            <a:xfrm>
              <a:off x="0" y="583"/>
              <a:ext cx="4487" cy="665"/>
            </a:xfrm>
            <a:custGeom>
              <a:avLst/>
              <a:gdLst/>
              <a:ahLst/>
              <a:cxnLst/>
              <a:rect l="l" t="t" r="r" b="b"/>
              <a:pathLst>
                <a:path w="4806" h="665" extrusionOk="0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6E000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0"/>
              <a:ext cx="4562" cy="1199"/>
            </a:xfrm>
            <a:custGeom>
              <a:avLst/>
              <a:gdLst/>
              <a:ahLst/>
              <a:cxnLst/>
              <a:rect l="l" t="t" r="r" b="b"/>
              <a:pathLst>
                <a:path w="4562" h="1199" extrusionOk="0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-809852" y="3691845"/>
            <a:ext cx="7772400" cy="1288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Tahoma"/>
              <a:buNone/>
            </a:pPr>
            <a:r>
              <a:rPr lang="kk-KZ" sz="8000" b="0" i="1" u="none" dirty="0" smtClean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Tahoma"/>
              </a:rPr>
              <a:t>ҚЫЗЫЛША</a:t>
            </a:r>
            <a:endParaRPr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0" y="4914900"/>
            <a:ext cx="6376307" cy="203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4320"/>
              <a:buNone/>
            </a:pPr>
            <a:r>
              <a:rPr lang="ru-RU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Қалай</a:t>
            </a:r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алдын</a:t>
            </a:r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алуға</a:t>
            </a:r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 descr="C:\Users\HP\Downloads\4aa9e3ad183c72d402411921ca8df077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59" y="2669721"/>
            <a:ext cx="3128204" cy="403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34;p4"/>
          <p:cNvSpPr txBox="1">
            <a:spLocks/>
          </p:cNvSpPr>
          <p:nvPr/>
        </p:nvSpPr>
        <p:spPr>
          <a:xfrm>
            <a:off x="87084" y="454479"/>
            <a:ext cx="8959663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1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indent="0" algn="ctr">
              <a:spcBef>
                <a:spcPts val="0"/>
              </a:spcBef>
              <a:buSzPts val="4320"/>
              <a:buNone/>
            </a:pPr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Дәрігерден</a:t>
            </a:r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сұраңыз</a:t>
            </a:r>
            <a:r>
              <a:rPr lang="ru-RU" sz="5400" i="1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айдары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000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Балаларымыздың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денсаулығына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қамқорлық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жасаңыз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1900237"/>
            <a:ext cx="8207375" cy="45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000"/>
            </a:pPr>
            <a:r>
              <a:rPr lang="ru-RU" sz="5400" dirty="0" err="1">
                <a:latin typeface="Arial" panose="020B0604020202020204" pitchFamily="34" charset="0"/>
                <a:cs typeface="Arial" panose="020B0604020202020204" pitchFamily="34" charset="0"/>
              </a:rPr>
              <a:t>Қызылша-жұқпалы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 ауру</a:t>
            </a:r>
            <a:endParaRPr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1557337"/>
            <a:ext cx="8280400" cy="482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400"/>
            </a:pP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Инкубациялық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кезең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орта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есеппен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1-2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аптаға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созылады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1" y="1600200"/>
            <a:ext cx="8988878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SzPts val="2560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Бас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ауруы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мұрыннан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ағу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температура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2930752"/>
            <a:ext cx="6840537" cy="366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457200" y="7869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400"/>
            </a:pPr>
            <a:r>
              <a:rPr lang="ru-RU" sz="5400" dirty="0" err="1">
                <a:latin typeface="Arial" panose="020B0604020202020204" pitchFamily="34" charset="0"/>
                <a:cs typeface="Arial" panose="020B0604020202020204" pitchFamily="34" charset="0"/>
              </a:rPr>
              <a:t>Аурудың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  <a:cs typeface="Arial" panose="020B0604020202020204" pitchFamily="34" charset="0"/>
              </a:rPr>
              <a:t>ағымы</a:t>
            </a:r>
            <a:endParaRPr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65314" y="1102179"/>
            <a:ext cx="9078686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SzPts val="2560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Вирус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ауыздың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жұтқыншақтың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шырышты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қабығынан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қанға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енеді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 конъюнктивит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en-US" sz="4400" b="0" i="0" u="non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Tahoma"/>
              </a:rPr>
              <a:t>.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2436" y="4057650"/>
            <a:ext cx="3386590" cy="241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700" y="4057650"/>
            <a:ext cx="3341233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504484" y="32362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400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3-5 -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ші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науқастың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әл-ауқаты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біршама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жақсарады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температура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төмендейді</a:t>
            </a:r>
            <a:r>
              <a:rPr lang="en-US" b="1" i="0" u="none" dirty="0" smtClean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  <a:sym typeface="Tahoma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Google Shape;6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978" y="2245179"/>
            <a:ext cx="7948612" cy="4299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400"/>
            </a:pPr>
            <a:r>
              <a:rPr lang="ru-RU" sz="5400" dirty="0" err="1">
                <a:latin typeface="Arial" panose="020B0604020202020204" pitchFamily="34" charset="0"/>
                <a:cs typeface="Arial" panose="020B0604020202020204" pitchFamily="34" charset="0"/>
              </a:rPr>
              <a:t>Бөртпелердің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  <a:cs typeface="Arial" panose="020B0604020202020204" pitchFamily="34" charset="0"/>
              </a:rPr>
              <a:t>сатысы</a:t>
            </a:r>
            <a:endParaRPr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983" y="1638978"/>
            <a:ext cx="8207375" cy="453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000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Қызылшаның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асқынуы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Қызылша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тудыратын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актериялар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7" name="Google Shape;7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9921" y="1953305"/>
            <a:ext cx="4405766" cy="4392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7" y="1953305"/>
            <a:ext cx="3455987" cy="4392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468312" y="333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400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Қызылшаны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диагностикалау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емдеу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5" name="Google Shape;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0200" y="1701800"/>
            <a:ext cx="4752975" cy="446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1701800"/>
            <a:ext cx="3779837" cy="44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4400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Қызылшаның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алдын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1412875"/>
            <a:ext cx="8280400" cy="46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default">
      <a:dk1>
        <a:srgbClr val="FFFFFF"/>
      </a:dk1>
      <a:lt1>
        <a:srgbClr val="720000"/>
      </a:lt1>
      <a:dk2>
        <a:srgbClr val="FFFFCC"/>
      </a:dk2>
      <a:lt2>
        <a:srgbClr val="8C0000"/>
      </a:lt2>
      <a:accent1>
        <a:srgbClr val="FF3300"/>
      </a:accent1>
      <a:accent2>
        <a:srgbClr val="BE7960"/>
      </a:accent2>
      <a:accent3>
        <a:srgbClr val="720000"/>
      </a:accent3>
      <a:accent4>
        <a:srgbClr val="FF3300"/>
      </a:accent4>
      <a:accent5>
        <a:srgbClr val="BE7960"/>
      </a:accent5>
      <a:accent6>
        <a:srgbClr val="720000"/>
      </a:accent6>
      <a:hlink>
        <a:srgbClr val="FFCC66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74</Words>
  <Application>Microsoft Office PowerPoint</Application>
  <PresentationFormat>Экран (4:3)</PresentationFormat>
  <Paragraphs>14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Разрез</vt:lpstr>
      <vt:lpstr>ҚЫЗЫЛША</vt:lpstr>
      <vt:lpstr>Қызылша-жұқпалы ауру</vt:lpstr>
      <vt:lpstr>Инкубациялық кезең орта есеппен 1-2 аптаға созылады</vt:lpstr>
      <vt:lpstr>Аурудың ағымы</vt:lpstr>
      <vt:lpstr>3-5 - ші күні науқастың әл-ауқаты біршама жақсарады, температура төмендейді.</vt:lpstr>
      <vt:lpstr>Бөртпелердің сатысы</vt:lpstr>
      <vt:lpstr>Қызылшаның асқынуы. Қызылша тудыратын бактериялар.</vt:lpstr>
      <vt:lpstr>Қызылшаны диагностикалау және емдеу</vt:lpstr>
      <vt:lpstr>Қызылшаның алдын алу</vt:lpstr>
      <vt:lpstr>Балаларымыздың денсаулығына қамқорлық жасаңыз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корь</dc:title>
  <cp:lastModifiedBy>HP</cp:lastModifiedBy>
  <cp:revision>3</cp:revision>
  <dcterms:modified xsi:type="dcterms:W3CDTF">2024-01-29T05:12:30Z</dcterms:modified>
</cp:coreProperties>
</file>