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76" r:id="rId5"/>
    <p:sldId id="278" r:id="rId6"/>
    <p:sldId id="263" r:id="rId7"/>
    <p:sldId id="261" r:id="rId8"/>
    <p:sldId id="266" r:id="rId9"/>
    <p:sldId id="267" r:id="rId10"/>
    <p:sldId id="269" r:id="rId11"/>
    <p:sldId id="259" r:id="rId12"/>
    <p:sldId id="265" r:id="rId13"/>
    <p:sldId id="264" r:id="rId14"/>
    <p:sldId id="292" r:id="rId15"/>
    <p:sldId id="271" r:id="rId16"/>
    <p:sldId id="272" r:id="rId17"/>
    <p:sldId id="274" r:id="rId18"/>
    <p:sldId id="282" r:id="rId19"/>
    <p:sldId id="283" r:id="rId20"/>
    <p:sldId id="284" r:id="rId21"/>
    <p:sldId id="285" r:id="rId22"/>
    <p:sldId id="290" r:id="rId23"/>
    <p:sldId id="286" r:id="rId24"/>
    <p:sldId id="289" r:id="rId25"/>
    <p:sldId id="291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35" autoAdjust="0"/>
    <p:restoredTop sz="94660"/>
  </p:normalViewPr>
  <p:slideViewPr>
    <p:cSldViewPr snapToGrid="0">
      <p:cViewPr varScale="1">
        <p:scale>
          <a:sx n="70" d="100"/>
          <a:sy n="70" d="100"/>
        </p:scale>
        <p:origin x="160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32E0-CD5A-446E-9D44-C31B1F903242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1B0E2-BCA7-4530-83AD-7CFF7E0084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5243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32E0-CD5A-446E-9D44-C31B1F903242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1B0E2-BCA7-4530-83AD-7CFF7E0084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126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32E0-CD5A-446E-9D44-C31B1F903242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1B0E2-BCA7-4530-83AD-7CFF7E0084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6365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32E0-CD5A-446E-9D44-C31B1F903242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1B0E2-BCA7-4530-83AD-7CFF7E0084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6790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32E0-CD5A-446E-9D44-C31B1F903242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1B0E2-BCA7-4530-83AD-7CFF7E0084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76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32E0-CD5A-446E-9D44-C31B1F903242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1B0E2-BCA7-4530-83AD-7CFF7E0084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762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32E0-CD5A-446E-9D44-C31B1F903242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1B0E2-BCA7-4530-83AD-7CFF7E0084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6757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32E0-CD5A-446E-9D44-C31B1F903242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1B0E2-BCA7-4530-83AD-7CFF7E0084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125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32E0-CD5A-446E-9D44-C31B1F903242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1B0E2-BCA7-4530-83AD-7CFF7E0084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9158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32E0-CD5A-446E-9D44-C31B1F903242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1B0E2-BCA7-4530-83AD-7CFF7E0084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174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32E0-CD5A-446E-9D44-C31B1F903242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1B0E2-BCA7-4530-83AD-7CFF7E0084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3876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B732E0-CD5A-446E-9D44-C31B1F903242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31B0E2-BCA7-4530-83AD-7CFF7E0084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7113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="" xmlns:a16="http://schemas.microsoft.com/office/drawing/2014/main" id="{3176634D-D48B-435F-9147-1D13A44DE7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559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="" xmlns:a16="http://schemas.microsoft.com/office/drawing/2014/main" id="{8DABC1B5-BE82-4F42-8A98-4788B0F44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04DA199D-BBD0-4663-8E78-D3A6058DC4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27" y="769967"/>
            <a:ext cx="3364668" cy="50576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92C90C96-CE05-466A-96C1-3C70E9E14D37}"/>
              </a:ext>
            </a:extLst>
          </p:cNvPr>
          <p:cNvSpPr txBox="1"/>
          <p:nvPr/>
        </p:nvSpPr>
        <p:spPr>
          <a:xfrm>
            <a:off x="4038600" y="769967"/>
            <a:ext cx="4165602" cy="4529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Ахметзянов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 err="1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Загит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 err="1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Габделянович</a:t>
            </a:r>
            <a:endParaRPr lang="ru-RU" sz="3200" b="1" kern="1400" spc="50" dirty="0">
              <a:solidFill>
                <a:srgbClr val="C00000"/>
              </a:solidFill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 </a:t>
            </a:r>
            <a:r>
              <a:rPr lang="ru-RU" sz="28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сержант</a:t>
            </a:r>
            <a:endParaRPr lang="ru-RU" sz="2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ru-RU" sz="1800" b="1" kern="1400" dirty="0">
              <a:ln>
                <a:noFill/>
              </a:ln>
              <a:solidFill>
                <a:srgbClr val="C00000"/>
              </a:solidFill>
              <a:effectLst/>
              <a:latin typeface="Bookman Old Style" panose="02050604050505020204" pitchFamily="18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Годы службы в Афганистане</a:t>
            </a:r>
            <a:endParaRPr lang="ru-RU" sz="1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27.12.1979 - 17.05.1981 </a:t>
            </a:r>
            <a:endParaRPr lang="ru-RU" sz="1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Sitka Small" panose="02000505000000020004" pitchFamily="2" charset="0"/>
              </a:rPr>
              <a:t> 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800" b="1" kern="1400" spc="50" dirty="0">
                <a:ln>
                  <a:noFill/>
                </a:ln>
                <a:solidFill>
                  <a:srgbClr val="E0322D"/>
                </a:solidFill>
                <a:effectLst/>
                <a:latin typeface="Calibri" panose="020F0502020204030204" pitchFamily="34" charset="0"/>
              </a:rPr>
              <a:t> </a:t>
            </a:r>
            <a:endParaRPr lang="ru-RU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0387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="" xmlns:a16="http://schemas.microsoft.com/office/drawing/2014/main" id="{8DABC1B5-BE82-4F42-8A98-4788B0F44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>
            <a:extLst>
              <a:ext uri="{FF2B5EF4-FFF2-40B4-BE49-F238E27FC236}">
                <a16:creationId xmlns="" xmlns:a16="http://schemas.microsoft.com/office/drawing/2014/main" id="{3AE9BE52-4403-47DB-9458-874F71F0B3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955" y="493583"/>
            <a:ext cx="3140469" cy="24477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006699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A8C29CA9-3CAC-47E5-BBA8-6C2109D9DBDC}"/>
              </a:ext>
            </a:extLst>
          </p:cNvPr>
          <p:cNvSpPr txBox="1"/>
          <p:nvPr/>
        </p:nvSpPr>
        <p:spPr>
          <a:xfrm>
            <a:off x="3911600" y="520700"/>
            <a:ext cx="4988224" cy="39396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>
              <a:lnSpc>
                <a:spcPct val="75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Родился 17 июня  1961 года в  </a:t>
            </a:r>
            <a:r>
              <a:rPr lang="ru-RU" kern="140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г.Караганде</a:t>
            </a: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семье рабочих. С 1968 по 1978 год учился в школе №2 </a:t>
            </a:r>
            <a:r>
              <a:rPr lang="ru-RU" kern="140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п.Шахан</a:t>
            </a: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В 1978 году поступил в ПТУ № 61 </a:t>
            </a:r>
            <a:r>
              <a:rPr lang="ru-RU" kern="140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г.Сарани</a:t>
            </a: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на подземного  электрослесаря.  5 июля 1979 года был призван в ряды Советской Армии. Служил в  г</a:t>
            </a:r>
            <a:r>
              <a:rPr lang="ru-RU" kern="14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Георгиевка </a:t>
            </a: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Жарминского района Семипалатинской области. 27 декабря 1979 г был отправлен в Афганистан. Службу проходил в городах: </a:t>
            </a:r>
            <a:r>
              <a:rPr lang="ru-RU" kern="140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Шындант</a:t>
            </a: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Кабул, Кандагар, Герат. 17 мая 1981 года был демобилизован .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ru-RU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ru-RU" sz="11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B93CD79-17CC-48AB-A388-FD8B42FBD0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319" y="3047342"/>
            <a:ext cx="2526105" cy="3427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B20D4DC0-FED9-4602-9462-376B2AE936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598" y="2941302"/>
            <a:ext cx="2796876" cy="35334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9125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="" xmlns:a16="http://schemas.microsoft.com/office/drawing/2014/main" id="{8DABC1B5-BE82-4F42-8A98-4788B0F44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25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F09ED8D8-2BAF-4657-A520-1F6D31AB02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43" y="595870"/>
            <a:ext cx="3589172" cy="5345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E0B55D1D-1663-4297-9655-7DA5B80DEBF0}"/>
              </a:ext>
            </a:extLst>
          </p:cNvPr>
          <p:cNvSpPr txBox="1"/>
          <p:nvPr/>
        </p:nvSpPr>
        <p:spPr>
          <a:xfrm>
            <a:off x="4419600" y="1193800"/>
            <a:ext cx="4284906" cy="4379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Валухов 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Сергей 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Владимирович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b="1" kern="1400" spc="50" dirty="0">
                <a:solidFill>
                  <a:srgbClr val="C00000"/>
                </a:solidFill>
                <a:latin typeface="Sitka Small" panose="02000505000000020004" pitchFamily="2" charset="0"/>
              </a:rPr>
              <a:t>рядовой</a:t>
            </a:r>
            <a:endParaRPr lang="ru-RU" sz="2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000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 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Годы службы в Афганистане</a:t>
            </a:r>
            <a:endParaRPr lang="ru-RU" sz="1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19.11. 1981- 25.04.1982 </a:t>
            </a:r>
            <a:endParaRPr lang="ru-RU" sz="1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C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607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="" xmlns:a16="http://schemas.microsoft.com/office/drawing/2014/main" id="{8DABC1B5-BE82-4F42-8A98-4788B0F44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25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7B8D49FD-740E-43BA-A5EA-BF1ADC2BEBB3}"/>
              </a:ext>
            </a:extLst>
          </p:cNvPr>
          <p:cNvSpPr txBox="1"/>
          <p:nvPr/>
        </p:nvSpPr>
        <p:spPr>
          <a:xfrm>
            <a:off x="1771650" y="990600"/>
            <a:ext cx="56007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31 декабря 1961  года в селе Соколка Сердобского  района Пензенской области. В 1965 году родители приехали в </a:t>
            </a:r>
            <a:r>
              <a:rPr lang="ru-RU" sz="1800" kern="140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п.Шахан</a:t>
            </a:r>
            <a:r>
              <a:rPr lang="ru-RU" sz="1800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ru-RU" sz="1800" kern="14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1969 </a:t>
            </a:r>
            <a:r>
              <a:rPr lang="ru-RU" sz="1800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году пошел в первый класс средней школы №2.  В 1979 году окончив школу, устроился автослесарем в </a:t>
            </a:r>
            <a:r>
              <a:rPr lang="ru-RU" sz="1800" kern="140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Шаханскую</a:t>
            </a:r>
            <a:r>
              <a:rPr lang="ru-RU" sz="1800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автобазу, где учился на курсах водителей. В 1980 году был призван в ряды Советской Армии. На службу попал в Черниговскую дивизию, прослужил полтора года в воздушно-десантных войсках. В ноябре 1981 года часть была переброшена в Афганистан, где уже шла война. Демобилизовался в апреле 1982 года. 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961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="" xmlns:a16="http://schemas.microsoft.com/office/drawing/2014/main" id="{8DABC1B5-BE82-4F42-8A98-4788B0F44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E8BD8C02-4E9B-4FDB-BB2D-EF0D09C137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017" y="483729"/>
            <a:ext cx="3602359" cy="5203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BEEEB6D-9939-4FD3-A364-E8E4D9F12748}"/>
              </a:ext>
            </a:extLst>
          </p:cNvPr>
          <p:cNvSpPr txBox="1"/>
          <p:nvPr/>
        </p:nvSpPr>
        <p:spPr>
          <a:xfrm>
            <a:off x="4787900" y="787400"/>
            <a:ext cx="2984500" cy="4596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Виноградов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Михаил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Васильевич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b="1" kern="1400" spc="50" dirty="0">
                <a:solidFill>
                  <a:srgbClr val="C00000"/>
                </a:solidFill>
                <a:latin typeface="Sitka Small" panose="02000505000000020004" pitchFamily="2" charset="0"/>
              </a:rPr>
              <a:t> рядовой</a:t>
            </a:r>
            <a:endParaRPr lang="ru-RU" sz="2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C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Годы службы в Афганистане</a:t>
            </a:r>
            <a:endParaRPr lang="ru-RU" sz="1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26.12. 1979- 18.11.1980  </a:t>
            </a:r>
            <a:endParaRPr lang="ru-RU" sz="1800" kern="1400" dirty="0">
              <a:ln>
                <a:noFill/>
              </a:ln>
              <a:solidFill>
                <a:srgbClr val="0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336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="" xmlns:a16="http://schemas.microsoft.com/office/drawing/2014/main" id="{8DABC1B5-BE82-4F42-8A98-4788B0F44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3EBCCB41-0238-49E5-B85D-3AE65650DD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451" y="1123580"/>
            <a:ext cx="3129032" cy="4322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B906173B-CC54-4481-A891-E36650E891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974" y="281754"/>
            <a:ext cx="4900535" cy="3147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5ABE96D8-3E88-4DE1-9D93-3501BEF883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823" y="3591398"/>
            <a:ext cx="4188102" cy="29449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56030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="" xmlns:a16="http://schemas.microsoft.com/office/drawing/2014/main" id="{8DABC1B5-BE82-4F42-8A98-4788B0F44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81AB40B9-7379-4AFE-9245-1CEC14D396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00" y="715274"/>
            <a:ext cx="3695700" cy="48465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2B9C3EAD-F15A-4C42-9D56-09F021B03B8A}"/>
              </a:ext>
            </a:extLst>
          </p:cNvPr>
          <p:cNvSpPr txBox="1"/>
          <p:nvPr/>
        </p:nvSpPr>
        <p:spPr>
          <a:xfrm>
            <a:off x="4013200" y="431800"/>
            <a:ext cx="4838700" cy="600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>
              <a:spcBef>
                <a:spcPts val="0"/>
              </a:spcBef>
              <a:spcAft>
                <a:spcPts val="600"/>
              </a:spcAft>
            </a:pP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 28 октября 1959 года в Караганде</a:t>
            </a:r>
            <a:r>
              <a:rPr lang="ru-RU" kern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феврале 1963 года его семья  переехала в  п. Шахан.  В 1967 году пошел в 1 класс средней школы № 14. С 1975 по 1977 годы  учился в ГПТУ-61 г. Сарани, получил профессию подземного электрослесаря. В сентябре 1978 года был направлен военкоматом  в Карагандинский Авиационный учебный центр, где совершил три прыжка с парашюта. С 1 ноября 1978 года  начал службу в г. Витебск. 22 декабря 1979 года дивизию подняли по тревоге и сообщили приказ главнокомандования  о направлении в Афганистан для прохождения  дальнейшей службы. Служил в Кабуле, его батальон ходил в караулы и патрулировал улицы города. 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pPr marL="0" marR="0" indent="0" algn="just">
              <a:lnSpc>
                <a:spcPct val="125000"/>
              </a:lnSpc>
              <a:spcBef>
                <a:spcPts val="100"/>
              </a:spcBef>
              <a:spcAft>
                <a:spcPts val="1400"/>
              </a:spcAft>
            </a:pPr>
            <a:endParaRPr lang="ru-RU" sz="1200" kern="1400" dirty="0">
              <a:ln>
                <a:noFill/>
              </a:ln>
              <a:solidFill>
                <a:srgbClr val="000000"/>
              </a:solidFill>
              <a:effectLst/>
              <a:latin typeface="Sitka Text" panose="02000505000000020004" pitchFamily="2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200" kern="1400" dirty="0">
                <a:ln>
                  <a:noFill/>
                </a:ln>
                <a:solidFill>
                  <a:srgbClr val="000000"/>
                </a:solidFill>
                <a:effectLst/>
                <a:latin typeface="Sitka Text" panose="02000505000000020004" pitchFamily="2" charset="0"/>
              </a:rPr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029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="" xmlns:a16="http://schemas.microsoft.com/office/drawing/2014/main" id="{8DABC1B5-BE82-4F42-8A98-4788B0F44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C23FFAEC-EADB-4BA5-81A9-CF5B720208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91" y="587576"/>
            <a:ext cx="3520010" cy="51769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0B39B03-D792-4878-85AB-05D97DDDEBB0}"/>
              </a:ext>
            </a:extLst>
          </p:cNvPr>
          <p:cNvSpPr txBox="1"/>
          <p:nvPr/>
        </p:nvSpPr>
        <p:spPr>
          <a:xfrm>
            <a:off x="4571999" y="1168427"/>
            <a:ext cx="3738375" cy="4596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 err="1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Ержуманов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 </a:t>
            </a:r>
            <a:r>
              <a:rPr lang="ru-RU" sz="3200" b="1" kern="1400" spc="50" dirty="0" err="1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Жанат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 err="1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Уатаевич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рядовой </a:t>
            </a:r>
            <a:endParaRPr lang="ru-RU" sz="2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C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Годы службы в Афганистане</a:t>
            </a:r>
            <a:endParaRPr lang="ru-RU" sz="1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01.01. 1980- 15.11.1980 </a:t>
            </a:r>
            <a:endParaRPr lang="ru-RU" sz="1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9759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="" xmlns:a16="http://schemas.microsoft.com/office/drawing/2014/main" id="{8DABC1B5-BE82-4F42-8A98-4788B0F44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57D473F-DAA2-4F55-9DAD-25D2ACF11E4D}"/>
              </a:ext>
            </a:extLst>
          </p:cNvPr>
          <p:cNvSpPr txBox="1"/>
          <p:nvPr/>
        </p:nvSpPr>
        <p:spPr>
          <a:xfrm>
            <a:off x="4178299" y="800100"/>
            <a:ext cx="4368801" cy="4521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0215" algn="just">
              <a:spcBef>
                <a:spcPts val="0"/>
              </a:spcBef>
              <a:spcAft>
                <a:spcPts val="1000"/>
              </a:spcAft>
            </a:pP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1 июля 1960 года  в г. Сарань Карагандинской области.  В 1977 году закончил </a:t>
            </a:r>
            <a:r>
              <a:rPr lang="ru-RU" kern="140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Караджарскую</a:t>
            </a: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среднюю  школу. После окончания школы поступил на работу в </a:t>
            </a:r>
            <a:r>
              <a:rPr lang="ru-RU" kern="140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Шаханскую</a:t>
            </a: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автобазу учеником слесаря. Без отрыва </a:t>
            </a:r>
            <a:r>
              <a:rPr lang="ru-RU" kern="14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производства окончил курсы водителей. В 1978 году призвался Шахтинским ГВК в ряды Советской Армии. Первый  год с ноября 1978 г. по 31 декабря 1979 года проходил службу в Белоруссии. С 1 января  по 15 ноября 1980 года служил в Афганистане, выполняя интернациональный долг. 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7A09CEF6-0E53-40DA-BBB2-D41C03785A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07" y="415792"/>
            <a:ext cx="3540305" cy="24912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25381573-1F13-46EB-B538-364B8EED88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07" y="3094596"/>
            <a:ext cx="3540305" cy="34185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7669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="" xmlns:a16="http://schemas.microsoft.com/office/drawing/2014/main" id="{E5293603-BFD1-47E9-A075-6A39EF8D0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7740E575-2212-4AA3-8E29-049099F08A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447" y="615701"/>
            <a:ext cx="3777753" cy="56265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BD4391A-ABB8-4B8E-B59D-1DD110A73200}"/>
              </a:ext>
            </a:extLst>
          </p:cNvPr>
          <p:cNvSpPr txBox="1"/>
          <p:nvPr/>
        </p:nvSpPr>
        <p:spPr>
          <a:xfrm>
            <a:off x="4267200" y="774700"/>
            <a:ext cx="3937000" cy="3936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 err="1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Зирко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Сергей 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Александрович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ru-RU" sz="2800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рядовой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Годы службы в Афганистане</a:t>
            </a:r>
            <a:endParaRPr lang="ru-RU" kern="1400" dirty="0">
              <a:ln>
                <a:noFill/>
              </a:ln>
              <a:solidFill>
                <a:srgbClr val="0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26.12. 1979- 18.11.1980 </a:t>
            </a:r>
            <a:endParaRPr lang="ru-RU" kern="1400" dirty="0">
              <a:ln>
                <a:noFill/>
              </a:ln>
              <a:solidFill>
                <a:srgbClr val="0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kern="1400" dirty="0">
                <a:ln>
                  <a:noFill/>
                </a:ln>
                <a:solidFill>
                  <a:srgbClr val="000000"/>
                </a:solidFill>
                <a:effectLst/>
                <a:latin typeface="Sitka Small" panose="02000505000000020004" pitchFamily="2" charset="0"/>
              </a:rPr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964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="" xmlns:a16="http://schemas.microsoft.com/office/drawing/2014/main" id="{E5293603-BFD1-47E9-A075-6A39EF8D0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427" y="-1397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25FE5E88-A226-4824-A69D-E9BE969062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082" y="3930251"/>
            <a:ext cx="4339975" cy="2687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A7FF5417-AFAA-4CB4-9581-7988C32EE8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872" y="178749"/>
            <a:ext cx="3432278" cy="23310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BF958B2E-0DCD-462D-BE8C-A3354B72BF9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1467" y="1608064"/>
            <a:ext cx="2099964" cy="28031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188B4D7-6258-4CE7-B69C-A79F7DBAB3ED}"/>
              </a:ext>
            </a:extLst>
          </p:cNvPr>
          <p:cNvSpPr txBox="1"/>
          <p:nvPr/>
        </p:nvSpPr>
        <p:spPr>
          <a:xfrm>
            <a:off x="355600" y="444500"/>
            <a:ext cx="3471078" cy="5130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0215" algn="just">
              <a:spcBef>
                <a:spcPts val="0"/>
              </a:spcBef>
              <a:spcAft>
                <a:spcPts val="1000"/>
              </a:spcAft>
            </a:pP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1 сентября 1962 года в  г</a:t>
            </a:r>
            <a:r>
              <a:rPr lang="ru-RU" kern="14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Караганде </a:t>
            </a: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семье шахтера.  В 1963 г переехали в </a:t>
            </a:r>
            <a:r>
              <a:rPr lang="ru-RU" kern="140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п.Шахан</a:t>
            </a: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Учился в средней школе № 12 с 1969 по 1979гг. После окончания школы поступил в  училище г. Сарани. 4 апреля 1981 года был призван в ряды Советской Армии.  Попал в в/ч г. Сарани, оттуда был отправлен в Самарканд, где прошел курс молодого бойца. Через 2,5 месяца попал в </a:t>
            </a:r>
            <a:r>
              <a:rPr lang="ru-RU" kern="140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г.Кабул</a:t>
            </a: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где и проходил всю остальную службу. Служба состояла  в охране штаба в/ч и охране офицеров при выездах в г. Кабул. </a:t>
            </a:r>
            <a:endParaRPr lang="ru-RU" sz="1200" kern="1400" dirty="0">
              <a:ln>
                <a:noFill/>
              </a:ln>
              <a:solidFill>
                <a:srgbClr val="000000"/>
              </a:solidFill>
              <a:effectLst/>
              <a:latin typeface="Sitka Heading" panose="02000505000000020004" pitchFamily="2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ru-RU" sz="1200" kern="1400" dirty="0">
              <a:ln>
                <a:noFill/>
              </a:ln>
              <a:solidFill>
                <a:srgbClr val="000000"/>
              </a:solidFill>
              <a:effectLst/>
              <a:latin typeface="Sitka Heading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87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="" xmlns:a16="http://schemas.microsoft.com/office/drawing/2014/main" id="{E5293603-BFD1-47E9-A075-6A39EF8D0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E48A70A-CA46-432F-9F4B-3E56BAA3D900}"/>
              </a:ext>
            </a:extLst>
          </p:cNvPr>
          <p:cNvSpPr txBox="1"/>
          <p:nvPr/>
        </p:nvSpPr>
        <p:spPr>
          <a:xfrm>
            <a:off x="4705916" y="709684"/>
            <a:ext cx="3864878" cy="4978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 err="1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Елубаев</a:t>
            </a: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 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Серик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 </a:t>
            </a:r>
            <a:r>
              <a:rPr lang="ru-RU" sz="3200" b="1" kern="1400" spc="50" dirty="0" err="1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Сексенович</a:t>
            </a:r>
            <a:endParaRPr lang="ru-RU" sz="3200" b="1" kern="1400" spc="5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b="1" kern="1400" spc="50" dirty="0">
                <a:solidFill>
                  <a:srgbClr val="C00000"/>
                </a:solidFill>
                <a:latin typeface="Sitka Small" panose="02000505000000020004" pitchFamily="2" charset="0"/>
              </a:rPr>
              <a:t>рядовой</a:t>
            </a:r>
            <a:endParaRPr lang="ru-RU" sz="2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endParaRPr lang="ru-RU" sz="1800" kern="1400" dirty="0">
              <a:ln>
                <a:noFill/>
              </a:ln>
              <a:solidFill>
                <a:srgbClr val="C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ru-RU" sz="1800" b="1" kern="1400" dirty="0" smtClean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ru-RU" b="1" kern="1400" dirty="0">
              <a:solidFill>
                <a:srgbClr val="C00000"/>
              </a:solidFill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b="1" kern="1400" dirty="0" smtClean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Годы </a:t>
            </a:r>
            <a:r>
              <a:rPr lang="ru-RU" sz="1800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службы в Афганистане</a:t>
            </a:r>
            <a:endParaRPr lang="ru-RU" sz="1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20.12.1980- 20.06.1981 </a:t>
            </a:r>
            <a:endParaRPr lang="ru-RU" sz="1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871" y="912403"/>
            <a:ext cx="4299045" cy="53608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3381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="" xmlns:a16="http://schemas.microsoft.com/office/drawing/2014/main" id="{E5293603-BFD1-47E9-A075-6A39EF8D0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79D6402B-E826-4765-8AAA-668C3565BEFF}"/>
              </a:ext>
            </a:extLst>
          </p:cNvPr>
          <p:cNvSpPr txBox="1"/>
          <p:nvPr/>
        </p:nvSpPr>
        <p:spPr>
          <a:xfrm>
            <a:off x="1078174" y="1354541"/>
            <a:ext cx="7229901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50215" algn="just">
              <a:spcBef>
                <a:spcPts val="0"/>
              </a:spcBef>
              <a:spcAft>
                <a:spcPts val="0"/>
              </a:spcAft>
            </a:pP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20 марта 1960 года в Жанааркинском районе. Затем родители переехали в совхоз «</a:t>
            </a:r>
            <a:r>
              <a:rPr lang="ru-RU" kern="140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Баликтыколь</a:t>
            </a: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 Нуринского района. В 1967 году пошел в первый класс.  После окончания школы работал в родном селе, поступил в автошколу г. </a:t>
            </a:r>
            <a:r>
              <a:rPr lang="ru-RU" kern="140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Киевки</a:t>
            </a: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Нуринского района, до призыва в армию работал  механизатором  и водителем.</a:t>
            </a:r>
          </a:p>
          <a:p>
            <a:pPr marL="0" marR="0" indent="450215" algn="just">
              <a:spcBef>
                <a:spcPts val="0"/>
              </a:spcBef>
              <a:spcAft>
                <a:spcPts val="0"/>
              </a:spcAft>
            </a:pP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1979 году был призван в ряды  Советской Армии, служил в Белоруссии в авиа-зенитных войсках. В 1980  году добровольно написал рапорт, чтобы попасть в Афганистан для дальнейшего прохождения службы. Демобилизовался в 1981 году</a:t>
            </a:r>
            <a:r>
              <a:rPr lang="ru-RU" kern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kern="140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l">
              <a:spcBef>
                <a:spcPts val="0"/>
              </a:spcBef>
              <a:spcAft>
                <a:spcPts val="600"/>
              </a:spcAft>
            </a:pP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Шахан с семьей переехал в 2017 году. </a:t>
            </a:r>
          </a:p>
        </p:txBody>
      </p:sp>
    </p:spTree>
    <p:extLst>
      <p:ext uri="{BB962C8B-B14F-4D97-AF65-F5344CB8AC3E}">
        <p14:creationId xmlns:p14="http://schemas.microsoft.com/office/powerpoint/2010/main" val="2502394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="" xmlns:a16="http://schemas.microsoft.com/office/drawing/2014/main" id="{E5293603-BFD1-47E9-A075-6A39EF8D0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C7FED5CC-3B7A-449D-9C34-2CB3216566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65" y="506020"/>
            <a:ext cx="3639783" cy="5403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63042BE3-6DDD-43C6-A353-CEB47027064B}"/>
              </a:ext>
            </a:extLst>
          </p:cNvPr>
          <p:cNvSpPr txBox="1"/>
          <p:nvPr/>
        </p:nvSpPr>
        <p:spPr>
          <a:xfrm>
            <a:off x="4724400" y="863600"/>
            <a:ext cx="3200400" cy="4596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Квашнин 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Сергей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Геннадьевич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b="1" kern="1400" spc="50" dirty="0">
                <a:solidFill>
                  <a:srgbClr val="C00000"/>
                </a:solidFill>
                <a:latin typeface="Sitka Small" panose="02000505000000020004" pitchFamily="2" charset="0"/>
              </a:rPr>
              <a:t>сержант</a:t>
            </a:r>
            <a:endParaRPr lang="ru-RU" sz="2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C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Годы службы в Афганистане</a:t>
            </a:r>
            <a:endParaRPr lang="ru-RU" sz="1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02.11. 1986- </a:t>
            </a:r>
            <a:r>
              <a:rPr lang="ru-RU" sz="1800" b="1" kern="1400" dirty="0" smtClean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09.06.1988 </a:t>
            </a:r>
            <a:endParaRPr lang="ru-RU" sz="1800" kern="1400" dirty="0">
              <a:ln>
                <a:noFill/>
              </a:ln>
              <a:solidFill>
                <a:srgbClr val="0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7529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="" xmlns:a16="http://schemas.microsoft.com/office/drawing/2014/main" id="{E5293603-BFD1-47E9-A075-6A39EF8D0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4B39E7D9-9843-44C8-95FF-6906E608DB84}"/>
              </a:ext>
            </a:extLst>
          </p:cNvPr>
          <p:cNvSpPr txBox="1"/>
          <p:nvPr/>
        </p:nvSpPr>
        <p:spPr>
          <a:xfrm>
            <a:off x="406400" y="939800"/>
            <a:ext cx="4432300" cy="5310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"/>
              </a:spcBef>
              <a:spcAft>
                <a:spcPts val="1400"/>
              </a:spcAft>
            </a:pP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Родился 31 января 1968 года в поселке Шахан. После окончания средней школы № 12 в 1985 году работал на </a:t>
            </a:r>
            <a:r>
              <a:rPr lang="ru-RU" kern="140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Шаханской</a:t>
            </a: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автобазе и учился в ДОСААФе на механика-водителя  от  Военкомата. 9 мая 1986 года был призван в армию. До ноября 1986 года  проходил службу в г. Термезе в Узбекистане. С 2 ноября 1986 года продолжил службу в Афганистане,  где служил в 177 МСП на перевале Саланг водителем в должности командира отделения. В Афганистане прослужил 19 месяцев и 7 дней. Был демобилизован 9 июня 1988 года.</a:t>
            </a:r>
          </a:p>
          <a:p>
            <a:pPr marL="0" marR="0" indent="0" algn="l">
              <a:lnSpc>
                <a:spcPct val="125000"/>
              </a:lnSpc>
              <a:spcBef>
                <a:spcPts val="100"/>
              </a:spcBef>
              <a:spcAft>
                <a:spcPts val="1400"/>
              </a:spcAft>
            </a:pPr>
            <a:r>
              <a:rPr lang="ru-RU" sz="1400" kern="1400" dirty="0">
                <a:ln>
                  <a:noFill/>
                </a:ln>
                <a:solidFill>
                  <a:srgbClr val="000000"/>
                </a:solidFill>
                <a:effectLst/>
                <a:latin typeface="Sitka Heading" panose="02000505000000020004" pitchFamily="2" charset="0"/>
              </a:rPr>
              <a:t>  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400" kern="1400" dirty="0">
                <a:ln>
                  <a:noFill/>
                </a:ln>
                <a:solidFill>
                  <a:srgbClr val="000000"/>
                </a:solidFill>
                <a:effectLst/>
                <a:latin typeface="Sitka Heading" panose="02000505000000020004" pitchFamily="2" charset="0"/>
              </a:rPr>
              <a:t> 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10C06C86-3CC3-40AE-8C8C-B2BACE8147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700" y="625901"/>
            <a:ext cx="3431963" cy="52153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5237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="" xmlns:a16="http://schemas.microsoft.com/office/drawing/2014/main" id="{E5293603-BFD1-47E9-A075-6A39EF8D0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618FBBCE-482E-4715-A8F8-3ABB514068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843" y="252225"/>
            <a:ext cx="3850093" cy="29762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0DE282CE-47C8-48D1-87E8-17DBFDD5BC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926" y="296879"/>
            <a:ext cx="3786052" cy="293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FBB6F940-BE30-4574-BDA5-F6B9FD9902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2" y="3662179"/>
            <a:ext cx="3898795" cy="2736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A8CDB591-5115-499E-B886-AF5CA560EE2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926" y="3662179"/>
            <a:ext cx="3776139" cy="26995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4119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="" xmlns:a16="http://schemas.microsoft.com/office/drawing/2014/main" id="{E5293603-BFD1-47E9-A075-6A39EF8D0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EB0781EF-1FAB-4EE0-B810-20B302ED35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974" y="711301"/>
            <a:ext cx="3655326" cy="53353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B746583A-E4EB-4A50-8641-49B93A5CE2DE}"/>
              </a:ext>
            </a:extLst>
          </p:cNvPr>
          <p:cNvSpPr txBox="1"/>
          <p:nvPr/>
        </p:nvSpPr>
        <p:spPr>
          <a:xfrm>
            <a:off x="4432300" y="930426"/>
            <a:ext cx="4127500" cy="4189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Неплюев 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Александр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 Федорович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b="1" kern="1400" spc="50" dirty="0">
                <a:solidFill>
                  <a:srgbClr val="C00000"/>
                </a:solidFill>
                <a:latin typeface="Sitka Small" panose="02000505000000020004" pitchFamily="2" charset="0"/>
              </a:rPr>
              <a:t>рядовой</a:t>
            </a:r>
            <a:endParaRPr lang="ru-RU" sz="2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8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Calibri" panose="020F0502020204030204" pitchFamily="34" charset="0"/>
              </a:rPr>
              <a:t> </a:t>
            </a:r>
            <a:endParaRPr lang="ru-RU" sz="1800" kern="1400" dirty="0">
              <a:ln>
                <a:noFill/>
              </a:ln>
              <a:solidFill>
                <a:srgbClr val="C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C0000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ru-RU" sz="1800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Годы службы в Афганистане</a:t>
            </a:r>
            <a:endParaRPr lang="ru-RU" sz="1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январь  </a:t>
            </a:r>
            <a:r>
              <a:rPr lang="ru-RU" sz="1800" b="1" kern="1400" dirty="0" smtClean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1980—ноябрь </a:t>
            </a:r>
            <a:r>
              <a:rPr lang="ru-RU" sz="1800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1980 </a:t>
            </a:r>
            <a:endParaRPr lang="ru-RU" sz="1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C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3381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="" xmlns:a16="http://schemas.microsoft.com/office/drawing/2014/main" id="{E5293603-BFD1-47E9-A075-6A39EF8D0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22A2A12-B9E8-4729-A8BF-504C71185FD5}"/>
              </a:ext>
            </a:extLst>
          </p:cNvPr>
          <p:cNvSpPr txBox="1"/>
          <p:nvPr/>
        </p:nvSpPr>
        <p:spPr>
          <a:xfrm>
            <a:off x="2362200" y="415117"/>
            <a:ext cx="487680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</a:rPr>
              <a:t>    Неплюев Александр Федорович служил связистом.  Родился 4 марта 1960 года  в  г. Сарань  Карагандинской области</a:t>
            </a:r>
            <a:r>
              <a:rPr lang="ru-RU" kern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. </a:t>
            </a:r>
            <a:r>
              <a:rPr lang="ru-RU" sz="1800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</a:rPr>
              <a:t>В семье был единственным ребенком. Семья проживала в  ГРП  «</a:t>
            </a:r>
            <a:r>
              <a:rPr lang="ru-RU" sz="1800" kern="140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</a:rPr>
              <a:t>Чурубай</a:t>
            </a:r>
            <a:r>
              <a:rPr lang="ru-RU" sz="1800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</a:rPr>
              <a:t> -Нуринская». В школу пошел 1967 году. После окончания 8 классов поступил учиться в ПТУ – 61  г. Сарани на газо-электросварщика. После окончания училища работал в совхозе «</a:t>
            </a:r>
            <a:r>
              <a:rPr lang="ru-RU" sz="1800" kern="140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</a:rPr>
              <a:t>Каражарский</a:t>
            </a:r>
            <a:r>
              <a:rPr lang="ru-RU" sz="1800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</a:rPr>
              <a:t>» электросварщиком. В 1978 году был призван служить в ряды Советской Армии, попал в Ленинград  и продолжил службу  в городе Выборге Ленинградской области. В </a:t>
            </a:r>
            <a:r>
              <a:rPr lang="ru-RU" sz="1800" kern="140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</a:rPr>
              <a:t>январе </a:t>
            </a:r>
            <a:r>
              <a:rPr lang="ru-RU" sz="1800" kern="140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</a:rPr>
              <a:t>1980 </a:t>
            </a:r>
            <a:r>
              <a:rPr lang="ru-RU" sz="1800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</a:rPr>
              <a:t>года по приказу главнокомандования был  направлен  для  прохождения дальнейшей службы в Афганистан, где служил связистом отдельного батальона связи. Демобилизовался в  ноябре 1980 года. </a:t>
            </a:r>
            <a:endParaRPr lang="ru-RU" sz="1200" kern="140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191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="" xmlns:a16="http://schemas.microsoft.com/office/drawing/2014/main" id="{E5293603-BFD1-47E9-A075-6A39EF8D0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1193A745-C020-422D-BC42-6B76082007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37" y="573318"/>
            <a:ext cx="3800903" cy="55518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7B7FC3E-7AAE-4D0B-BD67-019A64597BE2}"/>
              </a:ext>
            </a:extLst>
          </p:cNvPr>
          <p:cNvSpPr txBox="1"/>
          <p:nvPr/>
        </p:nvSpPr>
        <p:spPr>
          <a:xfrm>
            <a:off x="3746500" y="843277"/>
            <a:ext cx="4826000" cy="4266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 err="1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Топилин</a:t>
            </a: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 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Олег 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Юрьевич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b="1" kern="1400" spc="50" dirty="0">
                <a:solidFill>
                  <a:srgbClr val="C00000"/>
                </a:solidFill>
                <a:latin typeface="Sitka Small" panose="02000505000000020004" pitchFamily="2" charset="0"/>
              </a:rPr>
              <a:t>рядовой</a:t>
            </a:r>
            <a:endParaRPr lang="ru-RU" sz="2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C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Годы службы в Афганистане</a:t>
            </a:r>
            <a:endParaRPr lang="ru-RU" sz="1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Май 1980—декабрь 1981</a:t>
            </a:r>
            <a:endParaRPr lang="ru-RU" sz="1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C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8197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="" xmlns:a16="http://schemas.microsoft.com/office/drawing/2014/main" id="{E5293603-BFD1-47E9-A075-6A39EF8D0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FCCD3190-618E-461F-8342-EEB6F885D9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3007"/>
            <a:ext cx="2311400" cy="3237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0E0840B5-6679-4E74-84EC-F0B1C5BC3C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900" y="223008"/>
            <a:ext cx="2349500" cy="30620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3310CE88-81A4-4B96-AD30-545F453111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556088"/>
            <a:ext cx="2311399" cy="3176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3D13CE98-E705-4214-B41F-84D2FB8BAD8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900" y="3285014"/>
            <a:ext cx="2220100" cy="35640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88423E65-0642-4D1A-B585-931C4700747C}"/>
              </a:ext>
            </a:extLst>
          </p:cNvPr>
          <p:cNvSpPr txBox="1"/>
          <p:nvPr/>
        </p:nvSpPr>
        <p:spPr>
          <a:xfrm>
            <a:off x="2768600" y="390065"/>
            <a:ext cx="3568700" cy="7211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0215" algn="just">
              <a:spcBef>
                <a:spcPts val="0"/>
              </a:spcBef>
              <a:spcAft>
                <a:spcPts val="0"/>
              </a:spcAft>
            </a:pP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29 ноября 1959 года в г. Запорожье. После его семья переехала сначала  г. Алма-Ату,  затем в 1964 году  -  в поселок Шахан, где его отец устроился работать на шахту «Молодежная».  В 1975 году окончил  8 классов средней школы № 12.  Поступил учиться в ГПТУ-60 г. Сарани, где получил профессию слесаря-монтажника. </a:t>
            </a:r>
          </a:p>
          <a:p>
            <a:pPr indent="450215" algn="just"/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ноябре 1979 года Шахтинским  </a:t>
            </a:r>
            <a:r>
              <a:rPr lang="ru-RU" kern="140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горвоенкоматом</a:t>
            </a: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был призван в ряды Советской Армии. Служил в воздушно-десантных войсках, расположенных в городе </a:t>
            </a:r>
            <a:r>
              <a:rPr lang="ru-RU" kern="140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Болграу</a:t>
            </a:r>
            <a:r>
              <a:rPr lang="ru-RU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Одесской области. В мае 1980 года был переведен для дальнейший службы в Афганистан. В декабре в 1981 года был демобилизован.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pPr marL="0" marR="0" indent="450215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200" kern="1400" dirty="0">
              <a:ln>
                <a:noFill/>
              </a:ln>
              <a:solidFill>
                <a:srgbClr val="000000"/>
              </a:solidFill>
              <a:effectLst/>
              <a:latin typeface="Sitka Heading" panose="02000505000000020004" pitchFamily="2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4557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="" xmlns:a16="http://schemas.microsoft.com/office/drawing/2014/main" id="{E5293603-BFD1-47E9-A075-6A39EF8D0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6B26BEF1-C66F-4A5D-9057-2DBAB614E0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492" y="752230"/>
            <a:ext cx="3616848" cy="53535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7CC9F42-0523-418B-965B-05E0F8D7ABCD}"/>
              </a:ext>
            </a:extLst>
          </p:cNvPr>
          <p:cNvSpPr txBox="1"/>
          <p:nvPr/>
        </p:nvSpPr>
        <p:spPr>
          <a:xfrm>
            <a:off x="4572000" y="665781"/>
            <a:ext cx="4025900" cy="4266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Тур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Александр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Николаевич</a:t>
            </a:r>
            <a:endParaRPr lang="ru-RU" sz="32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b="1" kern="1400" spc="5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сержант </a:t>
            </a:r>
            <a:endParaRPr lang="ru-RU" sz="2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C0000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ru-RU" sz="1800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Годы службы в Афганистане</a:t>
            </a:r>
            <a:endParaRPr lang="ru-RU" sz="1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b="1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15.11.1981- 25.04.1982 </a:t>
            </a:r>
            <a:endParaRPr lang="ru-RU" sz="1800" kern="1400" dirty="0">
              <a:ln>
                <a:noFill/>
              </a:ln>
              <a:solidFill>
                <a:srgbClr val="C00000"/>
              </a:solidFill>
              <a:effectLst/>
              <a:latin typeface="Sitka Small" panose="02000505000000020004" pitchFamily="2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kern="1400" dirty="0">
                <a:ln>
                  <a:noFill/>
                </a:ln>
                <a:solidFill>
                  <a:srgbClr val="C00000"/>
                </a:solidFill>
                <a:effectLst/>
                <a:latin typeface="Sitka Small" panose="02000505000000020004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ru-RU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0615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="" xmlns:a16="http://schemas.microsoft.com/office/drawing/2014/main" id="{E5293603-BFD1-47E9-A075-6A39EF8D0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034516C4-3728-4285-8753-621E9DC3F6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600" y="362452"/>
            <a:ext cx="2225090" cy="3065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48643A97-8966-43B4-AFDE-BFBD73AC4E9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16" y="3791452"/>
            <a:ext cx="3591326" cy="25195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F8D00E01-A63C-4B02-ADA1-FC71A1B94C5D}"/>
              </a:ext>
            </a:extLst>
          </p:cNvPr>
          <p:cNvSpPr txBox="1"/>
          <p:nvPr/>
        </p:nvSpPr>
        <p:spPr>
          <a:xfrm>
            <a:off x="3725842" y="508000"/>
            <a:ext cx="5024458" cy="6068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0215" algn="just">
              <a:spcBef>
                <a:spcPts val="0"/>
              </a:spcBef>
              <a:spcAft>
                <a:spcPts val="0"/>
              </a:spcAft>
            </a:pPr>
            <a:r>
              <a:rPr lang="ru-RU" sz="1600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9 мая 1962 года в </a:t>
            </a:r>
            <a:r>
              <a:rPr lang="ru-RU" sz="1600" kern="140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п.Шахан</a:t>
            </a:r>
            <a:r>
              <a:rPr lang="ru-RU" sz="1600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Карагандинской области в семье шахтеров. В сентябре 1969 г. пошел в первый класс средней школы № 14. 10 мая 1980 г.  был призван в ряды Советской Армии. 13 мая прибыл в п. Череха Псковской области в 104 гвардейский </a:t>
            </a:r>
            <a:r>
              <a:rPr lang="ru-RU" sz="1600" kern="140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парашютно</a:t>
            </a:r>
            <a:r>
              <a:rPr lang="ru-RU" sz="1600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десантный полк. Принимал участие в нескольких учениях и маневрах, в том числе в маневре «Запад 81», который проходил на Минском военном полигоне. Военная специальность - старший стрелок.</a:t>
            </a:r>
          </a:p>
          <a:p>
            <a:pPr marL="0" marR="0" indent="450215" algn="just">
              <a:spcBef>
                <a:spcPts val="0"/>
              </a:spcBef>
              <a:spcAft>
                <a:spcPts val="1000"/>
              </a:spcAft>
            </a:pPr>
            <a:r>
              <a:rPr lang="ru-RU" sz="1600" kern="14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15 ноября 1981 года в числе 135-ти гвардейцев 104-го полка был направлен в Республику Афганистан для оказания интернациональной помощи. Службу  проходил в составе Витебской 103-й гвардейской воздушно-десантной дивизии в качестве пулеметчика. Неоднократно принимал участие в боевых рейдах и операциях по блокированию и уничтожению банд-формирований. За время службы ранений не имел. Демобилизовался 25 апреля 1982 г . 1 мая 1982 года вернулся в родной поселок. </a:t>
            </a:r>
          </a:p>
          <a:p>
            <a:pPr marL="0" marR="0" indent="0" algn="l">
              <a:spcBef>
                <a:spcPts val="0"/>
              </a:spcBef>
              <a:spcAft>
                <a:spcPts val="600"/>
              </a:spcAft>
            </a:pPr>
            <a:endParaRPr lang="ru-RU" sz="1600" kern="140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l">
              <a:spcBef>
                <a:spcPts val="0"/>
              </a:spcBef>
              <a:spcAft>
                <a:spcPts val="600"/>
              </a:spcAft>
            </a:pPr>
            <a:endParaRPr lang="ru-RU" sz="1600" kern="140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890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="" xmlns:a16="http://schemas.microsoft.com/office/drawing/2014/main" id="{E5293603-BFD1-47E9-A075-6A39EF8D0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35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56EBE768-2C39-4454-8D41-2C45396C7D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38" y="188109"/>
            <a:ext cx="8550323" cy="6415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91026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="" xmlns:a16="http://schemas.microsoft.com/office/drawing/2014/main" id="{E5293603-BFD1-47E9-A075-6A39EF8D0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35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8" y="510745"/>
            <a:ext cx="8951090" cy="59650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9288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336</TotalTime>
  <Words>1049</Words>
  <Application>Microsoft Office PowerPoint</Application>
  <PresentationFormat>Экран (4:3)</PresentationFormat>
  <Paragraphs>109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4" baseType="lpstr">
      <vt:lpstr>Arial</vt:lpstr>
      <vt:lpstr>Bookman Old Style</vt:lpstr>
      <vt:lpstr>Calibri</vt:lpstr>
      <vt:lpstr>Calibri Light</vt:lpstr>
      <vt:lpstr>Sitka Heading</vt:lpstr>
      <vt:lpstr>Sitka Small</vt:lpstr>
      <vt:lpstr>Sitka Text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Muzeiosh2@outlook.com</dc:creator>
  <cp:lastModifiedBy>MyzeiOSH2@mail.ru</cp:lastModifiedBy>
  <cp:revision>12</cp:revision>
  <dcterms:created xsi:type="dcterms:W3CDTF">2022-02-08T05:42:36Z</dcterms:created>
  <dcterms:modified xsi:type="dcterms:W3CDTF">2024-01-11T02:56:14Z</dcterms:modified>
</cp:coreProperties>
</file>