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sldIdLst>
    <p:sldId id="257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91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143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398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664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834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2159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9719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606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4880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1857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33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4250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3105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6179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8699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1979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5102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8679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7524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0126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7241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362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0434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6805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4189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3286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37296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50282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2725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9063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66403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36895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030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9816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4104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11020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42560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91278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2011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26895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6171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97555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98653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929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55199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01760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5993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29245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54522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02316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63798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74061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54038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3528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708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98617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86914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50020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38266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29181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67303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08945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716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182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549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490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672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57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78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090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562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969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10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6.xml"/><Relationship Id="rId5" Type="http://schemas.openxmlformats.org/officeDocument/2006/relationships/image" Target="../media/image13.wmf"/><Relationship Id="rId4" Type="http://schemas.openxmlformats.org/officeDocument/2006/relationships/image" Target="../media/image12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Admin\Рабочий стол\illustration_cartoon_girl_B10-PSD-02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214678" y="3143248"/>
            <a:ext cx="564360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b="1" dirty="0" smtClean="0">
                <a:effectLst/>
                <a:latin typeface="Times New Roman"/>
                <a:ea typeface="Times New Roman"/>
              </a:rPr>
              <a:t>«Развитие речевого дыхания у детей с ООП»</a:t>
            </a:r>
          </a:p>
          <a:p>
            <a:pPr algn="ctr">
              <a:spcAft>
                <a:spcPts val="0"/>
              </a:spcAft>
            </a:pPr>
            <a:endParaRPr lang="ru-RU" sz="3200" b="1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/>
                <a:ea typeface="Times New Roman"/>
              </a:rPr>
              <a:t>Учитель-логопед: </a:t>
            </a:r>
            <a:r>
              <a:rPr lang="ru-RU" sz="2800" b="1" dirty="0" err="1" smtClean="0">
                <a:effectLst/>
                <a:latin typeface="Times New Roman"/>
                <a:ea typeface="Times New Roman"/>
              </a:rPr>
              <a:t>Креккер</a:t>
            </a:r>
            <a:r>
              <a:rPr lang="ru-RU" sz="2800" b="1" dirty="0" smtClean="0">
                <a:effectLst/>
                <a:latin typeface="Times New Roman"/>
                <a:ea typeface="Times New Roman"/>
              </a:rPr>
              <a:t> Т.Е.</a:t>
            </a:r>
            <a:endParaRPr lang="ru-RU" sz="24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565383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Admin\Рабочий стол\72-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928926" y="571480"/>
            <a:ext cx="585791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rgbClr val="1F497D">
                    <a:lumMod val="50000"/>
                  </a:srgbClr>
                </a:solidFill>
              </a:rPr>
              <a:t>  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Регулярные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 дыхательной  гимнастикой  способствуют  воспитанию  правильного  речевого  дыхания  с  удлиненным  постепенным  вдохом, профилактике  болезней  дыхательных  путей.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Documents and Settings\Admin\Рабочий стол\a9676be5a59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3500438"/>
            <a:ext cx="2224575" cy="271464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500034" y="3357562"/>
            <a:ext cx="578647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rgbClr val="4F81BD">
                    <a:lumMod val="50000"/>
                  </a:srgbClr>
                </a:solidFill>
              </a:rPr>
              <a:t>  </a:t>
            </a:r>
            <a:r>
              <a:rPr lang="ru-RU" sz="2800" dirty="0" smtClean="0">
                <a:solidFill>
                  <a:srgbClr val="4F81BD">
                    <a:lumMod val="50000"/>
                  </a:srgbClr>
                </a:solidFill>
              </a:rPr>
              <a:t>  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Правильное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носовое  дыхание  способствует  тренировке  дыхательной  мускулатуры, улучшает  местное  и  мозговое  кровообращение, препятствует  разрастанию  аденоидов, предохраняет  от  переохлаждения.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C:\Documents and Settings\Admin\Рабочий стол\J0232732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0100" y="1785926"/>
            <a:ext cx="1500198" cy="16541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01814962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Admin\Рабочий стол\72-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500430" y="714356"/>
            <a:ext cx="52864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rgbClr val="1F497D">
                    <a:lumMod val="50000"/>
                  </a:srgbClr>
                </a:solidFill>
              </a:rPr>
              <a:t>    </a:t>
            </a:r>
            <a:r>
              <a:rPr lang="ru-RU" sz="2800" dirty="0" smtClean="0">
                <a:solidFill>
                  <a:srgbClr val="1F497D">
                    <a:lumMod val="50000"/>
                  </a:srgbClr>
                </a:solidFill>
              </a:rPr>
              <a:t>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дошкольном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возрасте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дыхательным  упражнениям  необходимо  уделять  особое  внимание.</a:t>
            </a:r>
          </a:p>
          <a:p>
            <a:r>
              <a:rPr lang="ru-RU" sz="2800" dirty="0">
                <a:solidFill>
                  <a:srgbClr val="1F497D">
                    <a:lumMod val="50000"/>
                  </a:srgbClr>
                </a:solidFill>
              </a:rPr>
              <a:t>      </a:t>
            </a:r>
            <a:endParaRPr lang="ru-RU" sz="2800" dirty="0">
              <a:solidFill>
                <a:srgbClr val="1F497D">
                  <a:lumMod val="50000"/>
                </a:srgbClr>
              </a:solidFill>
            </a:endParaRPr>
          </a:p>
        </p:txBody>
      </p:sp>
      <p:pic>
        <p:nvPicPr>
          <p:cNvPr id="2050" name="Picture 2" descr="C:\Documents and Settings\Admin\Рабочий стол\post-78454-123392857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357298"/>
            <a:ext cx="2786082" cy="2643182"/>
          </a:xfrm>
          <a:prstGeom prst="rect">
            <a:avLst/>
          </a:prstGeom>
          <a:noFill/>
        </p:spPr>
      </p:pic>
      <p:pic>
        <p:nvPicPr>
          <p:cNvPr id="7170" name="Picture 2" descr="C:\Documents and Settings\Admin\Рабочий стол\post-373610-1310397636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2428868"/>
            <a:ext cx="1571636" cy="1643074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714348" y="4357694"/>
            <a:ext cx="792958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rgbClr val="1F497D">
                    <a:lumMod val="75000"/>
                  </a:srgbClr>
                </a:solidFill>
              </a:rPr>
              <a:t>  </a:t>
            </a:r>
            <a:r>
              <a:rPr lang="ru-RU" sz="2800" dirty="0" smtClean="0">
                <a:solidFill>
                  <a:srgbClr val="1F497D">
                    <a:lumMod val="75000"/>
                  </a:srgbClr>
                </a:solidFill>
              </a:rPr>
              <a:t>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Правильное  речевое  дыхание – основа  для  нормального  звукопроизношения, речи  в  целом.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 звуки  требуют  энергичного  сильного  выдоха, сильной  воздушной  струи.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28437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Admin\Рабочий стол\72-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748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500430" y="714356"/>
            <a:ext cx="52864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1F497D">
                    <a:lumMod val="50000"/>
                  </a:srgbClr>
                </a:solidFill>
              </a:rPr>
              <a:t>     </a:t>
            </a:r>
            <a:endParaRPr lang="ru-RU" sz="2800" dirty="0">
              <a:solidFill>
                <a:srgbClr val="1F497D">
                  <a:lumMod val="50000"/>
                </a:srgbClr>
              </a:solidFill>
            </a:endParaRPr>
          </a:p>
        </p:txBody>
      </p:sp>
      <p:pic>
        <p:nvPicPr>
          <p:cNvPr id="2050" name="Picture 2" descr="C:\Documents and Settings\Admin\Рабочий стол\post-78454-123392857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468560" y="2702044"/>
            <a:ext cx="2786082" cy="2643182"/>
          </a:xfrm>
          <a:prstGeom prst="rect">
            <a:avLst/>
          </a:prstGeom>
          <a:noFill/>
        </p:spPr>
      </p:pic>
      <p:pic>
        <p:nvPicPr>
          <p:cNvPr id="7170" name="Picture 2" descr="C:\Documents and Settings\Admin\Рабочий стол\post-373610-1310397636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72298" y="2714620"/>
            <a:ext cx="1571636" cy="1643074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714348" y="4357694"/>
            <a:ext cx="79295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rgbClr val="1F497D">
                    <a:lumMod val="75000"/>
                  </a:srgbClr>
                </a:solidFill>
              </a:rPr>
              <a:t>  </a:t>
            </a:r>
            <a:r>
              <a:rPr lang="ru-RU" sz="2800" dirty="0" smtClean="0">
                <a:solidFill>
                  <a:srgbClr val="1F497D">
                    <a:lumMod val="75000"/>
                  </a:srgbClr>
                </a:solidFill>
              </a:rPr>
              <a:t>        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462897"/>
            <a:ext cx="792958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Давайте поиграем.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/>
            </a:r>
            <a:b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</a:b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1. </a:t>
            </a:r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«Дуть на бумажную салфетку».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 Можно вырезать из салфетки стрекоз или бабочек. </a:t>
            </a:r>
            <a:b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</a:b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2. </a:t>
            </a:r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«Сдувать с ладошки кусочек ватки».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/>
            </a:r>
            <a:b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</a:b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3. </a:t>
            </a:r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«Футбол».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 Для этого берется шарик от </a:t>
            </a:r>
            <a:r>
              <a:rPr lang="ru-RU" sz="2200" dirty="0" err="1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пинг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 – </a:t>
            </a:r>
            <a:r>
              <a:rPr lang="ru-RU" sz="2200" dirty="0" err="1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понга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 и ребенок должен «загнать» (подуть) шарик в ворота (в свои ладони, выставленные перед собой). Игра проводится за столом. </a:t>
            </a:r>
            <a:b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</a:br>
            <a:r>
              <a:rPr lang="ru-RU" sz="2200" dirty="0" smtClean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                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19672" y="3717032"/>
            <a:ext cx="8614852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4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. </a:t>
            </a:r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«Задуть свечу».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/>
            </a:r>
            <a:b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</a:br>
            <a:r>
              <a:rPr lang="ru-RU" sz="2200" dirty="0" smtClean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5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. </a:t>
            </a:r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«Подуть на бумажный кораблик в воде».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 </a:t>
            </a:r>
            <a:b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</a:br>
            <a:r>
              <a:rPr lang="ru-RU" sz="2200" dirty="0" smtClean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6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. </a:t>
            </a:r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«Дуть на горячий чай» 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(из цветной бумаги </a:t>
            </a:r>
            <a:endParaRPr lang="ru-RU" sz="2200" dirty="0" smtClean="0">
              <a:solidFill>
                <a:prstClr val="black"/>
              </a:solidFill>
              <a:latin typeface="Times New Roman"/>
              <a:ea typeface="Times New Roman"/>
              <a:cs typeface="+mj-cs"/>
            </a:endParaRPr>
          </a:p>
          <a:p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к</a:t>
            </a:r>
            <a:r>
              <a:rPr lang="ru-RU" sz="2200" dirty="0" smtClean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расивые чашки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, верху чашки белые тонкие полоски – пар).</a:t>
            </a:r>
            <a:b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</a:b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7. </a:t>
            </a:r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«Лети бабочка» 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(яркие бумажные бабочки на нитке).</a:t>
            </a:r>
            <a:b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</a:b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8. </a:t>
            </a:r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«Летите птички» 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(разноцветные птички, сложенные </a:t>
            </a:r>
            <a:endParaRPr lang="ru-RU" sz="2200" dirty="0" smtClean="0">
              <a:solidFill>
                <a:prstClr val="black"/>
              </a:solidFill>
              <a:latin typeface="Times New Roman"/>
              <a:ea typeface="Times New Roman"/>
              <a:cs typeface="+mj-cs"/>
            </a:endParaRPr>
          </a:p>
          <a:p>
            <a:r>
              <a:rPr lang="ru-RU" sz="2200" dirty="0" smtClean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из 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бумаги – оригами).</a:t>
            </a:r>
            <a:b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3340954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Admin\Рабочий стол\72-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748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500430" y="714356"/>
            <a:ext cx="52864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1F497D">
                    <a:lumMod val="50000"/>
                  </a:srgbClr>
                </a:solidFill>
              </a:rPr>
              <a:t>     </a:t>
            </a:r>
            <a:endParaRPr lang="ru-RU" sz="28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4357694"/>
            <a:ext cx="79295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rgbClr val="1F497D">
                    <a:lumMod val="75000"/>
                  </a:srgbClr>
                </a:solidFill>
              </a:rPr>
              <a:t>            </a:t>
            </a:r>
            <a:endParaRPr lang="ru-RU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462897"/>
            <a:ext cx="792958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</a:rPr>
              <a:t/>
            </a:r>
            <a:b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</a:rPr>
            </a:b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</a:rPr>
              <a:t>                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19672" y="3717032"/>
            <a:ext cx="86148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</a:rPr>
              <a:t/>
            </a:r>
            <a:b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</a:rPr>
            </a:b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474345"/>
            <a:ext cx="810438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Выдох считается правильным только в том случае, когда: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/>
              <a:buChar char=""/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Перед выдохом ребёнок делает вдох, глубокий и сильный, как говорят, набирает воздуха полную грудь.</a:t>
            </a:r>
            <a:endParaRPr lang="ru-RU" sz="24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/>
              <a:buChar char=""/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Совершает выдох плавно, не толчками.</a:t>
            </a:r>
            <a:endParaRPr lang="ru-RU" sz="24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/>
              <a:buChar char=""/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 время выдоха губы не сжимает и не надувает щёки, а складывает их трубочкой.</a:t>
            </a:r>
            <a:endParaRPr lang="ru-RU" sz="24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/>
              <a:buChar char=""/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 время выдоха нельзя допускать, чтобы воздух у ребёнка выходил через нос, только через рот! В качестве эксперимента попробуйте зажать ноздри ребёнку пальцами, чтобы он сам почувствовал, как должен выходить воздух.</a:t>
            </a:r>
            <a:endParaRPr lang="ru-RU" sz="24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/>
              <a:buChar char=""/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Выдыхать надо до тех пор, пока не закончится воздух.</a:t>
            </a:r>
            <a:endParaRPr lang="ru-RU" sz="24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/>
              <a:buChar char=""/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 разрешается добирать воздух короткими вдохами во время разговора и пения.</a:t>
            </a:r>
            <a:endParaRPr lang="ru-RU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900026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Admin\Рабочий стол\72-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786050" y="428604"/>
            <a:ext cx="6000792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3200" i="1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   Игровые  упражнения  для развития физиологического и  речевого дыхания</a:t>
            </a:r>
            <a:r>
              <a:rPr lang="ru-RU" sz="2400" i="1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.   </a:t>
            </a:r>
            <a:endParaRPr lang="ru-RU" sz="2400" i="1" dirty="0">
              <a:solidFill>
                <a:srgbClr val="FF0000"/>
              </a:solidFill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57290" y="2500306"/>
            <a:ext cx="678661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>
                <a:solidFill>
                  <a:srgbClr val="FF0000"/>
                </a:solidFill>
              </a:rPr>
              <a:t>  «Задуй  упрямую  свечу»</a:t>
            </a:r>
            <a:r>
              <a:rPr lang="ru-RU" sz="3200" i="1" dirty="0">
                <a:solidFill>
                  <a:srgbClr val="FF0000"/>
                </a:solidFill>
              </a:rPr>
              <a:t> </a:t>
            </a:r>
            <a:r>
              <a:rPr lang="ru-RU" sz="3200" dirty="0">
                <a:solidFill>
                  <a:prstClr val="black"/>
                </a:solidFill>
              </a:rPr>
              <a:t>- в  правой  руке  держать  цветные  полоски  бумаги; левую  ладонь  положить  на  живот; вдохнуть  ртом, надуть  живот; затем  длительно  выдыхать, «гасить  свечу».</a:t>
            </a:r>
            <a:endParaRPr lang="ru-RU" sz="3200" dirty="0">
              <a:solidFill>
                <a:prstClr val="black"/>
              </a:solidFill>
            </a:endParaRPr>
          </a:p>
        </p:txBody>
      </p:sp>
      <p:pic>
        <p:nvPicPr>
          <p:cNvPr id="6146" name="Picture 2" descr="C:\Documents and Settings\Admin\Рабочий стол\4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857628"/>
            <a:ext cx="1195369" cy="2571768"/>
          </a:xfrm>
          <a:prstGeom prst="rect">
            <a:avLst/>
          </a:prstGeom>
          <a:noFill/>
        </p:spPr>
      </p:pic>
      <p:pic>
        <p:nvPicPr>
          <p:cNvPr id="6147" name="Picture 3" descr="C:\Documents and Settings\Admin\Рабочий стол\44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01024" y="2928934"/>
            <a:ext cx="723882" cy="33718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15938966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Admin\Рабочий стол\72-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00034" y="1857364"/>
            <a:ext cx="821537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>
                <a:solidFill>
                  <a:srgbClr val="FF0000"/>
                </a:solidFill>
              </a:rPr>
              <a:t>   </a:t>
            </a:r>
            <a:r>
              <a:rPr lang="ru-RU" sz="3200" b="1" i="1" dirty="0">
                <a:solidFill>
                  <a:srgbClr val="FF0000"/>
                </a:solidFill>
              </a:rPr>
              <a:t>«Кто  громче»</a:t>
            </a:r>
            <a:r>
              <a:rPr lang="ru-RU" sz="3200" i="1" dirty="0">
                <a:solidFill>
                  <a:srgbClr val="FF0000"/>
                </a:solidFill>
              </a:rPr>
              <a:t> </a:t>
            </a:r>
            <a:r>
              <a:rPr lang="ru-RU" sz="2400" dirty="0">
                <a:solidFill>
                  <a:prstClr val="black"/>
                </a:solidFill>
              </a:rPr>
              <a:t>- </a:t>
            </a:r>
            <a:r>
              <a:rPr lang="ru-RU" sz="2800" dirty="0">
                <a:solidFill>
                  <a:prstClr val="black"/>
                </a:solidFill>
              </a:rPr>
              <a:t>выпрямить  спину, сомкнуть  губы, указательный  палец  левой  руки  положить  на  боковую  сторону  носа, плотно  прижимая  левую  ноздрю, глубоко  вдохнуть  правой  ноздрей (рот  закрыть)  и  произносить  (выдыхать)  «м-м-м», одновременно  похлопывая  указательным  пальцем  правой  руки  по  правой ноздре  (в  результате  получается  длинный  скандированный  выдох); выполнить  такие  же  действия, прижимая  правую  ноздрю.</a:t>
            </a:r>
            <a:endParaRPr lang="ru-RU" sz="2800" dirty="0">
              <a:solidFill>
                <a:prstClr val="black"/>
              </a:solidFill>
            </a:endParaRPr>
          </a:p>
        </p:txBody>
      </p:sp>
      <p:pic>
        <p:nvPicPr>
          <p:cNvPr id="2050" name="Picture 2" descr="C:\Documents and Settings\Admin\Рабочий стол\160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12" y="500042"/>
            <a:ext cx="1860569" cy="1428760"/>
          </a:xfrm>
          <a:prstGeom prst="rect">
            <a:avLst/>
          </a:prstGeom>
          <a:noFill/>
        </p:spPr>
      </p:pic>
      <p:pic>
        <p:nvPicPr>
          <p:cNvPr id="2053" name="Picture 5" descr="C:\Documents and Settings\Admin\Рабочий стол\0fd1b09adf408fe2d84b9ea7805c0f1a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0430" y="428604"/>
            <a:ext cx="2286016" cy="13573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69928782"/>
      </p:ext>
    </p:extLst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Admin\Рабочий стол\72-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14348" y="2786058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i="1" dirty="0">
                <a:solidFill>
                  <a:srgbClr val="FF0000"/>
                </a:solidFill>
              </a:rPr>
              <a:t> </a:t>
            </a:r>
            <a:r>
              <a:rPr lang="ru-RU" sz="3600" b="1" i="1" dirty="0">
                <a:solidFill>
                  <a:srgbClr val="FF0000"/>
                </a:solidFill>
              </a:rPr>
              <a:t>«Шину  прокололи»</a:t>
            </a:r>
            <a:r>
              <a:rPr lang="ru-RU" sz="3600" i="1" dirty="0">
                <a:solidFill>
                  <a:srgbClr val="FF0000"/>
                </a:solidFill>
              </a:rPr>
              <a:t> </a:t>
            </a:r>
            <a:r>
              <a:rPr lang="ru-RU" sz="3200" dirty="0">
                <a:solidFill>
                  <a:prstClr val="black"/>
                </a:solidFill>
              </a:rPr>
              <a:t>- сделать  легкий  вдох, выдыхая, показать, как  медленно  выходит  воздух  через  прокол  в  шине – «</a:t>
            </a:r>
            <a:r>
              <a:rPr lang="ru-RU" sz="3200" dirty="0" err="1">
                <a:solidFill>
                  <a:prstClr val="black"/>
                </a:solidFill>
              </a:rPr>
              <a:t>ш-ш-ш</a:t>
            </a:r>
            <a:r>
              <a:rPr lang="ru-RU" sz="3200" dirty="0">
                <a:solidFill>
                  <a:prstClr val="black"/>
                </a:solidFill>
              </a:rPr>
              <a:t>».  </a:t>
            </a:r>
            <a:endParaRPr lang="ru-RU" sz="3200" dirty="0">
              <a:solidFill>
                <a:prstClr val="black"/>
              </a:solidFill>
            </a:endParaRPr>
          </a:p>
        </p:txBody>
      </p:sp>
      <p:pic>
        <p:nvPicPr>
          <p:cNvPr id="5122" name="Picture 2" descr="C:\Documents and Settings\Admin\Рабочий стол\54734c9a8d62fa52673d2e324a8dfa5a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4286256"/>
            <a:ext cx="1660551" cy="1277951"/>
          </a:xfrm>
          <a:prstGeom prst="rect">
            <a:avLst/>
          </a:prstGeom>
          <a:noFill/>
        </p:spPr>
      </p:pic>
      <p:pic>
        <p:nvPicPr>
          <p:cNvPr id="5123" name="Picture 3" descr="C:\Documents and Settings\Admin\Рабочий стол\485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00892" y="714356"/>
            <a:ext cx="1433515" cy="1857388"/>
          </a:xfrm>
          <a:prstGeom prst="rect">
            <a:avLst/>
          </a:prstGeom>
          <a:noFill/>
        </p:spPr>
      </p:pic>
      <p:pic>
        <p:nvPicPr>
          <p:cNvPr id="5124" name="Picture 4" descr="C:\Documents and Settings\Admin\Рабочий стол\J0232903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00430" y="642918"/>
            <a:ext cx="1785950" cy="20002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32423616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Admin\Рабочий стол\illustration_cartoon_girl_B10-PSD-02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427425" y="3143248"/>
            <a:ext cx="6446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УДАЧИ  НА  ЗАНЯТИЯХ!</a:t>
            </a:r>
            <a:endParaRPr lang="ru-RU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970088"/>
      </p:ext>
    </p:extLst>
  </p:cSld>
  <p:clrMapOvr>
    <a:masterClrMapping/>
  </p:clrMapOvr>
  <p:transition spd="med">
    <p:comb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363</Words>
  <Application>Microsoft Office PowerPoint</Application>
  <PresentationFormat>Экран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1_Тема Office</vt:lpstr>
      <vt:lpstr>Тема Office</vt:lpstr>
      <vt:lpstr>2_Тема Office</vt:lpstr>
      <vt:lpstr>3_Тема Office</vt:lpstr>
      <vt:lpstr>4_Тема Office</vt:lpstr>
      <vt:lpstr>5_Тема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dcterms:created xsi:type="dcterms:W3CDTF">2023-10-06T05:01:39Z</dcterms:created>
  <dcterms:modified xsi:type="dcterms:W3CDTF">2023-10-06T06:01:13Z</dcterms:modified>
</cp:coreProperties>
</file>