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64" r:id="rId6"/>
    <p:sldId id="259" r:id="rId7"/>
    <p:sldId id="265" r:id="rId8"/>
    <p:sldId id="266" r:id="rId9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48CFFF-0E70-234F-115D-5953305D01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0AB42D3-89AE-D58F-01A0-6E64E6955C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D698281-76AC-B957-156A-04B486E3D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690D-D279-4DDD-BAA4-90D4F37FBFE3}" type="datetimeFigureOut">
              <a:rPr lang="ru-KZ" smtClean="0"/>
              <a:t>03.11.2023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8434DDA-F0F6-FC95-5128-F69BE8B40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FF03ECB-C67F-35D6-1B31-5991C115D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A1DA-6062-478D-8464-9D8474172BA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4147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9293CE-F234-0A4C-D173-910718895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3E49672-68D3-6B3D-4F4B-B8728AB295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259891-BDCB-E8AF-E269-1D8D16A82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690D-D279-4DDD-BAA4-90D4F37FBFE3}" type="datetimeFigureOut">
              <a:rPr lang="ru-KZ" smtClean="0"/>
              <a:t>03.11.2023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E2B00F-9816-32E9-A54A-AB7667FDC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6FA1D6-BDBD-CCC1-E6A3-DA5679C0C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A1DA-6062-478D-8464-9D8474172BA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9691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74FCB17-C883-5DD3-623C-7AA9F3FFB4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3745AF4-CED6-0813-FD0E-9F0E07BA12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C543BB-EAB3-A4A1-FAE1-C456C3B47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690D-D279-4DDD-BAA4-90D4F37FBFE3}" type="datetimeFigureOut">
              <a:rPr lang="ru-KZ" smtClean="0"/>
              <a:t>03.11.2023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6183973-AEB3-B50E-E307-28988B08F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B95641-AD0F-07E7-5FC7-EF02853EC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A1DA-6062-478D-8464-9D8474172BA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74033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A7A6B1-A780-412E-9ED1-E57EAF97C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51AC5F-ECE6-96B9-F2AA-EFCDD6AA7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1D0D50C-A780-B1A2-B17D-945F4604D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690D-D279-4DDD-BAA4-90D4F37FBFE3}" type="datetimeFigureOut">
              <a:rPr lang="ru-KZ" smtClean="0"/>
              <a:t>03.11.2023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31C58F-2616-18F8-A739-DFCB0B65C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8A5608A-232A-C89A-7B0E-65E9E81A1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A1DA-6062-478D-8464-9D8474172BA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88223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9ABD91-2611-3C82-74E7-62A970448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FE58199-6EF8-6009-D448-ED548319E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20CEB8-8F6B-D32D-1A00-3264171EA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690D-D279-4DDD-BAA4-90D4F37FBFE3}" type="datetimeFigureOut">
              <a:rPr lang="ru-KZ" smtClean="0"/>
              <a:t>03.11.2023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A2A7A29-30EC-FB9A-225A-1C87EDE27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6077EB-7C36-8B64-E4CC-F14D174F8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A1DA-6062-478D-8464-9D8474172BA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62516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9436A7-4A60-85B3-5166-6FAABFFF7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3742FC-DD9E-6EE2-3D3B-0FC8DED54C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7A69C0F-20FB-B782-1B70-47896C48DB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18D7101-9AA6-0D33-AB12-0E420A1F5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690D-D279-4DDD-BAA4-90D4F37FBFE3}" type="datetimeFigureOut">
              <a:rPr lang="ru-KZ" smtClean="0"/>
              <a:t>03.11.2023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036AFD-0F22-C4C1-32E3-849EC74F5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89ED205-873B-A96D-A51B-024FEFC89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A1DA-6062-478D-8464-9D8474172BA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55053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21E1C5-BDF3-1E9B-5614-5EA2C15F4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C996D9F-8A25-FCB4-2A87-E6C1EF1172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D4D340A-4AA3-27A4-D238-C510E0DE81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C7D24EE-96CC-A666-E389-BF4F9822D0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D35DF0C-2FEE-24B6-D5AD-9C0DE1B845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2783FD0-C963-EF48-6687-52B59CE5C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690D-D279-4DDD-BAA4-90D4F37FBFE3}" type="datetimeFigureOut">
              <a:rPr lang="ru-KZ" smtClean="0"/>
              <a:t>03.11.2023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3C44121-ABB9-F78A-3F35-756BAB62F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71523E4-9B5B-5C7E-2F24-2E236CDDE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A1DA-6062-478D-8464-9D8474172BA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57740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E313EC-62EC-9238-9BE7-EE88F02DB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AF8AD19-0276-B97D-5F2D-C26892E34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690D-D279-4DDD-BAA4-90D4F37FBFE3}" type="datetimeFigureOut">
              <a:rPr lang="ru-KZ" smtClean="0"/>
              <a:t>03.11.2023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7EADBB0-FF3C-38E4-627A-3E818C49A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E8CBBEB-1F36-FDFA-BA5E-61D5ED55C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A1DA-6062-478D-8464-9D8474172BA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5800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8897C4F-1719-444E-9EA3-75095C8C9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690D-D279-4DDD-BAA4-90D4F37FBFE3}" type="datetimeFigureOut">
              <a:rPr lang="ru-KZ" smtClean="0"/>
              <a:t>03.11.2023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6E323AF-50E5-E7F5-296C-72CDC3B27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57333BE-B44E-5858-D378-AEF39A3D7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A1DA-6062-478D-8464-9D8474172BA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45457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B13B59-3A36-8D0C-67B6-463D3AB70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A8F067-F457-510F-3139-A2DFD5F8A8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2D19367-A7CB-9F1B-EF71-0E352EFCF9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BDB7960-AF9B-3C52-8F91-E7C485D33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690D-D279-4DDD-BAA4-90D4F37FBFE3}" type="datetimeFigureOut">
              <a:rPr lang="ru-KZ" smtClean="0"/>
              <a:t>03.11.2023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D3F6043-8EE9-5959-F9DD-3835D12F7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CDBBFDA-AEAB-4759-3242-9FDE2E742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A1DA-6062-478D-8464-9D8474172BA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78782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D5AD02-0C8F-DA77-5BA3-CD0AC5D3C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77F2402-7C21-68B7-83BE-839643FD67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0FBE4A0-C9A3-0629-C08C-43240EA95F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AD8FAFD-DC84-18CE-74BC-3B17E87AE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690D-D279-4DDD-BAA4-90D4F37FBFE3}" type="datetimeFigureOut">
              <a:rPr lang="ru-KZ" smtClean="0"/>
              <a:t>03.11.2023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B8C19E2-3E17-FFA5-57ED-26A9EEBA4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6A755DA-853D-B44F-67D6-2B9BD063E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A1DA-6062-478D-8464-9D8474172BA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04260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D184C9-E5F6-3338-30E1-85BD59BDF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89D50F5-27AB-EA2F-5AD3-4FCA9D264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59F1D3-CE93-0BB7-C1A6-9DDE3B3026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E690D-D279-4DDD-BAA4-90D4F37FBFE3}" type="datetimeFigureOut">
              <a:rPr lang="ru-KZ" smtClean="0"/>
              <a:t>03.11.2023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AC3B59-5E64-9E88-D2BC-7BF521F62C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96F5E4B-6314-C5B6-7AB2-FB4D0BE7EA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8A1DA-6062-478D-8464-9D8474172BA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2836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6CC72A-4DCE-367F-52A6-B087CC4E4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49" y="1709738"/>
            <a:ext cx="11127269" cy="2852737"/>
          </a:xfrm>
        </p:spPr>
        <p:txBody>
          <a:bodyPr>
            <a:normAutofit/>
          </a:bodyPr>
          <a:lstStyle/>
          <a:p>
            <a:r>
              <a:rPr lang="ru-RU" sz="6600" b="1" dirty="0">
                <a:ln>
                  <a:solidFill>
                    <a:sysClr val="windowText" lastClr="000000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Команда  исследования урока</a:t>
            </a:r>
            <a:br>
              <a:rPr lang="ru-RU" sz="6600" b="1" dirty="0">
                <a:ln>
                  <a:solidFill>
                    <a:sysClr val="windowText" lastClr="000000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6600" b="1" dirty="0">
                <a:ln>
                  <a:solidFill>
                    <a:sysClr val="windowText" lastClr="000000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ОШ им. </a:t>
            </a:r>
            <a:r>
              <a:rPr lang="ru-RU" sz="6600" b="1" dirty="0" err="1">
                <a:ln>
                  <a:solidFill>
                    <a:sysClr val="windowText" lastClr="000000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Шокана</a:t>
            </a:r>
            <a:r>
              <a:rPr lang="ru-RU" sz="6600" b="1" dirty="0">
                <a:ln>
                  <a:solidFill>
                    <a:sysClr val="windowText" lastClr="000000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6600" b="1" dirty="0" err="1">
                <a:ln>
                  <a:solidFill>
                    <a:sysClr val="windowText" lastClr="000000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Уалиханова</a:t>
            </a:r>
            <a:endParaRPr lang="ru-KZ" sz="6600" b="1" dirty="0">
              <a:ln>
                <a:solidFill>
                  <a:sysClr val="windowText" lastClr="000000"/>
                </a:solidFill>
              </a:ln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D51BF2D-6EB2-842A-40F3-3BABF78156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749832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82B0B10A-8005-8E02-D5D5-EE3C0D0DE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n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Проблема:</a:t>
            </a:r>
            <a:br>
              <a:rPr lang="ru-K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2B51F8A6-61BE-2F9F-FB01-376DF4A2E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855" y="1160979"/>
            <a:ext cx="11172290" cy="5077628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0%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учащихся 5 класса имеют продуктивную мотивацию с выраженным преобладанием познавательной мотивации учения и положительным эмоциональным отношением к нему (</a:t>
            </a:r>
            <a:r>
              <a:rPr lang="ru-RU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уровень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KZ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6000"/>
              </a:lnSpc>
              <a:spcAft>
                <a:spcPts val="15"/>
              </a:spcAft>
              <a:buFont typeface="Symbol" panose="05050102010706020507" pitchFamily="18" charset="2"/>
              <a:buChar char=""/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ru-RU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0 %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учащихся 5 класса имеют продуктивный уровень мотивации, позитивное отношение к учению (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 </a:t>
            </a:r>
            <a:r>
              <a:rPr lang="ru-RU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уровень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  <a:endParaRPr lang="ru-K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6000"/>
              </a:lnSpc>
              <a:spcAft>
                <a:spcPts val="15"/>
              </a:spcAft>
              <a:buFont typeface="Symbol" panose="05050102010706020507" pitchFamily="18" charset="2"/>
              <a:buChar char=""/>
            </a:pP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ru-RU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учеников 5 класса имеют средний уровень мотивации с несколько сниженной познавательной мотивацией (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 </a:t>
            </a:r>
            <a:r>
              <a:rPr lang="ru-RU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уровень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  <a:endParaRPr lang="ru-K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0 %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учеников имеют сниженную мотивацию, переживание «школьной скуки», отрицательное эмоциональное отношение к учению (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IV</a:t>
            </a:r>
            <a:r>
              <a:rPr lang="ru-RU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уровень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ru-K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ru-RU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%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учеников имеет резко отрицательное отношение к учению (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уровень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K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927547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36D74E-072D-B0FD-BF6D-F67D028BE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b="1" dirty="0">
                <a:ln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Тема исследования:</a:t>
            </a:r>
            <a:r>
              <a:rPr lang="ru-RU" sz="5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KZ" sz="54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C7234C-4F3F-240F-91D9-C905C50BD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Повышение уровня мотивации к обучению у учащихся 5 класса через применение игровых технологий на уроках естествознания, математики, русского и английского языков</a:t>
            </a:r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1905138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8ABCBAF3-BC3E-02AC-49B5-E10B32A48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b="1" dirty="0">
                <a:ln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Цель исследования: </a:t>
            </a:r>
            <a:endParaRPr lang="ru-KZ" sz="5400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3156329F-0079-8851-9F5D-6BC645ADD6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Изучить в течение 3х месяцев влияние игровых технологий на повышение уровня мотивации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уроках естествознания, математики, русского и английского языков</a:t>
            </a:r>
            <a:endParaRPr lang="ru-KZ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935132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68B488-633B-6C62-7044-96C7ABB33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1562"/>
            <a:ext cx="10515600" cy="518451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ru-RU" b="1" dirty="0">
                <a:ln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Ожидаемые результаты:</a:t>
            </a:r>
            <a:endParaRPr lang="ru-KZ" b="1" dirty="0">
              <a:ln>
                <a:solidFill>
                  <a:sysClr val="windowText" lastClr="000000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9FE583-B1E9-AFD0-C49E-1144AD55FC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0013"/>
            <a:ext cx="11049000" cy="598983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000" b="1" dirty="0">
                <a:ln>
                  <a:solidFill>
                    <a:sysClr val="windowText" lastClr="000000"/>
                  </a:solidFill>
                </a:ln>
                <a:solidFill>
                  <a:srgbClr val="00B05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ru-RU" sz="3000" b="1" dirty="0">
                <a:ln>
                  <a:solidFill>
                    <a:sysClr val="windowText" lastClr="000000"/>
                  </a:solidFill>
                </a:ln>
                <a:solidFill>
                  <a:srgbClr val="00B05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уровень </a:t>
            </a:r>
            <a:r>
              <a:rPr lang="ru-RU" sz="2200" dirty="0"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ru-RU" sz="22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продуктивная мотивация с выраженным преобладанием познавательной мотивации учения и положительным эмоциональным отношением к нему:</a:t>
            </a:r>
            <a:r>
              <a:rPr lang="ru-RU" sz="2200" b="1" dirty="0"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endParaRPr lang="ru-RU" sz="22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3500" b="1" dirty="0">
                <a:ln>
                  <a:solidFill>
                    <a:sysClr val="windowText" lastClr="000000"/>
                  </a:solidFill>
                </a:ln>
                <a:solidFill>
                  <a:srgbClr val="00B05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en-US" sz="3500" b="1" dirty="0">
                <a:ln>
                  <a:solidFill>
                    <a:sysClr val="windowText" lastClr="000000"/>
                  </a:solidFill>
                </a:ln>
                <a:solidFill>
                  <a:srgbClr val="00B05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3500" b="1" dirty="0">
                <a:ln>
                  <a:solidFill>
                    <a:sysClr val="windowText" lastClr="000000"/>
                  </a:solidFill>
                </a:ln>
                <a:solidFill>
                  <a:srgbClr val="00B05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0%</a:t>
            </a:r>
            <a:r>
              <a:rPr lang="ru-RU" sz="2200" b="1" dirty="0">
                <a:ln>
                  <a:solidFill>
                    <a:sysClr val="windowText" lastClr="000000"/>
                  </a:solidFill>
                </a:ln>
                <a:solidFill>
                  <a:srgbClr val="00B05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				</a:t>
            </a:r>
            <a:r>
              <a:rPr lang="en-US" sz="3500" b="1" dirty="0">
                <a:ln>
                  <a:solidFill>
                    <a:sysClr val="windowText" lastClr="000000"/>
                  </a:solidFill>
                </a:ln>
                <a:solidFill>
                  <a:srgbClr val="00B05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25</a:t>
            </a:r>
            <a:r>
              <a:rPr lang="ru-RU" sz="3500" b="1" dirty="0">
                <a:ln>
                  <a:solidFill>
                    <a:sysClr val="windowText" lastClr="000000"/>
                  </a:solidFill>
                </a:ln>
                <a:solidFill>
                  <a:srgbClr val="00B05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%</a:t>
            </a:r>
          </a:p>
          <a:p>
            <a:pPr marL="0" indent="0">
              <a:buNone/>
            </a:pPr>
            <a:r>
              <a:rPr lang="ru-RU" sz="3500" b="1" dirty="0">
                <a:ln>
                  <a:solidFill>
                    <a:sysClr val="windowText" lastClr="000000"/>
                  </a:solidFill>
                </a:ln>
                <a:effectLst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ru-RU" sz="3500" dirty="0">
                <a:ln>
                  <a:solidFill>
                    <a:sysClr val="windowText" lastClr="000000"/>
                  </a:solidFill>
                </a:ln>
                <a:effectLst/>
                <a:ea typeface="Calibri" panose="020F0502020204030204" pitchFamily="34" charset="0"/>
                <a:cs typeface="Arial" panose="020B0604020202020204" pitchFamily="34" charset="0"/>
              </a:rPr>
              <a:t>			</a:t>
            </a:r>
            <a:endParaRPr lang="ru-RU" sz="1700" dirty="0">
              <a:ln>
                <a:solidFill>
                  <a:sysClr val="windowText" lastClr="000000"/>
                </a:solidFill>
              </a:ln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000" b="1" dirty="0">
                <a:ln>
                  <a:solidFill>
                    <a:sysClr val="windowText" lastClr="000000"/>
                  </a:solidFill>
                </a:ln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II </a:t>
            </a:r>
            <a:r>
              <a:rPr lang="ru-RU" sz="3000" b="1" dirty="0">
                <a:ln>
                  <a:solidFill>
                    <a:sysClr val="windowText" lastClr="000000"/>
                  </a:solidFill>
                </a:ln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уровень </a:t>
            </a:r>
            <a:r>
              <a:rPr lang="ru-RU" sz="2200" dirty="0">
                <a:ln>
                  <a:solidFill>
                    <a:sysClr val="windowText" lastClr="000000"/>
                  </a:solidFill>
                </a:ln>
                <a:effectLst/>
                <a:ea typeface="Calibri" panose="020F0502020204030204" pitchFamily="34" charset="0"/>
                <a:cs typeface="Arial" panose="020B0604020202020204" pitchFamily="34" charset="0"/>
              </a:rPr>
              <a:t>- продуктивный уровень мотивация, позитивное отношение к учению:</a:t>
            </a:r>
            <a:r>
              <a:rPr lang="ru-RU" sz="2200" dirty="0">
                <a:ln>
                  <a:solidFill>
                    <a:sysClr val="windowText" lastClr="000000"/>
                  </a:solidFill>
                </a:ln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</a:p>
          <a:p>
            <a:pPr marL="0" indent="0">
              <a:buNone/>
            </a:pPr>
            <a:r>
              <a:rPr lang="ru-RU" sz="3500" b="1" dirty="0">
                <a:ln>
                  <a:solidFill>
                    <a:sysClr val="windowText" lastClr="000000"/>
                  </a:solidFill>
                </a:ln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en-US" sz="3500" b="1" dirty="0">
                <a:ln>
                  <a:solidFill>
                    <a:sysClr val="windowText" lastClr="000000"/>
                  </a:solidFill>
                </a:ln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ru-RU" sz="3500" b="1" dirty="0">
                <a:ln>
                  <a:solidFill>
                    <a:sysClr val="windowText" lastClr="000000"/>
                  </a:solidFill>
                </a:ln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0 %	                       </a:t>
            </a:r>
            <a:r>
              <a:rPr lang="ru-RU" sz="3500" dirty="0">
                <a:ln>
                  <a:solidFill>
                    <a:sysClr val="windowText" lastClr="000000"/>
                  </a:solidFill>
                </a:ln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en-US" sz="3500" b="1" dirty="0">
                <a:ln>
                  <a:solidFill>
                    <a:sysClr val="windowText" lastClr="000000"/>
                  </a:solidFill>
                </a:ln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ru-RU" sz="3500" b="1" dirty="0">
                <a:ln>
                  <a:solidFill>
                    <a:sysClr val="windowText" lastClr="000000"/>
                  </a:solidFill>
                </a:ln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5%</a:t>
            </a:r>
          </a:p>
          <a:p>
            <a:endParaRPr lang="ru-RU" sz="2600" dirty="0">
              <a:ln>
                <a:solidFill>
                  <a:sysClr val="windowText" lastClr="000000"/>
                </a:solidFill>
              </a:ln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 dirty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III </a:t>
            </a:r>
            <a:r>
              <a:rPr lang="ru-RU" b="1" dirty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уровень </a:t>
            </a:r>
            <a:r>
              <a:rPr lang="ru-RU" sz="2200" b="1" dirty="0">
                <a:ln>
                  <a:solidFill>
                    <a:sysClr val="windowText" lastClr="000000"/>
                  </a:solidFill>
                </a:ln>
                <a:effectLst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ru-RU" sz="2200" dirty="0">
                <a:ln>
                  <a:solidFill>
                    <a:sysClr val="windowText" lastClr="000000"/>
                  </a:solidFill>
                </a:ln>
                <a:effectLst/>
                <a:ea typeface="Calibri" panose="020F0502020204030204" pitchFamily="34" charset="0"/>
                <a:cs typeface="Arial" panose="020B0604020202020204" pitchFamily="34" charset="0"/>
              </a:rPr>
              <a:t>средний уровень мотивации с несколько сниженной познавательной мотивацией  </a:t>
            </a:r>
          </a:p>
          <a:p>
            <a:pPr marL="0" indent="0">
              <a:buNone/>
            </a:pPr>
            <a:r>
              <a:rPr lang="ru-RU" sz="3300" b="1" dirty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en-US" sz="3500" b="1" dirty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10</a:t>
            </a:r>
            <a:r>
              <a:rPr lang="ru-RU" sz="3500" b="1" dirty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%</a:t>
            </a:r>
            <a:r>
              <a:rPr lang="ru-RU" sz="3500" dirty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500" dirty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</a:t>
            </a:r>
            <a:r>
              <a:rPr lang="ru-RU" sz="3500" dirty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en-US" sz="3500" dirty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</a:t>
            </a:r>
            <a:r>
              <a:rPr lang="ru-RU" sz="3500" dirty="0">
                <a:ln>
                  <a:solidFill>
                    <a:sysClr val="windowText" lastClr="000000"/>
                  </a:solidFill>
                </a:ln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en-US" sz="3500" b="1" dirty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10 </a:t>
            </a:r>
            <a:r>
              <a:rPr lang="ru-RU" sz="3500" b="1" dirty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%</a:t>
            </a:r>
          </a:p>
          <a:p>
            <a:endParaRPr lang="ru-RU" sz="3000" dirty="0">
              <a:ln>
                <a:solidFill>
                  <a:sysClr val="windowText" lastClr="000000"/>
                </a:solidFill>
              </a:ln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IV</a:t>
            </a:r>
            <a:r>
              <a:rPr lang="ru-RU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уровень </a:t>
            </a:r>
            <a:r>
              <a:rPr lang="ru-RU" sz="2200" dirty="0">
                <a:ln>
                  <a:solidFill>
                    <a:sysClr val="windowText" lastClr="000000"/>
                  </a:solidFill>
                </a:ln>
                <a:effectLst/>
                <a:ea typeface="Calibri" panose="020F0502020204030204" pitchFamily="34" charset="0"/>
                <a:cs typeface="Arial" panose="020B0604020202020204" pitchFamily="34" charset="0"/>
              </a:rPr>
              <a:t>- сниженная мотивация, переживание «школьной скуки», отрицательное эмоциональное отношение к учению:</a:t>
            </a:r>
          </a:p>
          <a:p>
            <a:pPr marL="0" indent="0">
              <a:buNone/>
            </a:pPr>
            <a:r>
              <a:rPr lang="ru-RU" sz="30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en-US" sz="35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35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0 %       </a:t>
            </a:r>
            <a:r>
              <a:rPr lang="ru-RU" sz="30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	               </a:t>
            </a:r>
            <a:r>
              <a:rPr lang="ru-RU" sz="3500" dirty="0">
                <a:ln>
                  <a:solidFill>
                    <a:sysClr val="windowText" lastClr="000000"/>
                  </a:solidFill>
                </a:ln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en-US" sz="35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35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0%</a:t>
            </a:r>
          </a:p>
          <a:p>
            <a:pPr marL="0" indent="0">
              <a:buNone/>
            </a:pPr>
            <a:endParaRPr lang="ru-RU" sz="2200" b="1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V</a:t>
            </a:r>
            <a:r>
              <a:rPr lang="ru-RU" sz="3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уровень </a:t>
            </a:r>
            <a:r>
              <a:rPr lang="ru-RU" sz="2200" dirty="0">
                <a:ln>
                  <a:solidFill>
                    <a:sysClr val="windowText" lastClr="000000"/>
                  </a:solidFill>
                </a:ln>
                <a:effectLst/>
                <a:ea typeface="Calibri" panose="020F0502020204030204" pitchFamily="34" charset="0"/>
                <a:cs typeface="Arial" panose="020B0604020202020204" pitchFamily="34" charset="0"/>
              </a:rPr>
              <a:t>- резко отрицательное отношение к учению </a:t>
            </a:r>
            <a:r>
              <a:rPr lang="ru-RU" sz="2200" dirty="0">
                <a:ln>
                  <a:solidFill>
                    <a:sysClr val="windowText" lastClr="000000"/>
                  </a:solidFill>
                </a:ln>
                <a:ea typeface="Calibri" panose="020F0502020204030204" pitchFamily="34" charset="0"/>
                <a:cs typeface="Arial" panose="020B0604020202020204" pitchFamily="34" charset="0"/>
              </a:rPr>
              <a:t>:     </a:t>
            </a:r>
            <a:r>
              <a:rPr lang="en-US" sz="35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10</a:t>
            </a:r>
            <a:r>
              <a:rPr lang="ru-RU" sz="35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%	</a:t>
            </a:r>
            <a:r>
              <a:rPr lang="ru-RU" sz="3500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    </a:t>
            </a:r>
            <a:r>
              <a:rPr lang="en-US" sz="3500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5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0%</a:t>
            </a:r>
            <a:endParaRPr lang="ru-KZ" sz="3500" b="1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9" name="Стрелка: вправо 8">
            <a:extLst>
              <a:ext uri="{FF2B5EF4-FFF2-40B4-BE49-F238E27FC236}">
                <a16:creationId xmlns:a16="http://schemas.microsoft.com/office/drawing/2014/main" id="{F8116AE4-9EB3-80A4-AE45-BD954563254B}"/>
              </a:ext>
            </a:extLst>
          </p:cNvPr>
          <p:cNvSpPr/>
          <p:nvPr/>
        </p:nvSpPr>
        <p:spPr>
          <a:xfrm>
            <a:off x="3205534" y="1523997"/>
            <a:ext cx="1767155" cy="318499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>
              <a:solidFill>
                <a:srgbClr val="00B050"/>
              </a:solidFill>
            </a:endParaRPr>
          </a:p>
        </p:txBody>
      </p:sp>
      <p:sp>
        <p:nvSpPr>
          <p:cNvPr id="10" name="Стрелка: вправо 9">
            <a:extLst>
              <a:ext uri="{FF2B5EF4-FFF2-40B4-BE49-F238E27FC236}">
                <a16:creationId xmlns:a16="http://schemas.microsoft.com/office/drawing/2014/main" id="{B0CF834E-1DDE-C3AB-2B99-09BCABFFB4CB}"/>
              </a:ext>
            </a:extLst>
          </p:cNvPr>
          <p:cNvSpPr/>
          <p:nvPr/>
        </p:nvSpPr>
        <p:spPr>
          <a:xfrm>
            <a:off x="8238161" y="6087439"/>
            <a:ext cx="1767155" cy="31849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11" name="Стрелка: вправо 10">
            <a:extLst>
              <a:ext uri="{FF2B5EF4-FFF2-40B4-BE49-F238E27FC236}">
                <a16:creationId xmlns:a16="http://schemas.microsoft.com/office/drawing/2014/main" id="{C2F2E596-212A-2E6D-0835-A10D3D307CC8}"/>
              </a:ext>
            </a:extLst>
          </p:cNvPr>
          <p:cNvSpPr/>
          <p:nvPr/>
        </p:nvSpPr>
        <p:spPr>
          <a:xfrm>
            <a:off x="3164434" y="2811696"/>
            <a:ext cx="1767155" cy="3184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12" name="Стрелка: вправо 11">
            <a:extLst>
              <a:ext uri="{FF2B5EF4-FFF2-40B4-BE49-F238E27FC236}">
                <a16:creationId xmlns:a16="http://schemas.microsoft.com/office/drawing/2014/main" id="{4899A26E-AA57-F11C-8E37-88D5EB57B3B5}"/>
              </a:ext>
            </a:extLst>
          </p:cNvPr>
          <p:cNvSpPr/>
          <p:nvPr/>
        </p:nvSpPr>
        <p:spPr>
          <a:xfrm>
            <a:off x="3164433" y="4031748"/>
            <a:ext cx="1767155" cy="318499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13" name="Стрелка: вправо 12">
            <a:extLst>
              <a:ext uri="{FF2B5EF4-FFF2-40B4-BE49-F238E27FC236}">
                <a16:creationId xmlns:a16="http://schemas.microsoft.com/office/drawing/2014/main" id="{2BB373EB-7489-A710-FDB2-C64F98CDBEAE}"/>
              </a:ext>
            </a:extLst>
          </p:cNvPr>
          <p:cNvSpPr/>
          <p:nvPr/>
        </p:nvSpPr>
        <p:spPr>
          <a:xfrm>
            <a:off x="3205534" y="5334003"/>
            <a:ext cx="1767155" cy="318499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01518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4D226787-5B1A-5B5D-E74F-807F00346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n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Команда исследования: </a:t>
            </a:r>
            <a:endParaRPr lang="ru-KZ" dirty="0"/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433D8A1F-5EB5-C804-152C-CA8F95B52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982" y="1825625"/>
            <a:ext cx="11373492" cy="4351338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5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Шветкая</a:t>
            </a:r>
            <a:r>
              <a:rPr lang="ru-RU" sz="35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Е.И.</a:t>
            </a:r>
            <a:r>
              <a:rPr lang="ru-RU" sz="3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учитель английского языка (координатор)</a:t>
            </a:r>
            <a:endParaRPr lang="ru-KZ" sz="3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5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Швецова Н.А.</a:t>
            </a:r>
            <a:r>
              <a:rPr lang="ru-RU" sz="3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учитель русского языка и литературы (секретарь)</a:t>
            </a:r>
            <a:endParaRPr lang="ru-KZ" sz="3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5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Дарьева</a:t>
            </a:r>
            <a:r>
              <a:rPr lang="ru-RU" sz="35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Т. В.</a:t>
            </a:r>
            <a:r>
              <a:rPr lang="ru-RU" sz="3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учитель биологии (фото и видеосъёмка)</a:t>
            </a:r>
            <a:endParaRPr lang="ru-KZ" sz="3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5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Мусихина Т. И. </a:t>
            </a:r>
            <a:r>
              <a:rPr lang="ru-RU" sz="3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учитель естествознания (наблюдение за учениками)</a:t>
            </a:r>
            <a:endParaRPr lang="ru-KZ" sz="3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5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Плаксина П.В.</a:t>
            </a:r>
            <a:r>
              <a:rPr lang="ru-RU" sz="3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учитель математики (интервьюирование учеников)</a:t>
            </a:r>
            <a:endParaRPr lang="ru-KZ" sz="3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528373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solidFill>
                  <a:srgbClr val="FF0000"/>
                </a:solidFill>
              </a:rPr>
              <a:t>2 цикл - Школа им А. </a:t>
            </a:r>
            <a:r>
              <a:rPr lang="ru-RU" sz="4800" b="1" dirty="0" err="1">
                <a:solidFill>
                  <a:srgbClr val="FF0000"/>
                </a:solidFill>
              </a:rPr>
              <a:t>Бокейхана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err="1"/>
              <a:t>Кухарчук</a:t>
            </a:r>
            <a:r>
              <a:rPr lang="ru-RU" sz="4400" dirty="0"/>
              <a:t> Любовь Романовна – учитель биологии (модератор)</a:t>
            </a:r>
          </a:p>
          <a:p>
            <a:r>
              <a:rPr lang="ru-RU" sz="4400" dirty="0" err="1"/>
              <a:t>Жангирова</a:t>
            </a:r>
            <a:r>
              <a:rPr lang="ru-RU" sz="4400" dirty="0"/>
              <a:t> </a:t>
            </a:r>
            <a:r>
              <a:rPr lang="ru-RU" sz="4400" dirty="0" err="1"/>
              <a:t>Жазира</a:t>
            </a:r>
            <a:r>
              <a:rPr lang="ru-RU" sz="4400" dirty="0"/>
              <a:t> </a:t>
            </a:r>
            <a:r>
              <a:rPr lang="ru-RU" sz="4400" dirty="0" err="1"/>
              <a:t>Жангировна</a:t>
            </a:r>
            <a:r>
              <a:rPr lang="ru-RU" sz="4400" dirty="0"/>
              <a:t>- учитель географии (интервью детей)</a:t>
            </a:r>
          </a:p>
          <a:p>
            <a:r>
              <a:rPr lang="ru-RU" sz="4400" dirty="0" err="1"/>
              <a:t>Коман</a:t>
            </a:r>
            <a:r>
              <a:rPr lang="ru-RU" sz="4400" dirty="0"/>
              <a:t> </a:t>
            </a:r>
            <a:r>
              <a:rPr lang="ru-RU" sz="4400" dirty="0" err="1"/>
              <a:t>Ырысхан</a:t>
            </a:r>
            <a:r>
              <a:rPr lang="ru-RU" sz="4400" dirty="0"/>
              <a:t> </a:t>
            </a:r>
            <a:r>
              <a:rPr lang="ru-RU" sz="4400" dirty="0" err="1"/>
              <a:t>Берлибаевич</a:t>
            </a:r>
            <a:r>
              <a:rPr lang="ru-RU" sz="4400" dirty="0"/>
              <a:t> – учитель информатика(видеосъемка)</a:t>
            </a:r>
          </a:p>
          <a:p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872704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3 цикл – ОШ им. Р. </a:t>
            </a:r>
            <a:r>
              <a:rPr lang="ru-RU" b="1" dirty="0" err="1">
                <a:solidFill>
                  <a:srgbClr val="FF0000"/>
                </a:solidFill>
              </a:rPr>
              <a:t>Кошкарбаева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4000" dirty="0" err="1"/>
              <a:t>Ибраева</a:t>
            </a:r>
            <a:r>
              <a:rPr lang="ru-RU" sz="4000" dirty="0"/>
              <a:t> </a:t>
            </a:r>
            <a:r>
              <a:rPr lang="ru-RU" sz="4000" dirty="0" err="1"/>
              <a:t>Назира</a:t>
            </a:r>
            <a:r>
              <a:rPr lang="ru-RU" sz="4000" dirty="0"/>
              <a:t> </a:t>
            </a:r>
            <a:r>
              <a:rPr lang="ru-RU" sz="4000" dirty="0" err="1"/>
              <a:t>Несипбаевна</a:t>
            </a:r>
            <a:r>
              <a:rPr lang="ru-RU" sz="4000" dirty="0"/>
              <a:t> – учитель английского языка (модератор)</a:t>
            </a:r>
          </a:p>
          <a:p>
            <a:endParaRPr lang="ru-RU" sz="4000" dirty="0"/>
          </a:p>
          <a:p>
            <a:r>
              <a:rPr lang="ru-RU" sz="4000" dirty="0" err="1"/>
              <a:t>Абеуова</a:t>
            </a:r>
            <a:r>
              <a:rPr lang="ru-RU" sz="4000" dirty="0"/>
              <a:t> </a:t>
            </a:r>
            <a:r>
              <a:rPr lang="ru-RU" sz="4000" dirty="0" err="1"/>
              <a:t>Алия</a:t>
            </a:r>
            <a:r>
              <a:rPr lang="ru-RU" sz="4000" dirty="0"/>
              <a:t> </a:t>
            </a:r>
            <a:r>
              <a:rPr lang="ru-RU" sz="4000" dirty="0" err="1"/>
              <a:t>Шокановна</a:t>
            </a:r>
            <a:r>
              <a:rPr lang="ru-RU" sz="4000" dirty="0"/>
              <a:t> – учитель биологии </a:t>
            </a:r>
          </a:p>
          <a:p>
            <a:endParaRPr lang="ru-RU" sz="4000" dirty="0"/>
          </a:p>
          <a:p>
            <a:r>
              <a:rPr lang="ru-RU" sz="4000" dirty="0"/>
              <a:t>Акимова Галина Ивановна – учитель русского языка</a:t>
            </a:r>
          </a:p>
        </p:txBody>
      </p:sp>
    </p:spTree>
    <p:extLst>
      <p:ext uri="{BB962C8B-B14F-4D97-AF65-F5344CB8AC3E}">
        <p14:creationId xmlns:p14="http://schemas.microsoft.com/office/powerpoint/2010/main" val="21144957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413</Words>
  <Application>Microsoft Office PowerPoint</Application>
  <PresentationFormat>Широкоэкранный</PresentationFormat>
  <Paragraphs>41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Times New Roman</vt:lpstr>
      <vt:lpstr>Тема Office</vt:lpstr>
      <vt:lpstr>Команда  исследования урока ОШ им. Шокана Уалиханова</vt:lpstr>
      <vt:lpstr>Проблема: </vt:lpstr>
      <vt:lpstr>Тема исследования: </vt:lpstr>
      <vt:lpstr>Цель исследования: </vt:lpstr>
      <vt:lpstr>Ожидаемые результаты:</vt:lpstr>
      <vt:lpstr>Команда исследования: </vt:lpstr>
      <vt:lpstr>2 цикл - Школа им А. Бокейхана</vt:lpstr>
      <vt:lpstr>3 цикл – ОШ им. Р. Кошкарбаева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Shvetkaya Elena</dc:creator>
  <cp:lastModifiedBy>Shvetkaya Elena</cp:lastModifiedBy>
  <cp:revision>20</cp:revision>
  <dcterms:created xsi:type="dcterms:W3CDTF">2023-10-31T14:59:05Z</dcterms:created>
  <dcterms:modified xsi:type="dcterms:W3CDTF">2023-11-03T08:52:06Z</dcterms:modified>
</cp:coreProperties>
</file>