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2" r:id="rId3"/>
    <p:sldId id="273" r:id="rId4"/>
    <p:sldId id="274" r:id="rId5"/>
    <p:sldId id="276" r:id="rId6"/>
    <p:sldId id="275" r:id="rId7"/>
    <p:sldId id="277" r:id="rId8"/>
    <p:sldId id="278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99"/>
    <a:srgbClr val="FF0066"/>
    <a:srgbClr val="00FF00"/>
    <a:srgbClr val="FF66CC"/>
    <a:srgbClr val="FF99FF"/>
    <a:srgbClr val="00CCFF"/>
    <a:srgbClr val="66FFFF"/>
    <a:srgbClr val="9933FF"/>
    <a:srgbClr val="9999FF"/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55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3ED8D-1D2F-4C4D-ABB5-384F2316C06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236CEA-4B9E-4711-AFC6-74D45DB80EA2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Бумажно</a:t>
          </a:r>
          <a:endParaRPr lang="ru-RU" sz="2000" b="1" dirty="0">
            <a:solidFill>
              <a:schemeClr val="tx1"/>
            </a:solidFill>
          </a:endParaRPr>
        </a:p>
      </dgm:t>
    </dgm:pt>
    <dgm:pt modelId="{2134872C-266E-48DF-B0CE-06A3C0B7FCED}" type="parTrans" cxnId="{451575A4-8A58-4856-9C8B-631ADC0521EC}">
      <dgm:prSet/>
      <dgm:spPr/>
      <dgm:t>
        <a:bodyPr/>
        <a:lstStyle/>
        <a:p>
          <a:endParaRPr lang="ru-RU"/>
        </a:p>
      </dgm:t>
    </dgm:pt>
    <dgm:pt modelId="{F4038E90-ADF4-4127-B8B0-066036FBD38E}" type="sibTrans" cxnId="{451575A4-8A58-4856-9C8B-631ADC0521EC}">
      <dgm:prSet/>
      <dgm:spPr/>
      <dgm:t>
        <a:bodyPr/>
        <a:lstStyle/>
        <a:p>
          <a:endParaRPr lang="ru-RU"/>
        </a:p>
      </dgm:t>
    </dgm:pt>
    <dgm:pt modelId="{23A15395-6D81-4238-A289-CC7B7D3806DE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Документы оформляются в бумажном виде через приемную организации</a:t>
          </a:r>
          <a:endParaRPr lang="ru-RU" sz="1400" i="1" dirty="0">
            <a:solidFill>
              <a:srgbClr val="FF0066"/>
            </a:solidFill>
          </a:endParaRPr>
        </a:p>
      </dgm:t>
    </dgm:pt>
    <dgm:pt modelId="{FF47DB19-E43A-41C7-B820-C36B8BE90151}" type="parTrans" cxnId="{EB6D3D08-D082-46D1-88B2-93A124AFF96E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6F65229-33A1-4232-8198-1B17874643A9}" type="sibTrans" cxnId="{EB6D3D08-D082-46D1-88B2-93A124AFF96E}">
      <dgm:prSet/>
      <dgm:spPr/>
      <dgm:t>
        <a:bodyPr/>
        <a:lstStyle/>
        <a:p>
          <a:endParaRPr lang="ru-RU"/>
        </a:p>
      </dgm:t>
    </dgm:pt>
    <dgm:pt modelId="{89A1083F-0130-4FF0-A299-9D0B633063B5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600" dirty="0" smtClean="0"/>
            <a:t>В отчете подаем – оказано в бумажном виде</a:t>
          </a:r>
          <a:endParaRPr lang="ru-RU" sz="1600" dirty="0"/>
        </a:p>
      </dgm:t>
    </dgm:pt>
    <dgm:pt modelId="{41BBBCB5-0C06-45B9-94DB-CC082DD0C145}" type="parTrans" cxnId="{5170621B-059B-45F9-8CCF-878162939FC7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D15FB8A-C610-4D3E-AEC3-629A56E6EE19}" type="sibTrans" cxnId="{5170621B-059B-45F9-8CCF-878162939FC7}">
      <dgm:prSet/>
      <dgm:spPr/>
      <dgm:t>
        <a:bodyPr/>
        <a:lstStyle/>
        <a:p>
          <a:endParaRPr lang="ru-RU"/>
        </a:p>
      </dgm:t>
    </dgm:pt>
    <dgm:pt modelId="{36E8F47E-EB7B-4A86-B1C2-D85DA051270D}" type="pres">
      <dgm:prSet presAssocID="{1ED3ED8D-1D2F-4C4D-ABB5-384F2316C0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660B16-3B02-4F99-BC57-35629146D2A9}" type="pres">
      <dgm:prSet presAssocID="{D0236CEA-4B9E-4711-AFC6-74D45DB80EA2}" presName="root" presStyleCnt="0"/>
      <dgm:spPr/>
    </dgm:pt>
    <dgm:pt modelId="{D153AE2C-E01E-4D06-A8E8-0E7E510FC5FC}" type="pres">
      <dgm:prSet presAssocID="{D0236CEA-4B9E-4711-AFC6-74D45DB80EA2}" presName="rootComposite" presStyleCnt="0"/>
      <dgm:spPr/>
    </dgm:pt>
    <dgm:pt modelId="{663489E2-451E-4249-AABE-2E5938BB08C0}" type="pres">
      <dgm:prSet presAssocID="{D0236CEA-4B9E-4711-AFC6-74D45DB80EA2}" presName="rootText" presStyleLbl="node1" presStyleIdx="0" presStyleCnt="1" custScaleY="36485"/>
      <dgm:spPr/>
      <dgm:t>
        <a:bodyPr/>
        <a:lstStyle/>
        <a:p>
          <a:endParaRPr lang="ru-RU"/>
        </a:p>
      </dgm:t>
    </dgm:pt>
    <dgm:pt modelId="{BB52E487-6BEB-4A74-998A-697AD8C79675}" type="pres">
      <dgm:prSet presAssocID="{D0236CEA-4B9E-4711-AFC6-74D45DB80EA2}" presName="rootConnector" presStyleLbl="node1" presStyleIdx="0" presStyleCnt="1"/>
      <dgm:spPr/>
      <dgm:t>
        <a:bodyPr/>
        <a:lstStyle/>
        <a:p>
          <a:endParaRPr lang="ru-RU"/>
        </a:p>
      </dgm:t>
    </dgm:pt>
    <dgm:pt modelId="{84D5A415-1875-4DCC-8A11-49CEC93CE8D7}" type="pres">
      <dgm:prSet presAssocID="{D0236CEA-4B9E-4711-AFC6-74D45DB80EA2}" presName="childShape" presStyleCnt="0"/>
      <dgm:spPr/>
    </dgm:pt>
    <dgm:pt modelId="{40C08F34-82F8-4893-9740-529B7D27CC66}" type="pres">
      <dgm:prSet presAssocID="{FF47DB19-E43A-41C7-B820-C36B8BE9015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3457E1A5-1C0A-40F2-B02D-54524332AEAC}" type="pres">
      <dgm:prSet presAssocID="{23A15395-6D81-4238-A289-CC7B7D3806DE}" presName="childText" presStyleLbl="bgAcc1" presStyleIdx="0" presStyleCnt="2" custScaleX="125034" custScaleY="167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6FAF1-7972-4002-BF1B-A717745A80BC}" type="pres">
      <dgm:prSet presAssocID="{41BBBCB5-0C06-45B9-94DB-CC082DD0C145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44FD025-593E-4BCA-87DB-EA7553716320}" type="pres">
      <dgm:prSet presAssocID="{89A1083F-0130-4FF0-A299-9D0B633063B5}" presName="childText" presStyleLbl="bgAcc1" presStyleIdx="1" presStyleCnt="2" custScaleX="128873" custScaleY="6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327B9C-4CEF-42DA-B203-469071A563F7}" type="presOf" srcId="{89A1083F-0130-4FF0-A299-9D0B633063B5}" destId="{E44FD025-593E-4BCA-87DB-EA7553716320}" srcOrd="0" destOrd="0" presId="urn:microsoft.com/office/officeart/2005/8/layout/hierarchy3"/>
    <dgm:cxn modelId="{5C8294FF-2AB2-44E8-81F5-1678CC1295C3}" type="presOf" srcId="{D0236CEA-4B9E-4711-AFC6-74D45DB80EA2}" destId="{BB52E487-6BEB-4A74-998A-697AD8C79675}" srcOrd="1" destOrd="0" presId="urn:microsoft.com/office/officeart/2005/8/layout/hierarchy3"/>
    <dgm:cxn modelId="{6586CB46-0200-40EF-B9DF-E6470F5DD729}" type="presOf" srcId="{41BBBCB5-0C06-45B9-94DB-CC082DD0C145}" destId="{D776FAF1-7972-4002-BF1B-A717745A80BC}" srcOrd="0" destOrd="0" presId="urn:microsoft.com/office/officeart/2005/8/layout/hierarchy3"/>
    <dgm:cxn modelId="{451575A4-8A58-4856-9C8B-631ADC0521EC}" srcId="{1ED3ED8D-1D2F-4C4D-ABB5-384F2316C06D}" destId="{D0236CEA-4B9E-4711-AFC6-74D45DB80EA2}" srcOrd="0" destOrd="0" parTransId="{2134872C-266E-48DF-B0CE-06A3C0B7FCED}" sibTransId="{F4038E90-ADF4-4127-B8B0-066036FBD38E}"/>
    <dgm:cxn modelId="{2F7B426D-2DE3-4CE8-9752-D8AFA6155AC3}" type="presOf" srcId="{1ED3ED8D-1D2F-4C4D-ABB5-384F2316C06D}" destId="{36E8F47E-EB7B-4A86-B1C2-D85DA051270D}" srcOrd="0" destOrd="0" presId="urn:microsoft.com/office/officeart/2005/8/layout/hierarchy3"/>
    <dgm:cxn modelId="{EB6D3D08-D082-46D1-88B2-93A124AFF96E}" srcId="{D0236CEA-4B9E-4711-AFC6-74D45DB80EA2}" destId="{23A15395-6D81-4238-A289-CC7B7D3806DE}" srcOrd="0" destOrd="0" parTransId="{FF47DB19-E43A-41C7-B820-C36B8BE90151}" sibTransId="{26F65229-33A1-4232-8198-1B17874643A9}"/>
    <dgm:cxn modelId="{3BFF2516-7E94-4902-94C9-FFD51B880042}" type="presOf" srcId="{23A15395-6D81-4238-A289-CC7B7D3806DE}" destId="{3457E1A5-1C0A-40F2-B02D-54524332AEAC}" srcOrd="0" destOrd="0" presId="urn:microsoft.com/office/officeart/2005/8/layout/hierarchy3"/>
    <dgm:cxn modelId="{260B026C-C669-4A19-85AD-1DFA25D9BA2F}" type="presOf" srcId="{FF47DB19-E43A-41C7-B820-C36B8BE90151}" destId="{40C08F34-82F8-4893-9740-529B7D27CC66}" srcOrd="0" destOrd="0" presId="urn:microsoft.com/office/officeart/2005/8/layout/hierarchy3"/>
    <dgm:cxn modelId="{5170621B-059B-45F9-8CCF-878162939FC7}" srcId="{D0236CEA-4B9E-4711-AFC6-74D45DB80EA2}" destId="{89A1083F-0130-4FF0-A299-9D0B633063B5}" srcOrd="1" destOrd="0" parTransId="{41BBBCB5-0C06-45B9-94DB-CC082DD0C145}" sibTransId="{1D15FB8A-C610-4D3E-AEC3-629A56E6EE19}"/>
    <dgm:cxn modelId="{358C6836-2C7C-4869-BDCD-1DE7EBD3CF3E}" type="presOf" srcId="{D0236CEA-4B9E-4711-AFC6-74D45DB80EA2}" destId="{663489E2-451E-4249-AABE-2E5938BB08C0}" srcOrd="0" destOrd="0" presId="urn:microsoft.com/office/officeart/2005/8/layout/hierarchy3"/>
    <dgm:cxn modelId="{1D9AC4DA-534B-4F83-8464-6C2640AF85AA}" type="presParOf" srcId="{36E8F47E-EB7B-4A86-B1C2-D85DA051270D}" destId="{C0660B16-3B02-4F99-BC57-35629146D2A9}" srcOrd="0" destOrd="0" presId="urn:microsoft.com/office/officeart/2005/8/layout/hierarchy3"/>
    <dgm:cxn modelId="{6752F774-9CC9-4433-BAD3-B6CFC47BCFE3}" type="presParOf" srcId="{C0660B16-3B02-4F99-BC57-35629146D2A9}" destId="{D153AE2C-E01E-4D06-A8E8-0E7E510FC5FC}" srcOrd="0" destOrd="0" presId="urn:microsoft.com/office/officeart/2005/8/layout/hierarchy3"/>
    <dgm:cxn modelId="{D1B9FA0D-0B38-4244-8AC7-7801E9F13F6A}" type="presParOf" srcId="{D153AE2C-E01E-4D06-A8E8-0E7E510FC5FC}" destId="{663489E2-451E-4249-AABE-2E5938BB08C0}" srcOrd="0" destOrd="0" presId="urn:microsoft.com/office/officeart/2005/8/layout/hierarchy3"/>
    <dgm:cxn modelId="{F114B45F-79E8-48C3-BDB3-22884A4CF577}" type="presParOf" srcId="{D153AE2C-E01E-4D06-A8E8-0E7E510FC5FC}" destId="{BB52E487-6BEB-4A74-998A-697AD8C79675}" srcOrd="1" destOrd="0" presId="urn:microsoft.com/office/officeart/2005/8/layout/hierarchy3"/>
    <dgm:cxn modelId="{7DCECAA7-69B7-435B-B54C-8AECDE51F30A}" type="presParOf" srcId="{C0660B16-3B02-4F99-BC57-35629146D2A9}" destId="{84D5A415-1875-4DCC-8A11-49CEC93CE8D7}" srcOrd="1" destOrd="0" presId="urn:microsoft.com/office/officeart/2005/8/layout/hierarchy3"/>
    <dgm:cxn modelId="{FFF87E4F-B462-4DC7-A4D6-623DC40F7074}" type="presParOf" srcId="{84D5A415-1875-4DCC-8A11-49CEC93CE8D7}" destId="{40C08F34-82F8-4893-9740-529B7D27CC66}" srcOrd="0" destOrd="0" presId="urn:microsoft.com/office/officeart/2005/8/layout/hierarchy3"/>
    <dgm:cxn modelId="{37493EC7-E198-45ED-952F-41E8158B3097}" type="presParOf" srcId="{84D5A415-1875-4DCC-8A11-49CEC93CE8D7}" destId="{3457E1A5-1C0A-40F2-B02D-54524332AEAC}" srcOrd="1" destOrd="0" presId="urn:microsoft.com/office/officeart/2005/8/layout/hierarchy3"/>
    <dgm:cxn modelId="{6F3136E7-CAF6-49E3-9712-87DED5AB5646}" type="presParOf" srcId="{84D5A415-1875-4DCC-8A11-49CEC93CE8D7}" destId="{D776FAF1-7972-4002-BF1B-A717745A80BC}" srcOrd="2" destOrd="0" presId="urn:microsoft.com/office/officeart/2005/8/layout/hierarchy3"/>
    <dgm:cxn modelId="{4341B6BF-A54F-4F94-9295-67F8CEDF1CE6}" type="presParOf" srcId="{84D5A415-1875-4DCC-8A11-49CEC93CE8D7}" destId="{E44FD025-593E-4BCA-87DB-EA755371632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3ED8D-1D2F-4C4D-ABB5-384F2316C06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9B2EE9-BF3C-4774-B876-34E5041BCCC7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Электронно</a:t>
          </a:r>
          <a:endParaRPr lang="ru-RU" sz="2000" b="1" dirty="0">
            <a:solidFill>
              <a:schemeClr val="tx1"/>
            </a:solidFill>
          </a:endParaRPr>
        </a:p>
      </dgm:t>
    </dgm:pt>
    <dgm:pt modelId="{A76564EF-6F4B-411D-8911-01329E02D4E0}" type="parTrans" cxnId="{23DE10AE-FF92-446B-813C-2067908DE419}">
      <dgm:prSet/>
      <dgm:spPr/>
      <dgm:t>
        <a:bodyPr/>
        <a:lstStyle/>
        <a:p>
          <a:endParaRPr lang="ru-RU"/>
        </a:p>
      </dgm:t>
    </dgm:pt>
    <dgm:pt modelId="{78A6355B-909E-4FB9-B5DB-FABE71639F21}" type="sibTrans" cxnId="{23DE10AE-FF92-446B-813C-2067908DE419}">
      <dgm:prSet/>
      <dgm:spPr/>
      <dgm:t>
        <a:bodyPr/>
        <a:lstStyle/>
        <a:p>
          <a:endParaRPr lang="ru-RU"/>
        </a:p>
      </dgm:t>
    </dgm:pt>
    <dgm:pt modelId="{F6B7B05B-A436-455D-B547-16F29DE62223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Документы оформляются электронно через ИС «</a:t>
          </a:r>
          <a:r>
            <a:rPr lang="en-US" sz="1800" dirty="0" err="1" smtClean="0"/>
            <a:t>Bilimal</a:t>
          </a:r>
          <a:r>
            <a:rPr lang="ru-RU" sz="1800" dirty="0" smtClean="0"/>
            <a:t>» </a:t>
          </a:r>
          <a:r>
            <a:rPr lang="en-US" sz="1800" dirty="0" smtClean="0"/>
            <a:t>(e.bilimal.kz</a:t>
          </a:r>
          <a:r>
            <a:rPr lang="ru-RU" sz="1600" dirty="0" smtClean="0"/>
            <a:t>)</a:t>
          </a:r>
          <a:endParaRPr lang="en-US" sz="1600" dirty="0" smtClean="0"/>
        </a:p>
        <a:p>
          <a:r>
            <a:rPr lang="ru-RU" sz="1600" dirty="0" smtClean="0"/>
            <a:t>или через </a:t>
          </a:r>
          <a:r>
            <a:rPr lang="en-US" sz="1600" dirty="0" smtClean="0"/>
            <a:t>www.egov.kz</a:t>
          </a:r>
          <a:endParaRPr lang="ru-RU" sz="1600" dirty="0" smtClean="0"/>
        </a:p>
      </dgm:t>
    </dgm:pt>
    <dgm:pt modelId="{A29C2D69-518E-4138-95D8-30B56F7D19C0}" type="parTrans" cxnId="{1CA81D7C-2A7B-4192-BEE3-E28DDA1BF868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46539B7-3FB4-4525-BB59-DF6FF205489E}" type="sibTrans" cxnId="{1CA81D7C-2A7B-4192-BEE3-E28DDA1BF868}">
      <dgm:prSet/>
      <dgm:spPr/>
      <dgm:t>
        <a:bodyPr/>
        <a:lstStyle/>
        <a:p>
          <a:endParaRPr lang="ru-RU"/>
        </a:p>
      </dgm:t>
    </dgm:pt>
    <dgm:pt modelId="{ABD8A58B-A9E4-49DA-B3F9-CD2C4C040C4B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600" dirty="0" smtClean="0"/>
            <a:t>В отчете подаем  - оказано в электронном виде через </a:t>
          </a:r>
          <a:r>
            <a:rPr lang="ru-RU" sz="1600" dirty="0" err="1" smtClean="0"/>
            <a:t>егов</a:t>
          </a:r>
          <a:r>
            <a:rPr lang="ru-RU" sz="1600" dirty="0" smtClean="0"/>
            <a:t>  или </a:t>
          </a:r>
          <a:r>
            <a:rPr lang="ru-RU" sz="1600" dirty="0" err="1" smtClean="0"/>
            <a:t>билимал</a:t>
          </a:r>
          <a:endParaRPr lang="ru-RU" sz="1600" dirty="0"/>
        </a:p>
      </dgm:t>
    </dgm:pt>
    <dgm:pt modelId="{9FD82F71-BCC2-4632-8703-B68965BA1657}" type="parTrans" cxnId="{0956E548-752E-4B33-B674-8D11E7678091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FE2241C-3558-429A-A0C0-A903A460AFA4}" type="sibTrans" cxnId="{0956E548-752E-4B33-B674-8D11E7678091}">
      <dgm:prSet/>
      <dgm:spPr/>
      <dgm:t>
        <a:bodyPr/>
        <a:lstStyle/>
        <a:p>
          <a:endParaRPr lang="ru-RU"/>
        </a:p>
      </dgm:t>
    </dgm:pt>
    <dgm:pt modelId="{36E8F47E-EB7B-4A86-B1C2-D85DA051270D}" type="pres">
      <dgm:prSet presAssocID="{1ED3ED8D-1D2F-4C4D-ABB5-384F2316C0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4C7A2A-9869-4766-8FDC-CEC5B9E415D1}" type="pres">
      <dgm:prSet presAssocID="{669B2EE9-BF3C-4774-B876-34E5041BCCC7}" presName="root" presStyleCnt="0"/>
      <dgm:spPr/>
    </dgm:pt>
    <dgm:pt modelId="{5F12212B-1C60-4CA9-8127-14138110F72C}" type="pres">
      <dgm:prSet presAssocID="{669B2EE9-BF3C-4774-B876-34E5041BCCC7}" presName="rootComposite" presStyleCnt="0"/>
      <dgm:spPr/>
    </dgm:pt>
    <dgm:pt modelId="{C402CF73-2D6A-477F-967D-FFCB4085CC2D}" type="pres">
      <dgm:prSet presAssocID="{669B2EE9-BF3C-4774-B876-34E5041BCCC7}" presName="rootText" presStyleLbl="node1" presStyleIdx="0" presStyleCnt="1" custScaleX="107148" custScaleY="37647"/>
      <dgm:spPr/>
      <dgm:t>
        <a:bodyPr/>
        <a:lstStyle/>
        <a:p>
          <a:endParaRPr lang="ru-RU"/>
        </a:p>
      </dgm:t>
    </dgm:pt>
    <dgm:pt modelId="{E68A5547-11A1-4AEF-970D-CA24ABCED29D}" type="pres">
      <dgm:prSet presAssocID="{669B2EE9-BF3C-4774-B876-34E5041BCCC7}" presName="rootConnector" presStyleLbl="node1" presStyleIdx="0" presStyleCnt="1"/>
      <dgm:spPr/>
      <dgm:t>
        <a:bodyPr/>
        <a:lstStyle/>
        <a:p>
          <a:endParaRPr lang="ru-RU"/>
        </a:p>
      </dgm:t>
    </dgm:pt>
    <dgm:pt modelId="{D3848246-DAB6-4C3A-A929-CA4167215EF9}" type="pres">
      <dgm:prSet presAssocID="{669B2EE9-BF3C-4774-B876-34E5041BCCC7}" presName="childShape" presStyleCnt="0"/>
      <dgm:spPr/>
    </dgm:pt>
    <dgm:pt modelId="{CF49831F-F604-4061-AD01-F439967B13D5}" type="pres">
      <dgm:prSet presAssocID="{A29C2D69-518E-4138-95D8-30B56F7D19C0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749207B-71EE-4C6A-A9A6-027295E263BA}" type="pres">
      <dgm:prSet presAssocID="{F6B7B05B-A436-455D-B547-16F29DE62223}" presName="childText" presStyleLbl="bgAcc1" presStyleIdx="0" presStyleCnt="2" custScaleX="139949" custScaleY="199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F384E-B603-479D-A86B-34A376960A7E}" type="pres">
      <dgm:prSet presAssocID="{9FD82F71-BCC2-4632-8703-B68965BA1657}" presName="Name13" presStyleLbl="parChTrans1D2" presStyleIdx="1" presStyleCnt="2"/>
      <dgm:spPr/>
      <dgm:t>
        <a:bodyPr/>
        <a:lstStyle/>
        <a:p>
          <a:endParaRPr lang="ru-RU"/>
        </a:p>
      </dgm:t>
    </dgm:pt>
    <dgm:pt modelId="{497F535B-1387-47D0-9FB7-C49F0D78817E}" type="pres">
      <dgm:prSet presAssocID="{ABD8A58B-A9E4-49DA-B3F9-CD2C4C040C4B}" presName="childText" presStyleLbl="bgAcc1" presStyleIdx="1" presStyleCnt="2" custScaleX="132094" custScaleY="64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CFFFE9-D135-4946-A1B5-0077C2F9D7C8}" type="presOf" srcId="{ABD8A58B-A9E4-49DA-B3F9-CD2C4C040C4B}" destId="{497F535B-1387-47D0-9FB7-C49F0D78817E}" srcOrd="0" destOrd="0" presId="urn:microsoft.com/office/officeart/2005/8/layout/hierarchy3"/>
    <dgm:cxn modelId="{F1CDF45F-4A03-4A76-A360-4F15CD2EAD9E}" type="presOf" srcId="{669B2EE9-BF3C-4774-B876-34E5041BCCC7}" destId="{C402CF73-2D6A-477F-967D-FFCB4085CC2D}" srcOrd="0" destOrd="0" presId="urn:microsoft.com/office/officeart/2005/8/layout/hierarchy3"/>
    <dgm:cxn modelId="{0956E548-752E-4B33-B674-8D11E7678091}" srcId="{669B2EE9-BF3C-4774-B876-34E5041BCCC7}" destId="{ABD8A58B-A9E4-49DA-B3F9-CD2C4C040C4B}" srcOrd="1" destOrd="0" parTransId="{9FD82F71-BCC2-4632-8703-B68965BA1657}" sibTransId="{CFE2241C-3558-429A-A0C0-A903A460AFA4}"/>
    <dgm:cxn modelId="{5C98EFF5-ED0A-4D87-A3EA-50AE9DE27B74}" type="presOf" srcId="{669B2EE9-BF3C-4774-B876-34E5041BCCC7}" destId="{E68A5547-11A1-4AEF-970D-CA24ABCED29D}" srcOrd="1" destOrd="0" presId="urn:microsoft.com/office/officeart/2005/8/layout/hierarchy3"/>
    <dgm:cxn modelId="{C13BD69D-DA6D-496D-8EFE-A2BD7CE38FDF}" type="presOf" srcId="{F6B7B05B-A436-455D-B547-16F29DE62223}" destId="{9749207B-71EE-4C6A-A9A6-027295E263BA}" srcOrd="0" destOrd="0" presId="urn:microsoft.com/office/officeart/2005/8/layout/hierarchy3"/>
    <dgm:cxn modelId="{F89C5155-863A-448E-8770-D69CDDFA70D1}" type="presOf" srcId="{A29C2D69-518E-4138-95D8-30B56F7D19C0}" destId="{CF49831F-F604-4061-AD01-F439967B13D5}" srcOrd="0" destOrd="0" presId="urn:microsoft.com/office/officeart/2005/8/layout/hierarchy3"/>
    <dgm:cxn modelId="{11097514-25E1-4E38-A146-7C319954AECD}" type="presOf" srcId="{1ED3ED8D-1D2F-4C4D-ABB5-384F2316C06D}" destId="{36E8F47E-EB7B-4A86-B1C2-D85DA051270D}" srcOrd="0" destOrd="0" presId="urn:microsoft.com/office/officeart/2005/8/layout/hierarchy3"/>
    <dgm:cxn modelId="{23DE10AE-FF92-446B-813C-2067908DE419}" srcId="{1ED3ED8D-1D2F-4C4D-ABB5-384F2316C06D}" destId="{669B2EE9-BF3C-4774-B876-34E5041BCCC7}" srcOrd="0" destOrd="0" parTransId="{A76564EF-6F4B-411D-8911-01329E02D4E0}" sibTransId="{78A6355B-909E-4FB9-B5DB-FABE71639F21}"/>
    <dgm:cxn modelId="{7DDB261E-C334-4ACB-988B-9179C94530FF}" type="presOf" srcId="{9FD82F71-BCC2-4632-8703-B68965BA1657}" destId="{7E5F384E-B603-479D-A86B-34A376960A7E}" srcOrd="0" destOrd="0" presId="urn:microsoft.com/office/officeart/2005/8/layout/hierarchy3"/>
    <dgm:cxn modelId="{1CA81D7C-2A7B-4192-BEE3-E28DDA1BF868}" srcId="{669B2EE9-BF3C-4774-B876-34E5041BCCC7}" destId="{F6B7B05B-A436-455D-B547-16F29DE62223}" srcOrd="0" destOrd="0" parTransId="{A29C2D69-518E-4138-95D8-30B56F7D19C0}" sibTransId="{346539B7-3FB4-4525-BB59-DF6FF205489E}"/>
    <dgm:cxn modelId="{1CD9BBE9-BA95-4F13-9EF0-1D226CA1B6E5}" type="presParOf" srcId="{36E8F47E-EB7B-4A86-B1C2-D85DA051270D}" destId="{3D4C7A2A-9869-4766-8FDC-CEC5B9E415D1}" srcOrd="0" destOrd="0" presId="urn:microsoft.com/office/officeart/2005/8/layout/hierarchy3"/>
    <dgm:cxn modelId="{6D2074BC-FFD5-43B6-B9FE-AE4ABAA44A0E}" type="presParOf" srcId="{3D4C7A2A-9869-4766-8FDC-CEC5B9E415D1}" destId="{5F12212B-1C60-4CA9-8127-14138110F72C}" srcOrd="0" destOrd="0" presId="urn:microsoft.com/office/officeart/2005/8/layout/hierarchy3"/>
    <dgm:cxn modelId="{92636987-6307-4C05-AA8B-901E50E08DE6}" type="presParOf" srcId="{5F12212B-1C60-4CA9-8127-14138110F72C}" destId="{C402CF73-2D6A-477F-967D-FFCB4085CC2D}" srcOrd="0" destOrd="0" presId="urn:microsoft.com/office/officeart/2005/8/layout/hierarchy3"/>
    <dgm:cxn modelId="{AF59AC2C-AFA2-4269-80B9-A49E10CF4BF2}" type="presParOf" srcId="{5F12212B-1C60-4CA9-8127-14138110F72C}" destId="{E68A5547-11A1-4AEF-970D-CA24ABCED29D}" srcOrd="1" destOrd="0" presId="urn:microsoft.com/office/officeart/2005/8/layout/hierarchy3"/>
    <dgm:cxn modelId="{011E20F0-932A-4757-8BA5-0173C64DBA07}" type="presParOf" srcId="{3D4C7A2A-9869-4766-8FDC-CEC5B9E415D1}" destId="{D3848246-DAB6-4C3A-A929-CA4167215EF9}" srcOrd="1" destOrd="0" presId="urn:microsoft.com/office/officeart/2005/8/layout/hierarchy3"/>
    <dgm:cxn modelId="{7E6E8631-32B4-484B-8275-06E9270E3387}" type="presParOf" srcId="{D3848246-DAB6-4C3A-A929-CA4167215EF9}" destId="{CF49831F-F604-4061-AD01-F439967B13D5}" srcOrd="0" destOrd="0" presId="urn:microsoft.com/office/officeart/2005/8/layout/hierarchy3"/>
    <dgm:cxn modelId="{8F5DC977-E6BB-4A41-A037-F4F031696F75}" type="presParOf" srcId="{D3848246-DAB6-4C3A-A929-CA4167215EF9}" destId="{9749207B-71EE-4C6A-A9A6-027295E263BA}" srcOrd="1" destOrd="0" presId="urn:microsoft.com/office/officeart/2005/8/layout/hierarchy3"/>
    <dgm:cxn modelId="{85D797AC-B635-461B-BA04-C55E0D7487BF}" type="presParOf" srcId="{D3848246-DAB6-4C3A-A929-CA4167215EF9}" destId="{7E5F384E-B603-479D-A86B-34A376960A7E}" srcOrd="2" destOrd="0" presId="urn:microsoft.com/office/officeart/2005/8/layout/hierarchy3"/>
    <dgm:cxn modelId="{49A80CE9-0A72-4BD5-ACFE-EF75E619C27C}" type="presParOf" srcId="{D3848246-DAB6-4C3A-A929-CA4167215EF9}" destId="{497F535B-1387-47D0-9FB7-C49F0D78817E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A561ED-B9CF-4821-A017-19B3334C61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EBDA51-7053-4217-AAD3-1E08E1689908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rgbClr val="002060"/>
              </a:solidFill>
            </a:rPr>
            <a:t>Результат оказания государственной услуги</a:t>
          </a:r>
          <a:endParaRPr lang="ru-RU" b="1" dirty="0" smtClean="0">
            <a:solidFill>
              <a:srgbClr val="002060"/>
            </a:solidFill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AC25C4F-1D1B-4CFA-BEFE-3413C8C5C0A7}" type="parTrans" cxnId="{3D5FB9A3-DEC7-4195-BCBC-0548BD4A2C3F}">
      <dgm:prSet/>
      <dgm:spPr/>
      <dgm:t>
        <a:bodyPr/>
        <a:lstStyle/>
        <a:p>
          <a:endParaRPr lang="ru-RU"/>
        </a:p>
      </dgm:t>
    </dgm:pt>
    <dgm:pt modelId="{40A6E254-46C6-4649-998D-2E1DA3332905}" type="sibTrans" cxnId="{3D5FB9A3-DEC7-4195-BCBC-0548BD4A2C3F}">
      <dgm:prSet/>
      <dgm:spPr/>
      <dgm:t>
        <a:bodyPr/>
        <a:lstStyle/>
        <a:p>
          <a:endParaRPr lang="ru-RU"/>
        </a:p>
      </dgm:t>
    </dgm:pt>
    <dgm:pt modelId="{6B5E47A5-3116-4585-951D-87016DF0A714}">
      <dgm:prSet phldrT="[Текст]"/>
      <dgm:spPr>
        <a:ln>
          <a:solidFill>
            <a:schemeClr val="accent6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b="1" dirty="0" smtClean="0"/>
            <a:t>Справка о предоставлении бесплатного и льготного питания  либо мотивированный ответ об отказе в оказании государственной услуги (п. 9 требований к оказанию государственной услуги).</a:t>
          </a:r>
          <a:endParaRPr lang="ru-RU" b="1" dirty="0">
            <a:ln>
              <a:solidFill>
                <a:schemeClr val="tx1"/>
              </a:solidFill>
            </a:ln>
          </a:endParaRPr>
        </a:p>
      </dgm:t>
    </dgm:pt>
    <dgm:pt modelId="{4B657526-2139-4DF1-BE48-5E8277F3EECC}" type="parTrans" cxnId="{E966BACB-FFAC-45BE-AA73-58B21E69E0A3}">
      <dgm:prSet/>
      <dgm:spPr/>
      <dgm:t>
        <a:bodyPr/>
        <a:lstStyle/>
        <a:p>
          <a:endParaRPr lang="ru-RU"/>
        </a:p>
      </dgm:t>
    </dgm:pt>
    <dgm:pt modelId="{3EECD0A0-49BC-43EE-A862-42E142764F6E}" type="sibTrans" cxnId="{E966BACB-FFAC-45BE-AA73-58B21E69E0A3}">
      <dgm:prSet/>
      <dgm:spPr/>
      <dgm:t>
        <a:bodyPr/>
        <a:lstStyle/>
        <a:p>
          <a:endParaRPr lang="ru-RU"/>
        </a:p>
      </dgm:t>
    </dgm:pt>
    <dgm:pt modelId="{67B4926E-EE28-4E48-8247-B21CC640A71E}">
      <dgm:prSet phldrT="[Текст]"/>
      <dgm:spPr>
        <a:solidFill>
          <a:srgbClr val="99FF99"/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</a:rPr>
            <a:t>Основания для отказа в оказании государственной услуги, установленные законодательством Республики Казахстан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FB08344-5F52-4B22-9DD3-071D6FBBB052}" type="parTrans" cxnId="{36A3D741-82EA-4ED9-B032-3AAC967A191F}">
      <dgm:prSet/>
      <dgm:spPr/>
      <dgm:t>
        <a:bodyPr/>
        <a:lstStyle/>
        <a:p>
          <a:endParaRPr lang="ru-RU"/>
        </a:p>
      </dgm:t>
    </dgm:pt>
    <dgm:pt modelId="{2B98F0DA-7E89-4AE5-8AD0-B41CE8D06CC0}" type="sibTrans" cxnId="{36A3D741-82EA-4ED9-B032-3AAC967A191F}">
      <dgm:prSet/>
      <dgm:spPr/>
      <dgm:t>
        <a:bodyPr/>
        <a:lstStyle/>
        <a:p>
          <a:endParaRPr lang="ru-RU"/>
        </a:p>
      </dgm:t>
    </dgm:pt>
    <dgm:pt modelId="{886BAA02-2936-440D-ACE5-3943CBCD90BB}">
      <dgm:prSet phldrT="[Текст]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ru-RU" b="1" dirty="0" smtClean="0"/>
            <a:t>установление недостоверности документов и (или) данных (сведений), содержащихся в них;</a:t>
          </a:r>
          <a:endParaRPr lang="ru-RU" b="1" dirty="0">
            <a:ln>
              <a:solidFill>
                <a:schemeClr val="tx1"/>
              </a:solidFill>
            </a:ln>
          </a:endParaRPr>
        </a:p>
      </dgm:t>
    </dgm:pt>
    <dgm:pt modelId="{A05B9E15-3724-4270-BB86-E5BC6D003BE6}" type="parTrans" cxnId="{8A1882D9-48D1-4195-AAB0-7AE961B62D06}">
      <dgm:prSet/>
      <dgm:spPr/>
      <dgm:t>
        <a:bodyPr/>
        <a:lstStyle/>
        <a:p>
          <a:endParaRPr lang="ru-RU"/>
        </a:p>
      </dgm:t>
    </dgm:pt>
    <dgm:pt modelId="{89EDF85C-7534-4848-82E5-15D95D24F86D}" type="sibTrans" cxnId="{8A1882D9-48D1-4195-AAB0-7AE961B62D06}">
      <dgm:prSet/>
      <dgm:spPr/>
      <dgm:t>
        <a:bodyPr/>
        <a:lstStyle/>
        <a:p>
          <a:endParaRPr lang="ru-RU"/>
        </a:p>
      </dgm:t>
    </dgm:pt>
    <dgm:pt modelId="{8F28BDD8-7648-41BC-B638-4F0FFD59A02C}">
      <dgm:prSet phldrT="[Текст]" custT="1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ru-RU" sz="1200" b="1" dirty="0" smtClean="0"/>
            <a:t> заявление;</a:t>
          </a:r>
          <a:endParaRPr lang="ru-RU" sz="1200" b="1" dirty="0">
            <a:ln>
              <a:solidFill>
                <a:schemeClr val="tx1"/>
              </a:solidFill>
            </a:ln>
          </a:endParaRPr>
        </a:p>
      </dgm:t>
    </dgm:pt>
    <dgm:pt modelId="{9BDDC4FF-65CB-4FC0-84CF-77E1CCBFE3EB}" type="sibTrans" cxnId="{95337A90-6C39-4172-9218-1842B88B3951}">
      <dgm:prSet/>
      <dgm:spPr/>
      <dgm:t>
        <a:bodyPr/>
        <a:lstStyle/>
        <a:p>
          <a:endParaRPr lang="ru-RU"/>
        </a:p>
      </dgm:t>
    </dgm:pt>
    <dgm:pt modelId="{8DE66C96-9BEB-49ED-BD30-B7AABB0A9209}" type="parTrans" cxnId="{95337A90-6C39-4172-9218-1842B88B3951}">
      <dgm:prSet/>
      <dgm:spPr/>
      <dgm:t>
        <a:bodyPr/>
        <a:lstStyle/>
        <a:p>
          <a:endParaRPr lang="ru-RU"/>
        </a:p>
      </dgm:t>
    </dgm:pt>
    <dgm:pt modelId="{49E4704F-DFE9-4FEB-AC70-550847BFFBCE}">
      <dgm:prSet phldrT="[Текст]" custT="1"/>
      <dgm:spPr>
        <a:solidFill>
          <a:srgbClr val="99FF99"/>
        </a:solidFill>
        <a:ln>
          <a:solidFill>
            <a:schemeClr val="accent3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002060"/>
              </a:solidFill>
            </a:rPr>
            <a:t>Перечень документов необходимых для оказания государственной услуги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A0A0A345-31DE-4F07-AB8E-9B06C004431B}" type="sibTrans" cxnId="{13FAB92C-98A6-46B2-BF66-D38E757D2542}">
      <dgm:prSet/>
      <dgm:spPr/>
      <dgm:t>
        <a:bodyPr/>
        <a:lstStyle/>
        <a:p>
          <a:endParaRPr lang="ru-RU"/>
        </a:p>
      </dgm:t>
    </dgm:pt>
    <dgm:pt modelId="{9DF18B1F-FFE3-4C00-AC28-A52F0C05C6C7}" type="parTrans" cxnId="{13FAB92C-98A6-46B2-BF66-D38E757D2542}">
      <dgm:prSet/>
      <dgm:spPr/>
      <dgm:t>
        <a:bodyPr/>
        <a:lstStyle/>
        <a:p>
          <a:endParaRPr lang="ru-RU"/>
        </a:p>
      </dgm:t>
    </dgm:pt>
    <dgm:pt modelId="{3748E6E7-79C6-411F-A6BC-D09D91FF2DF9}">
      <dgm:prSet custT="1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ru-RU" sz="1200" b="1" dirty="0" smtClean="0"/>
            <a:t>документ, удостоверяющий (требуется для идентификации личности);</a:t>
          </a:r>
          <a:endParaRPr lang="ru-RU" sz="1200" b="1" dirty="0"/>
        </a:p>
      </dgm:t>
    </dgm:pt>
    <dgm:pt modelId="{4A5486DE-3B72-4A1E-9B69-6F158BFF989A}" type="parTrans" cxnId="{082ED946-6569-4749-A049-8C03D0421865}">
      <dgm:prSet/>
      <dgm:spPr/>
      <dgm:t>
        <a:bodyPr/>
        <a:lstStyle/>
        <a:p>
          <a:endParaRPr lang="ru-RU"/>
        </a:p>
      </dgm:t>
    </dgm:pt>
    <dgm:pt modelId="{F6D7F791-BE66-412E-AB29-1C952E0C7FAA}" type="sibTrans" cxnId="{082ED946-6569-4749-A049-8C03D0421865}">
      <dgm:prSet/>
      <dgm:spPr/>
      <dgm:t>
        <a:bodyPr/>
        <a:lstStyle/>
        <a:p>
          <a:endParaRPr lang="ru-RU"/>
        </a:p>
      </dgm:t>
    </dgm:pt>
    <dgm:pt modelId="{E49D791B-E5B3-487E-9E31-BA0E702295D5}">
      <dgm:prSet custT="1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ru-RU" sz="1200" b="1" dirty="0" smtClean="0"/>
            <a:t> свидетельство о рождении ребенка (детей) в электронной форме или его копия на бумажном носителе, при отсутствии сведений в ИС ЗАГС, либо родившегося за пределами Республики Казахстан;</a:t>
          </a:r>
          <a:endParaRPr lang="ru-RU" sz="1200" b="1" dirty="0"/>
        </a:p>
      </dgm:t>
    </dgm:pt>
    <dgm:pt modelId="{2B954A8F-BB49-44C4-8125-7A66E8D70C71}" type="parTrans" cxnId="{81ACF8B7-FE1C-4499-984C-4C916C832705}">
      <dgm:prSet/>
      <dgm:spPr/>
      <dgm:t>
        <a:bodyPr/>
        <a:lstStyle/>
        <a:p>
          <a:endParaRPr lang="ru-RU"/>
        </a:p>
      </dgm:t>
    </dgm:pt>
    <dgm:pt modelId="{1089F023-46E2-4F43-A651-DCA2B6D0758B}" type="sibTrans" cxnId="{81ACF8B7-FE1C-4499-984C-4C916C832705}">
      <dgm:prSet/>
      <dgm:spPr/>
      <dgm:t>
        <a:bodyPr/>
        <a:lstStyle/>
        <a:p>
          <a:endParaRPr lang="ru-RU"/>
        </a:p>
      </dgm:t>
    </dgm:pt>
    <dgm:pt modelId="{C1EF50C4-22AB-48C5-82AE-3EB2F8CC4080}">
      <dgm:prSet custT="1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ru-RU" sz="1200" b="1" dirty="0" smtClean="0"/>
            <a:t> копия свидетельства о заключении или расторжении брака (при отсутствии сведений в ИС ЗАГС);</a:t>
          </a:r>
          <a:endParaRPr lang="ru-RU" sz="1200" b="1" dirty="0"/>
        </a:p>
      </dgm:t>
    </dgm:pt>
    <dgm:pt modelId="{785BD2B3-3C9B-47DB-B2D5-C32D55941544}" type="parTrans" cxnId="{8D4DD2C3-6BE2-46DF-AC7D-A6855741854B}">
      <dgm:prSet/>
      <dgm:spPr/>
      <dgm:t>
        <a:bodyPr/>
        <a:lstStyle/>
        <a:p>
          <a:endParaRPr lang="ru-RU"/>
        </a:p>
      </dgm:t>
    </dgm:pt>
    <dgm:pt modelId="{453AA459-5123-4C6A-803A-A94691CF2134}" type="sibTrans" cxnId="{8D4DD2C3-6BE2-46DF-AC7D-A6855741854B}">
      <dgm:prSet/>
      <dgm:spPr/>
      <dgm:t>
        <a:bodyPr/>
        <a:lstStyle/>
        <a:p>
          <a:endParaRPr lang="ru-RU"/>
        </a:p>
      </dgm:t>
    </dgm:pt>
    <dgm:pt modelId="{D1724B13-EC29-4048-8159-EF33C3292181}">
      <dgm:prSet custT="1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ru-RU" sz="1200" b="1" dirty="0" smtClean="0"/>
            <a:t> копия документа, подтверждающего статус.</a:t>
          </a:r>
          <a:endParaRPr lang="ru-RU" sz="1200" b="1" dirty="0"/>
        </a:p>
      </dgm:t>
    </dgm:pt>
    <dgm:pt modelId="{E4454774-D6F1-4E9F-83B3-7D87369103B8}" type="parTrans" cxnId="{ABFDF379-2F77-4887-A0F0-4D2D51AFBA69}">
      <dgm:prSet/>
      <dgm:spPr/>
      <dgm:t>
        <a:bodyPr/>
        <a:lstStyle/>
        <a:p>
          <a:endParaRPr lang="ru-RU"/>
        </a:p>
      </dgm:t>
    </dgm:pt>
    <dgm:pt modelId="{0D58C49E-F6A2-4072-84E9-9A517933667B}" type="sibTrans" cxnId="{ABFDF379-2F77-4887-A0F0-4D2D51AFBA69}">
      <dgm:prSet/>
      <dgm:spPr/>
      <dgm:t>
        <a:bodyPr/>
        <a:lstStyle/>
        <a:p>
          <a:endParaRPr lang="ru-RU"/>
        </a:p>
      </dgm:t>
    </dgm:pt>
    <dgm:pt modelId="{F8C2BD18-8DBB-4018-B9C5-4B8A7276ED57}">
      <dgm:prSet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ru-RU" b="1" dirty="0" smtClean="0"/>
            <a:t>несоответствие </a:t>
          </a:r>
          <a:r>
            <a:rPr lang="ru-RU" b="1" dirty="0" err="1" smtClean="0"/>
            <a:t>услугополучателя</a:t>
          </a:r>
          <a:r>
            <a:rPr lang="ru-RU" b="1" dirty="0" smtClean="0"/>
            <a:t> и (или) представленных материалов, объектов, данных и сведений, необходимых для оказания государственной услуги, требованиям, установленным ППРК № 64 от 25 января 2008 года;</a:t>
          </a:r>
          <a:endParaRPr lang="ru-RU" b="1" i="1" dirty="0"/>
        </a:p>
      </dgm:t>
    </dgm:pt>
    <dgm:pt modelId="{77073436-F5D9-46AF-8AA6-893DE5ECF976}" type="parTrans" cxnId="{3C3035C1-E621-4C3B-9120-FC6F5C533D51}">
      <dgm:prSet/>
      <dgm:spPr/>
      <dgm:t>
        <a:bodyPr/>
        <a:lstStyle/>
        <a:p>
          <a:endParaRPr lang="ru-RU"/>
        </a:p>
      </dgm:t>
    </dgm:pt>
    <dgm:pt modelId="{C401CD96-C854-4C20-A732-904A4F66E612}" type="sibTrans" cxnId="{3C3035C1-E621-4C3B-9120-FC6F5C533D51}">
      <dgm:prSet/>
      <dgm:spPr/>
      <dgm:t>
        <a:bodyPr/>
        <a:lstStyle/>
        <a:p>
          <a:endParaRPr lang="ru-RU"/>
        </a:p>
      </dgm:t>
    </dgm:pt>
    <dgm:pt modelId="{70D23391-2E52-4F78-ADA0-A10EB705144C}">
      <dgm:prSet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ru-RU" b="1" dirty="0" smtClean="0"/>
            <a:t>отсутствие согласия </a:t>
          </a:r>
          <a:r>
            <a:rPr lang="ru-RU" b="1" dirty="0" err="1" smtClean="0"/>
            <a:t>услугополучателя</a:t>
          </a:r>
          <a:r>
            <a:rPr lang="ru-RU" b="1" dirty="0" smtClean="0"/>
            <a:t>, на доступ к персональным данным ограниченного доступа, которые требуются для оказания государственной услуги.</a:t>
          </a:r>
          <a:endParaRPr lang="ru-RU" b="1" i="1" dirty="0"/>
        </a:p>
      </dgm:t>
    </dgm:pt>
    <dgm:pt modelId="{733B2D69-A654-4287-AAE8-793980C59C11}" type="parTrans" cxnId="{EE29A3D0-9769-4C11-8CFC-C3690129E252}">
      <dgm:prSet/>
      <dgm:spPr/>
      <dgm:t>
        <a:bodyPr/>
        <a:lstStyle/>
        <a:p>
          <a:endParaRPr lang="ru-RU"/>
        </a:p>
      </dgm:t>
    </dgm:pt>
    <dgm:pt modelId="{7A0B67DA-43A5-4597-89D2-E2D657F790E8}" type="sibTrans" cxnId="{EE29A3D0-9769-4C11-8CFC-C3690129E252}">
      <dgm:prSet/>
      <dgm:spPr/>
      <dgm:t>
        <a:bodyPr/>
        <a:lstStyle/>
        <a:p>
          <a:endParaRPr lang="ru-RU"/>
        </a:p>
      </dgm:t>
    </dgm:pt>
    <dgm:pt modelId="{D99681F2-F012-406C-9A51-B4054445E502}" type="pres">
      <dgm:prSet presAssocID="{BCA561ED-B9CF-4821-A017-19B3334C61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BEFEC-B4E3-4645-A1C1-78EC2AAC87E8}" type="pres">
      <dgm:prSet presAssocID="{49E4704F-DFE9-4FEB-AC70-550847BFFBCE}" presName="linNode" presStyleCnt="0"/>
      <dgm:spPr/>
    </dgm:pt>
    <dgm:pt modelId="{914A86AA-3A06-4998-83FA-E2121AB2FDE2}" type="pres">
      <dgm:prSet presAssocID="{49E4704F-DFE9-4FEB-AC70-550847BFFBC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7465A-EE91-4610-8314-E2C45966CE89}" type="pres">
      <dgm:prSet presAssocID="{49E4704F-DFE9-4FEB-AC70-550847BFFBCE}" presName="descendantText" presStyleLbl="alignAccFollowNode1" presStyleIdx="0" presStyleCnt="3" custScaleY="115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243DD-9B19-4390-A4AC-155492A557CC}" type="pres">
      <dgm:prSet presAssocID="{A0A0A345-31DE-4F07-AB8E-9B06C004431B}" presName="sp" presStyleCnt="0"/>
      <dgm:spPr/>
    </dgm:pt>
    <dgm:pt modelId="{9BA82DDF-CCCB-416B-9360-1183DB897AE5}" type="pres">
      <dgm:prSet presAssocID="{8FEBDA51-7053-4217-AAD3-1E08E1689908}" presName="linNode" presStyleCnt="0"/>
      <dgm:spPr/>
    </dgm:pt>
    <dgm:pt modelId="{64C90AEB-6FAC-4AB6-9E44-D7A114F7480C}" type="pres">
      <dgm:prSet presAssocID="{8FEBDA51-7053-4217-AAD3-1E08E1689908}" presName="parentText" presStyleLbl="node1" presStyleIdx="1" presStyleCnt="3" custScaleY="40152" custLinFactNeighborY="-6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63206-3CBC-4ABF-92DD-1397564A313E}" type="pres">
      <dgm:prSet presAssocID="{8FEBDA51-7053-4217-AAD3-1E08E1689908}" presName="descendantText" presStyleLbl="alignAccFollowNode1" presStyleIdx="1" presStyleCnt="3" custScaleY="39558" custLinFactNeighborX="-419" custLinFactNeighborY="-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53A71-B96C-4922-BE9E-9CFD358938E4}" type="pres">
      <dgm:prSet presAssocID="{40A6E254-46C6-4649-998D-2E1DA3332905}" presName="sp" presStyleCnt="0"/>
      <dgm:spPr/>
    </dgm:pt>
    <dgm:pt modelId="{BDBD1D9B-9A49-4D98-BF6F-B44AED0D797E}" type="pres">
      <dgm:prSet presAssocID="{67B4926E-EE28-4E48-8247-B21CC640A71E}" presName="linNode" presStyleCnt="0"/>
      <dgm:spPr/>
    </dgm:pt>
    <dgm:pt modelId="{B7F2B768-6C5F-41EE-80B9-832F6119C8F1}" type="pres">
      <dgm:prSet presAssocID="{67B4926E-EE28-4E48-8247-B21CC640A71E}" presName="parentText" presStyleLbl="node1" presStyleIdx="2" presStyleCnt="3" custScaleY="821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C7E70-0AE6-44B4-BCCB-05E98B9BC4FA}" type="pres">
      <dgm:prSet presAssocID="{67B4926E-EE28-4E48-8247-B21CC640A71E}" presName="descendantText" presStyleLbl="alignAccFollowNode1" presStyleIdx="2" presStyleCnt="3" custScaleY="88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66BACB-FFAC-45BE-AA73-58B21E69E0A3}" srcId="{8FEBDA51-7053-4217-AAD3-1E08E1689908}" destId="{6B5E47A5-3116-4585-951D-87016DF0A714}" srcOrd="0" destOrd="0" parTransId="{4B657526-2139-4DF1-BE48-5E8277F3EECC}" sibTransId="{3EECD0A0-49BC-43EE-A862-42E142764F6E}"/>
    <dgm:cxn modelId="{6BDDE62F-55A1-488C-A805-C4B192738114}" type="presOf" srcId="{8F28BDD8-7648-41BC-B638-4F0FFD59A02C}" destId="{F897465A-EE91-4610-8314-E2C45966CE89}" srcOrd="0" destOrd="0" presId="urn:microsoft.com/office/officeart/2005/8/layout/vList5"/>
    <dgm:cxn modelId="{ABFDF379-2F77-4887-A0F0-4D2D51AFBA69}" srcId="{49E4704F-DFE9-4FEB-AC70-550847BFFBCE}" destId="{D1724B13-EC29-4048-8159-EF33C3292181}" srcOrd="4" destOrd="0" parTransId="{E4454774-D6F1-4E9F-83B3-7D87369103B8}" sibTransId="{0D58C49E-F6A2-4072-84E9-9A517933667B}"/>
    <dgm:cxn modelId="{CDA6FE35-B392-4647-B6E7-BA029D382FB0}" type="presOf" srcId="{67B4926E-EE28-4E48-8247-B21CC640A71E}" destId="{B7F2B768-6C5F-41EE-80B9-832F6119C8F1}" srcOrd="0" destOrd="0" presId="urn:microsoft.com/office/officeart/2005/8/layout/vList5"/>
    <dgm:cxn modelId="{3C3035C1-E621-4C3B-9120-FC6F5C533D51}" srcId="{67B4926E-EE28-4E48-8247-B21CC640A71E}" destId="{F8C2BD18-8DBB-4018-B9C5-4B8A7276ED57}" srcOrd="1" destOrd="0" parTransId="{77073436-F5D9-46AF-8AA6-893DE5ECF976}" sibTransId="{C401CD96-C854-4C20-A732-904A4F66E612}"/>
    <dgm:cxn modelId="{77AA0338-5FF4-4632-B812-182499E91554}" type="presOf" srcId="{886BAA02-2936-440D-ACE5-3943CBCD90BB}" destId="{B21C7E70-0AE6-44B4-BCCB-05E98B9BC4FA}" srcOrd="0" destOrd="0" presId="urn:microsoft.com/office/officeart/2005/8/layout/vList5"/>
    <dgm:cxn modelId="{66755FA2-46AF-4CC7-8BE5-D8E1F9F672E2}" type="presOf" srcId="{3748E6E7-79C6-411F-A6BC-D09D91FF2DF9}" destId="{F897465A-EE91-4610-8314-E2C45966CE89}" srcOrd="0" destOrd="1" presId="urn:microsoft.com/office/officeart/2005/8/layout/vList5"/>
    <dgm:cxn modelId="{13FAB92C-98A6-46B2-BF66-D38E757D2542}" srcId="{BCA561ED-B9CF-4821-A017-19B3334C616F}" destId="{49E4704F-DFE9-4FEB-AC70-550847BFFBCE}" srcOrd="0" destOrd="0" parTransId="{9DF18B1F-FFE3-4C00-AC28-A52F0C05C6C7}" sibTransId="{A0A0A345-31DE-4F07-AB8E-9B06C004431B}"/>
    <dgm:cxn modelId="{8A1882D9-48D1-4195-AAB0-7AE961B62D06}" srcId="{67B4926E-EE28-4E48-8247-B21CC640A71E}" destId="{886BAA02-2936-440D-ACE5-3943CBCD90BB}" srcOrd="0" destOrd="0" parTransId="{A05B9E15-3724-4270-BB86-E5BC6D003BE6}" sibTransId="{89EDF85C-7534-4848-82E5-15D95D24F86D}"/>
    <dgm:cxn modelId="{0C179EA9-80BE-4DD8-9026-472D0FC9420F}" type="presOf" srcId="{C1EF50C4-22AB-48C5-82AE-3EB2F8CC4080}" destId="{F897465A-EE91-4610-8314-E2C45966CE89}" srcOrd="0" destOrd="3" presId="urn:microsoft.com/office/officeart/2005/8/layout/vList5"/>
    <dgm:cxn modelId="{37694794-C729-4DF2-837B-844B2AD4FC3F}" type="presOf" srcId="{D1724B13-EC29-4048-8159-EF33C3292181}" destId="{F897465A-EE91-4610-8314-E2C45966CE89}" srcOrd="0" destOrd="4" presId="urn:microsoft.com/office/officeart/2005/8/layout/vList5"/>
    <dgm:cxn modelId="{F8CA2837-5CD9-4704-854A-6C98786372E2}" type="presOf" srcId="{49E4704F-DFE9-4FEB-AC70-550847BFFBCE}" destId="{914A86AA-3A06-4998-83FA-E2121AB2FDE2}" srcOrd="0" destOrd="0" presId="urn:microsoft.com/office/officeart/2005/8/layout/vList5"/>
    <dgm:cxn modelId="{3D5FB9A3-DEC7-4195-BCBC-0548BD4A2C3F}" srcId="{BCA561ED-B9CF-4821-A017-19B3334C616F}" destId="{8FEBDA51-7053-4217-AAD3-1E08E1689908}" srcOrd="1" destOrd="0" parTransId="{FAC25C4F-1D1B-4CFA-BEFE-3413C8C5C0A7}" sibTransId="{40A6E254-46C6-4649-998D-2E1DA3332905}"/>
    <dgm:cxn modelId="{C69A688A-6C66-48C8-867C-E3AE5D045562}" type="presOf" srcId="{8FEBDA51-7053-4217-AAD3-1E08E1689908}" destId="{64C90AEB-6FAC-4AB6-9E44-D7A114F7480C}" srcOrd="0" destOrd="0" presId="urn:microsoft.com/office/officeart/2005/8/layout/vList5"/>
    <dgm:cxn modelId="{36A3D741-82EA-4ED9-B032-3AAC967A191F}" srcId="{BCA561ED-B9CF-4821-A017-19B3334C616F}" destId="{67B4926E-EE28-4E48-8247-B21CC640A71E}" srcOrd="2" destOrd="0" parTransId="{0FB08344-5F52-4B22-9DD3-071D6FBBB052}" sibTransId="{2B98F0DA-7E89-4AE5-8AD0-B41CE8D06CC0}"/>
    <dgm:cxn modelId="{EE29A3D0-9769-4C11-8CFC-C3690129E252}" srcId="{67B4926E-EE28-4E48-8247-B21CC640A71E}" destId="{70D23391-2E52-4F78-ADA0-A10EB705144C}" srcOrd="2" destOrd="0" parTransId="{733B2D69-A654-4287-AAE8-793980C59C11}" sibTransId="{7A0B67DA-43A5-4597-89D2-E2D657F790E8}"/>
    <dgm:cxn modelId="{C652360D-EF6F-4853-B96F-6767254F9C45}" type="presOf" srcId="{6B5E47A5-3116-4585-951D-87016DF0A714}" destId="{74F63206-3CBC-4ABF-92DD-1397564A313E}" srcOrd="0" destOrd="0" presId="urn:microsoft.com/office/officeart/2005/8/layout/vList5"/>
    <dgm:cxn modelId="{2F98C3D2-D5D7-40B6-8E05-F961769CED21}" type="presOf" srcId="{E49D791B-E5B3-487E-9E31-BA0E702295D5}" destId="{F897465A-EE91-4610-8314-E2C45966CE89}" srcOrd="0" destOrd="2" presId="urn:microsoft.com/office/officeart/2005/8/layout/vList5"/>
    <dgm:cxn modelId="{95337A90-6C39-4172-9218-1842B88B3951}" srcId="{49E4704F-DFE9-4FEB-AC70-550847BFFBCE}" destId="{8F28BDD8-7648-41BC-B638-4F0FFD59A02C}" srcOrd="0" destOrd="0" parTransId="{8DE66C96-9BEB-49ED-BD30-B7AABB0A9209}" sibTransId="{9BDDC4FF-65CB-4FC0-84CF-77E1CCBFE3EB}"/>
    <dgm:cxn modelId="{7742D18C-C44E-404F-A6C3-BA51B6FFA490}" type="presOf" srcId="{F8C2BD18-8DBB-4018-B9C5-4B8A7276ED57}" destId="{B21C7E70-0AE6-44B4-BCCB-05E98B9BC4FA}" srcOrd="0" destOrd="1" presId="urn:microsoft.com/office/officeart/2005/8/layout/vList5"/>
    <dgm:cxn modelId="{82D9676E-5DD7-4788-AEF2-D455351AA93A}" type="presOf" srcId="{70D23391-2E52-4F78-ADA0-A10EB705144C}" destId="{B21C7E70-0AE6-44B4-BCCB-05E98B9BC4FA}" srcOrd="0" destOrd="2" presId="urn:microsoft.com/office/officeart/2005/8/layout/vList5"/>
    <dgm:cxn modelId="{8D4DD2C3-6BE2-46DF-AC7D-A6855741854B}" srcId="{49E4704F-DFE9-4FEB-AC70-550847BFFBCE}" destId="{C1EF50C4-22AB-48C5-82AE-3EB2F8CC4080}" srcOrd="3" destOrd="0" parTransId="{785BD2B3-3C9B-47DB-B2D5-C32D55941544}" sibTransId="{453AA459-5123-4C6A-803A-A94691CF2134}"/>
    <dgm:cxn modelId="{81ACF8B7-FE1C-4499-984C-4C916C832705}" srcId="{49E4704F-DFE9-4FEB-AC70-550847BFFBCE}" destId="{E49D791B-E5B3-487E-9E31-BA0E702295D5}" srcOrd="2" destOrd="0" parTransId="{2B954A8F-BB49-44C4-8125-7A66E8D70C71}" sibTransId="{1089F023-46E2-4F43-A651-DCA2B6D0758B}"/>
    <dgm:cxn modelId="{E68E211D-3695-45FD-99EB-4075896717B5}" type="presOf" srcId="{BCA561ED-B9CF-4821-A017-19B3334C616F}" destId="{D99681F2-F012-406C-9A51-B4054445E502}" srcOrd="0" destOrd="0" presId="urn:microsoft.com/office/officeart/2005/8/layout/vList5"/>
    <dgm:cxn modelId="{082ED946-6569-4749-A049-8C03D0421865}" srcId="{49E4704F-DFE9-4FEB-AC70-550847BFFBCE}" destId="{3748E6E7-79C6-411F-A6BC-D09D91FF2DF9}" srcOrd="1" destOrd="0" parTransId="{4A5486DE-3B72-4A1E-9B69-6F158BFF989A}" sibTransId="{F6D7F791-BE66-412E-AB29-1C952E0C7FAA}"/>
    <dgm:cxn modelId="{0EF7B253-21F6-4ABE-B2FA-F68E6DF6E8EF}" type="presParOf" srcId="{D99681F2-F012-406C-9A51-B4054445E502}" destId="{A1FBEFEC-B4E3-4645-A1C1-78EC2AAC87E8}" srcOrd="0" destOrd="0" presId="urn:microsoft.com/office/officeart/2005/8/layout/vList5"/>
    <dgm:cxn modelId="{F66910D8-D001-4DA4-89CA-D9A06D12C074}" type="presParOf" srcId="{A1FBEFEC-B4E3-4645-A1C1-78EC2AAC87E8}" destId="{914A86AA-3A06-4998-83FA-E2121AB2FDE2}" srcOrd="0" destOrd="0" presId="urn:microsoft.com/office/officeart/2005/8/layout/vList5"/>
    <dgm:cxn modelId="{23496860-5696-4297-9DE9-66284CDAF0CE}" type="presParOf" srcId="{A1FBEFEC-B4E3-4645-A1C1-78EC2AAC87E8}" destId="{F897465A-EE91-4610-8314-E2C45966CE89}" srcOrd="1" destOrd="0" presId="urn:microsoft.com/office/officeart/2005/8/layout/vList5"/>
    <dgm:cxn modelId="{767AAACE-91E2-4453-82EA-7A1125559033}" type="presParOf" srcId="{D99681F2-F012-406C-9A51-B4054445E502}" destId="{B2D243DD-9B19-4390-A4AC-155492A557CC}" srcOrd="1" destOrd="0" presId="urn:microsoft.com/office/officeart/2005/8/layout/vList5"/>
    <dgm:cxn modelId="{539CD947-E6D0-4472-94D6-B4E7EF318AFA}" type="presParOf" srcId="{D99681F2-F012-406C-9A51-B4054445E502}" destId="{9BA82DDF-CCCB-416B-9360-1183DB897AE5}" srcOrd="2" destOrd="0" presId="urn:microsoft.com/office/officeart/2005/8/layout/vList5"/>
    <dgm:cxn modelId="{A3745556-98F8-44BC-8F7D-5A68588404E7}" type="presParOf" srcId="{9BA82DDF-CCCB-416B-9360-1183DB897AE5}" destId="{64C90AEB-6FAC-4AB6-9E44-D7A114F7480C}" srcOrd="0" destOrd="0" presId="urn:microsoft.com/office/officeart/2005/8/layout/vList5"/>
    <dgm:cxn modelId="{92CF5F93-0B3F-4FCD-9D78-E81B00BE7617}" type="presParOf" srcId="{9BA82DDF-CCCB-416B-9360-1183DB897AE5}" destId="{74F63206-3CBC-4ABF-92DD-1397564A313E}" srcOrd="1" destOrd="0" presId="urn:microsoft.com/office/officeart/2005/8/layout/vList5"/>
    <dgm:cxn modelId="{36363187-1CC1-4E56-B18E-FA6E97533D90}" type="presParOf" srcId="{D99681F2-F012-406C-9A51-B4054445E502}" destId="{E2A53A71-B96C-4922-BE9E-9CFD358938E4}" srcOrd="3" destOrd="0" presId="urn:microsoft.com/office/officeart/2005/8/layout/vList5"/>
    <dgm:cxn modelId="{0A20D5BD-957E-4A5B-AEDD-04DA9F29505B}" type="presParOf" srcId="{D99681F2-F012-406C-9A51-B4054445E502}" destId="{BDBD1D9B-9A49-4D98-BF6F-B44AED0D797E}" srcOrd="4" destOrd="0" presId="urn:microsoft.com/office/officeart/2005/8/layout/vList5"/>
    <dgm:cxn modelId="{9758C3AA-0D3E-4F95-832E-398267984B46}" type="presParOf" srcId="{BDBD1D9B-9A49-4D98-BF6F-B44AED0D797E}" destId="{B7F2B768-6C5F-41EE-80B9-832F6119C8F1}" srcOrd="0" destOrd="0" presId="urn:microsoft.com/office/officeart/2005/8/layout/vList5"/>
    <dgm:cxn modelId="{31E88B5F-19B4-4C14-B5DB-99CBCC7745A1}" type="presParOf" srcId="{BDBD1D9B-9A49-4D98-BF6F-B44AED0D797E}" destId="{B21C7E70-0AE6-44B4-BCCB-05E98B9BC4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E26368-22AC-4CA6-A194-3E9204EFEDB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F04E53-A5DF-4017-B0FC-426F55B38F3B}">
      <dgm:prSet phldrT="[Текст]" custT="1"/>
      <dgm:spPr>
        <a:solidFill>
          <a:srgbClr val="99FF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При выявлении оснований для отказа в оказании государственной услуги</a:t>
          </a:r>
          <a:endParaRPr lang="en-US" sz="1400" b="1" dirty="0" smtClean="0">
            <a:solidFill>
              <a:schemeClr val="tx2">
                <a:lumMod val="75000"/>
              </a:schemeClr>
            </a:solidFill>
          </a:endParaRPr>
        </a:p>
        <a:p>
          <a:pPr>
            <a:lnSpc>
              <a:spcPct val="70000"/>
            </a:lnSpc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по основаниям, указанным в пункте 9 Требований </a:t>
          </a:r>
          <a:endParaRPr lang="en-US" sz="1400" b="1" dirty="0" smtClean="0">
            <a:solidFill>
              <a:schemeClr val="tx2">
                <a:lumMod val="75000"/>
              </a:schemeClr>
            </a:solidFill>
          </a:endParaRPr>
        </a:p>
        <a:p>
          <a:pPr>
            <a:lnSpc>
              <a:spcPct val="70000"/>
            </a:lnSpc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к оказанию государственной услуги 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B460E751-8927-4708-9B6E-2E1831FEA676}" type="parTrans" cxnId="{5B944202-B41D-494F-BC27-90D58B3C9A6F}">
      <dgm:prSet/>
      <dgm:spPr/>
      <dgm:t>
        <a:bodyPr/>
        <a:lstStyle/>
        <a:p>
          <a:endParaRPr lang="ru-RU"/>
        </a:p>
      </dgm:t>
    </dgm:pt>
    <dgm:pt modelId="{B795BF3E-543F-4430-9584-7A861A8924B1}" type="sibTrans" cxnId="{5B944202-B41D-494F-BC27-90D58B3C9A6F}">
      <dgm:prSet/>
      <dgm:spPr/>
      <dgm:t>
        <a:bodyPr/>
        <a:lstStyle/>
        <a:p>
          <a:endParaRPr lang="ru-RU"/>
        </a:p>
      </dgm:t>
    </dgm:pt>
    <dgm:pt modelId="{4D37CADF-E6FF-4F95-8EE2-364385EA58A6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00" b="1" u="sng" dirty="0" smtClean="0">
            <a:solidFill>
              <a:srgbClr val="FF000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u="sng" dirty="0" smtClean="0">
              <a:solidFill>
                <a:srgbClr val="FF0000"/>
              </a:solidFill>
            </a:rPr>
            <a:t>Направление уведомления.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u="sng" dirty="0" smtClean="0">
            <a:solidFill>
              <a:srgbClr val="FF000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 err="1" smtClean="0">
              <a:solidFill>
                <a:schemeClr val="tx1"/>
              </a:solidFill>
            </a:rPr>
            <a:t>Услугополучателю</a:t>
          </a:r>
          <a:r>
            <a:rPr lang="ru-RU" sz="1100" b="1" dirty="0" smtClean="0">
              <a:solidFill>
                <a:schemeClr val="tx1"/>
              </a:solidFill>
            </a:rPr>
            <a:t> направляют  уведомление о предварительном решении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 smtClean="0">
              <a:solidFill>
                <a:schemeClr val="tx1"/>
              </a:solidFill>
            </a:rPr>
            <a:t> об отказе в оказании </a:t>
          </a:r>
          <a:r>
            <a:rPr lang="ru-RU" sz="1100" b="1" dirty="0" err="1" smtClean="0">
              <a:solidFill>
                <a:schemeClr val="tx1"/>
              </a:solidFill>
            </a:rPr>
            <a:t>госуслуги</a:t>
          </a:r>
          <a:r>
            <a:rPr lang="ru-RU" sz="1100" b="1" dirty="0" smtClean="0">
              <a:solidFill>
                <a:schemeClr val="tx1"/>
              </a:solidFill>
            </a:rPr>
            <a:t>,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 smtClean="0">
              <a:solidFill>
                <a:schemeClr val="tx1"/>
              </a:solidFill>
            </a:rPr>
            <a:t>а также времени и месте проведения заслушивания 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i="1" dirty="0" smtClean="0">
              <a:solidFill>
                <a:srgbClr val="FF0000"/>
              </a:solidFill>
            </a:rPr>
            <a:t>(</a:t>
          </a:r>
          <a:r>
            <a:rPr lang="ru-RU" sz="1100" b="1" i="1" dirty="0" smtClean="0">
              <a:solidFill>
                <a:srgbClr val="FF0000"/>
              </a:solidFill>
            </a:rPr>
            <a:t>не позднее 3 (трех)рабочих дней до завершения срока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i="1" dirty="0" smtClean="0">
              <a:solidFill>
                <a:srgbClr val="FF0000"/>
              </a:solidFill>
            </a:rPr>
            <a:t>Ст.73 ААПК РК)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i="1" dirty="0" err="1" smtClean="0">
              <a:solidFill>
                <a:schemeClr val="tx1"/>
              </a:solidFill>
            </a:rPr>
            <a:t>Смс</a:t>
          </a:r>
          <a:r>
            <a:rPr lang="ru-RU" sz="1100" b="1" i="1" dirty="0" smtClean="0">
              <a:solidFill>
                <a:schemeClr val="tx1"/>
              </a:solidFill>
            </a:rPr>
            <a:t>, звонок, бумажное уведомление 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D1395D94-D749-4773-B735-85DC75678901}" type="parTrans" cxnId="{74DD5A2A-C2F2-4A93-8AB0-3A819CB3C500}">
      <dgm:prSet/>
      <dgm:spPr/>
      <dgm:t>
        <a:bodyPr/>
        <a:lstStyle/>
        <a:p>
          <a:endParaRPr lang="ru-RU"/>
        </a:p>
      </dgm:t>
    </dgm:pt>
    <dgm:pt modelId="{CE8A7062-0E1F-413B-8C69-E450144237BE}" type="sibTrans" cxnId="{74DD5A2A-C2F2-4A93-8AB0-3A819CB3C500}">
      <dgm:prSet/>
      <dgm:spPr/>
      <dgm:t>
        <a:bodyPr/>
        <a:lstStyle/>
        <a:p>
          <a:endParaRPr lang="ru-RU"/>
        </a:p>
      </dgm:t>
    </dgm:pt>
    <dgm:pt modelId="{F7E0AD68-8D60-41BA-B176-9ADBB9934EB5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1100" b="1" u="sng" dirty="0" smtClean="0">
            <a:solidFill>
              <a:schemeClr val="tx1"/>
            </a:solidFill>
          </a:endParaRPr>
        </a:p>
        <a:p>
          <a:endParaRPr lang="ru-RU" sz="1100" b="1" u="sng" dirty="0" smtClean="0">
            <a:solidFill>
              <a:srgbClr val="FF0066"/>
            </a:solidFill>
          </a:endParaRPr>
        </a:p>
        <a:p>
          <a:endParaRPr lang="ru-RU" sz="1100" b="1" u="sng" dirty="0" smtClean="0">
            <a:solidFill>
              <a:srgbClr val="FF0066"/>
            </a:solidFill>
          </a:endParaRPr>
        </a:p>
        <a:p>
          <a:r>
            <a:rPr lang="ru-RU" sz="1100" b="1" u="sng" dirty="0" smtClean="0">
              <a:solidFill>
                <a:srgbClr val="FF0066"/>
              </a:solidFill>
            </a:rPr>
            <a:t>Составление и подписание протокола заслушивания.</a:t>
          </a:r>
        </a:p>
        <a:p>
          <a:r>
            <a:rPr lang="ru-RU" sz="1100" b="1" u="none" dirty="0" smtClean="0">
              <a:solidFill>
                <a:schemeClr val="tx1"/>
              </a:solidFill>
            </a:rPr>
            <a:t>(ст.74 АППК РК) </a:t>
          </a:r>
        </a:p>
        <a:p>
          <a:r>
            <a:rPr lang="ru-RU" sz="1100" b="1" i="1" u="sng" dirty="0" smtClean="0">
              <a:solidFill>
                <a:schemeClr val="tx1"/>
              </a:solidFill>
            </a:rPr>
            <a:t>Протокол содержит:</a:t>
          </a:r>
        </a:p>
        <a:p>
          <a:r>
            <a:rPr lang="ru-RU" sz="1100" b="1" i="0" u="none" dirty="0" smtClean="0">
              <a:solidFill>
                <a:schemeClr val="tx1"/>
              </a:solidFill>
            </a:rPr>
            <a:t>1.Место, дата, время начала и окончание заслушивания.</a:t>
          </a:r>
        </a:p>
        <a:p>
          <a:r>
            <a:rPr lang="ru-RU" sz="1100" b="1" i="0" u="none" dirty="0" smtClean="0">
              <a:solidFill>
                <a:schemeClr val="tx1"/>
              </a:solidFill>
            </a:rPr>
            <a:t>2.Наименование  ГО, ФИО должностного лица и секретаря.</a:t>
          </a:r>
        </a:p>
        <a:p>
          <a:r>
            <a:rPr lang="ru-RU" sz="1100" b="1" i="0" u="none" dirty="0" smtClean="0">
              <a:solidFill>
                <a:schemeClr val="tx1"/>
              </a:solidFill>
            </a:rPr>
            <a:t>3.Сведения об участнике.</a:t>
          </a:r>
        </a:p>
        <a:p>
          <a:r>
            <a:rPr lang="ru-RU" sz="1100" b="1" i="0" u="none" dirty="0" smtClean="0">
              <a:solidFill>
                <a:schemeClr val="tx1"/>
              </a:solidFill>
            </a:rPr>
            <a:t>4.Содержание рассматриваемого вопроса.</a:t>
          </a:r>
        </a:p>
        <a:p>
          <a:r>
            <a:rPr lang="ru-RU" sz="1100" b="1" i="0" u="none" dirty="0" smtClean="0">
              <a:solidFill>
                <a:schemeClr val="tx1"/>
              </a:solidFill>
            </a:rPr>
            <a:t>5.Содержание объяснений, вопросов и ответов, выступлений участников.</a:t>
          </a:r>
        </a:p>
        <a:p>
          <a:r>
            <a:rPr lang="ru-RU" sz="1100" b="1" i="0" u="none" dirty="0" smtClean="0">
              <a:solidFill>
                <a:schemeClr val="tx1"/>
              </a:solidFill>
            </a:rPr>
            <a:t>6.Подписи</a:t>
          </a:r>
          <a:r>
            <a:rPr lang="en-US" sz="1100" b="1" i="0" u="none" dirty="0" smtClean="0">
              <a:solidFill>
                <a:schemeClr val="tx1"/>
              </a:solidFill>
            </a:rPr>
            <a:t> </a:t>
          </a:r>
          <a:r>
            <a:rPr lang="ru-RU" sz="1100" b="1" i="0" u="none" dirty="0" smtClean="0">
              <a:solidFill>
                <a:schemeClr val="tx1"/>
              </a:solidFill>
            </a:rPr>
            <a:t>председателя и секретаря.</a:t>
          </a:r>
        </a:p>
        <a:p>
          <a:endParaRPr lang="ru-RU" sz="1100" b="1" u="none" dirty="0" smtClean="0">
            <a:solidFill>
              <a:schemeClr val="tx1"/>
            </a:solidFill>
          </a:endParaRPr>
        </a:p>
        <a:p>
          <a:endParaRPr lang="ru-RU" sz="1100" b="1" u="sng" dirty="0" smtClean="0">
            <a:solidFill>
              <a:schemeClr val="tx1"/>
            </a:solidFill>
          </a:endParaRPr>
        </a:p>
        <a:p>
          <a:endParaRPr lang="ru-RU" sz="1100" b="1" u="sng" dirty="0">
            <a:solidFill>
              <a:schemeClr val="tx1"/>
            </a:solidFill>
          </a:endParaRPr>
        </a:p>
      </dgm:t>
    </dgm:pt>
    <dgm:pt modelId="{C109BF53-342C-42A8-84D3-DA0512BEED0B}" type="parTrans" cxnId="{6048448C-9FAB-405A-90BF-6DA01191294F}">
      <dgm:prSet/>
      <dgm:spPr/>
      <dgm:t>
        <a:bodyPr/>
        <a:lstStyle/>
        <a:p>
          <a:endParaRPr lang="ru-RU"/>
        </a:p>
      </dgm:t>
    </dgm:pt>
    <dgm:pt modelId="{F3BF7C58-8493-47AA-B1BA-0E006A358496}" type="sibTrans" cxnId="{6048448C-9FAB-405A-90BF-6DA01191294F}">
      <dgm:prSet/>
      <dgm:spPr/>
      <dgm:t>
        <a:bodyPr/>
        <a:lstStyle/>
        <a:p>
          <a:endParaRPr lang="ru-RU"/>
        </a:p>
      </dgm:t>
    </dgm:pt>
    <dgm:pt modelId="{E72F9246-7990-421B-992F-99CA75C1D9C2}">
      <dgm:prSet phldrT="[Текст]" custT="1"/>
      <dgm:spPr>
        <a:solidFill>
          <a:srgbClr val="FFFF6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90000"/>
            </a:lnSpc>
          </a:pPr>
          <a:r>
            <a:rPr lang="ru-RU" sz="1100" b="1" dirty="0" smtClean="0"/>
            <a:t>.</a:t>
          </a:r>
          <a:r>
            <a:rPr lang="ru-RU" sz="1100" b="1" u="sng" dirty="0" smtClean="0">
              <a:solidFill>
                <a:srgbClr val="FF0066"/>
              </a:solidFill>
            </a:rPr>
            <a:t> Принятие решения по результатам заслушивания.</a:t>
          </a:r>
        </a:p>
        <a:p>
          <a:pPr>
            <a:lnSpc>
              <a:spcPct val="90000"/>
            </a:lnSpc>
          </a:pPr>
          <a:endParaRPr lang="ru-RU" sz="1100" b="1" u="sng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r>
            <a:rPr lang="ru-RU" sz="1100" b="1" u="sng" dirty="0" smtClean="0">
              <a:solidFill>
                <a:schemeClr val="tx1"/>
              </a:solidFill>
            </a:rPr>
            <a:t>Положительное решение – </a:t>
          </a:r>
        </a:p>
        <a:p>
          <a:pPr>
            <a:lnSpc>
              <a:spcPct val="100000"/>
            </a:lnSpc>
          </a:pPr>
          <a:r>
            <a:rPr lang="ru-RU" sz="1100" b="1" u="none" dirty="0" smtClean="0">
              <a:solidFill>
                <a:schemeClr val="tx1"/>
              </a:solidFill>
            </a:rPr>
            <a:t>Справка о предоставлении бесплатного и льготного  питания в школе.</a:t>
          </a:r>
        </a:p>
        <a:p>
          <a:pPr>
            <a:lnSpc>
              <a:spcPct val="90000"/>
            </a:lnSpc>
          </a:pPr>
          <a:endParaRPr lang="ru-RU" sz="1100" b="1" u="none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r>
            <a:rPr lang="ru-RU" sz="1100" b="1" u="sng" dirty="0" smtClean="0">
              <a:solidFill>
                <a:schemeClr val="tx1"/>
              </a:solidFill>
            </a:rPr>
            <a:t>Отрицательное решение – </a:t>
          </a:r>
        </a:p>
        <a:p>
          <a:pPr>
            <a:lnSpc>
              <a:spcPct val="90000"/>
            </a:lnSpc>
          </a:pPr>
          <a:r>
            <a:rPr lang="ru-RU" sz="1100" b="1" u="none" dirty="0" smtClean="0">
              <a:solidFill>
                <a:schemeClr val="tx1"/>
              </a:solidFill>
            </a:rPr>
            <a:t>Мотивированный отказ в оказании государственной услуги.</a:t>
          </a:r>
          <a:endParaRPr lang="ru-RU" sz="1100" b="1" u="none" dirty="0">
            <a:solidFill>
              <a:schemeClr val="tx1"/>
            </a:solidFill>
          </a:endParaRPr>
        </a:p>
      </dgm:t>
    </dgm:pt>
    <dgm:pt modelId="{78DB6891-6DB7-4D85-A9A3-D36F6CB1576D}" type="parTrans" cxnId="{E3FD2753-5896-4BDD-820A-36D5F3E07200}">
      <dgm:prSet/>
      <dgm:spPr/>
      <dgm:t>
        <a:bodyPr/>
        <a:lstStyle/>
        <a:p>
          <a:endParaRPr lang="ru-RU"/>
        </a:p>
      </dgm:t>
    </dgm:pt>
    <dgm:pt modelId="{EBBDE20B-3103-4534-90B2-C0430E76C8A3}" type="sibTrans" cxnId="{E3FD2753-5896-4BDD-820A-36D5F3E07200}">
      <dgm:prSet/>
      <dgm:spPr/>
      <dgm:t>
        <a:bodyPr/>
        <a:lstStyle/>
        <a:p>
          <a:endParaRPr lang="ru-RU"/>
        </a:p>
      </dgm:t>
    </dgm:pt>
    <dgm:pt modelId="{9FB026EA-6E45-402D-8DB9-FD140AC1A8AC}">
      <dgm:prSet/>
      <dgm:spPr/>
      <dgm:t>
        <a:bodyPr/>
        <a:lstStyle/>
        <a:p>
          <a:endParaRPr lang="ru-RU" dirty="0"/>
        </a:p>
      </dgm:t>
    </dgm:pt>
    <dgm:pt modelId="{F997F1F9-D8AD-42CB-AE66-2298B221F42D}" type="parTrans" cxnId="{16781119-4A6E-4AB8-8131-BF667ED67E2C}">
      <dgm:prSet/>
      <dgm:spPr/>
      <dgm:t>
        <a:bodyPr/>
        <a:lstStyle/>
        <a:p>
          <a:endParaRPr lang="ru-RU"/>
        </a:p>
      </dgm:t>
    </dgm:pt>
    <dgm:pt modelId="{A195CAB3-61B1-4158-8E23-260E025E95CB}" type="sibTrans" cxnId="{16781119-4A6E-4AB8-8131-BF667ED67E2C}">
      <dgm:prSet/>
      <dgm:spPr/>
      <dgm:t>
        <a:bodyPr/>
        <a:lstStyle/>
        <a:p>
          <a:endParaRPr lang="ru-RU"/>
        </a:p>
      </dgm:t>
    </dgm:pt>
    <dgm:pt modelId="{02E23487-FAAF-44F5-B48B-9E8BF590DB08}">
      <dgm:prSet custT="1"/>
      <dgm:spPr>
        <a:solidFill>
          <a:srgbClr val="FFFF6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100" b="1" u="sng" dirty="0" smtClean="0">
              <a:solidFill>
                <a:srgbClr val="FF0066"/>
              </a:solidFill>
            </a:rPr>
            <a:t>Проведение процедуры заслушивания.</a:t>
          </a:r>
        </a:p>
        <a:p>
          <a:r>
            <a:rPr lang="ru-RU" sz="1100" b="1" dirty="0" smtClean="0">
              <a:solidFill>
                <a:schemeClr val="tx1"/>
              </a:solidFill>
            </a:rPr>
            <a:t>Услугополучатель вправе предоставить и высказать возражение к предварительному решению об отказе в оказании </a:t>
          </a:r>
          <a:r>
            <a:rPr lang="ru-RU" sz="1100" b="1" dirty="0" err="1" smtClean="0">
              <a:solidFill>
                <a:schemeClr val="tx1"/>
              </a:solidFill>
            </a:rPr>
            <a:t>госуслуги</a:t>
          </a:r>
          <a:r>
            <a:rPr lang="ru-RU" sz="1100" b="1" dirty="0" smtClean="0">
              <a:solidFill>
                <a:schemeClr val="tx1"/>
              </a:solidFill>
            </a:rPr>
            <a:t>.</a:t>
          </a:r>
        </a:p>
        <a:p>
          <a:endParaRPr lang="ru-RU" sz="1100" b="1" dirty="0" smtClean="0">
            <a:solidFill>
              <a:schemeClr val="tx1"/>
            </a:solidFill>
          </a:endParaRPr>
        </a:p>
        <a:p>
          <a:r>
            <a:rPr lang="ru-RU" sz="1100" b="1" i="1" u="sng" dirty="0" smtClean="0">
              <a:solidFill>
                <a:schemeClr val="tx1"/>
              </a:solidFill>
            </a:rPr>
            <a:t>Пути проведения заслушивания</a:t>
          </a:r>
          <a:r>
            <a:rPr lang="ru-RU" sz="1100" b="1" i="1" dirty="0" smtClean="0">
              <a:solidFill>
                <a:schemeClr val="tx1"/>
              </a:solidFill>
            </a:rPr>
            <a:t>:</a:t>
          </a:r>
        </a:p>
        <a:p>
          <a:r>
            <a:rPr lang="ru-RU" sz="1100" b="1" i="0" dirty="0" smtClean="0">
              <a:solidFill>
                <a:schemeClr val="tx1"/>
              </a:solidFill>
            </a:rPr>
            <a:t>1.Встреча в ГО, видеоконференцсвязь и иные средства коммуникации.</a:t>
          </a:r>
        </a:p>
        <a:p>
          <a:r>
            <a:rPr lang="ru-RU" sz="1100" b="1" i="0" dirty="0" smtClean="0">
              <a:solidFill>
                <a:schemeClr val="tx1"/>
              </a:solidFill>
            </a:rPr>
            <a:t>2. Использования ИС.</a:t>
          </a:r>
        </a:p>
        <a:p>
          <a:r>
            <a:rPr lang="ru-RU" sz="1100" b="1" i="0" dirty="0" smtClean="0">
              <a:solidFill>
                <a:schemeClr val="tx1"/>
              </a:solidFill>
            </a:rPr>
            <a:t>3.Иные способы связи.</a:t>
          </a:r>
        </a:p>
        <a:p>
          <a:endParaRPr lang="ru-RU" sz="1100" b="1" dirty="0">
            <a:solidFill>
              <a:schemeClr val="tx1"/>
            </a:solidFill>
          </a:endParaRPr>
        </a:p>
      </dgm:t>
    </dgm:pt>
    <dgm:pt modelId="{77EB9561-FB71-4581-8FA7-013A0AE1F7F1}" type="parTrans" cxnId="{86346EDD-4710-4681-8408-F23D8B78F549}">
      <dgm:prSet/>
      <dgm:spPr/>
      <dgm:t>
        <a:bodyPr/>
        <a:lstStyle/>
        <a:p>
          <a:endParaRPr lang="ru-RU"/>
        </a:p>
      </dgm:t>
    </dgm:pt>
    <dgm:pt modelId="{39F20450-9D8C-477B-B1BB-1E49A958E974}" type="sibTrans" cxnId="{86346EDD-4710-4681-8408-F23D8B78F549}">
      <dgm:prSet/>
      <dgm:spPr/>
      <dgm:t>
        <a:bodyPr/>
        <a:lstStyle/>
        <a:p>
          <a:endParaRPr lang="ru-RU"/>
        </a:p>
      </dgm:t>
    </dgm:pt>
    <dgm:pt modelId="{95FC4FF6-0815-4A24-B058-0DDB68B20843}" type="pres">
      <dgm:prSet presAssocID="{F0E26368-22AC-4CA6-A194-3E9204EFEDB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279D32-3289-418A-8D28-793BAA273E46}" type="pres">
      <dgm:prSet presAssocID="{63F04E53-A5DF-4017-B0FC-426F55B38F3B}" presName="roof" presStyleLbl="dkBgShp" presStyleIdx="0" presStyleCnt="2" custScaleY="67213"/>
      <dgm:spPr/>
      <dgm:t>
        <a:bodyPr/>
        <a:lstStyle/>
        <a:p>
          <a:endParaRPr lang="ru-RU"/>
        </a:p>
      </dgm:t>
    </dgm:pt>
    <dgm:pt modelId="{E4D3BA77-A785-4FA8-B541-C24C0176920F}" type="pres">
      <dgm:prSet presAssocID="{63F04E53-A5DF-4017-B0FC-426F55B38F3B}" presName="pillars" presStyleCnt="0"/>
      <dgm:spPr/>
    </dgm:pt>
    <dgm:pt modelId="{337B35F0-56BA-45AE-A63A-FD2E11EF44D7}" type="pres">
      <dgm:prSet presAssocID="{63F04E53-A5DF-4017-B0FC-426F55B38F3B}" presName="pillar1" presStyleLbl="node1" presStyleIdx="0" presStyleCnt="4" custScaleY="114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F5D71-5770-4570-B5E8-B1D554CCB91B}" type="pres">
      <dgm:prSet presAssocID="{02E23487-FAAF-44F5-B48B-9E8BF590DB08}" presName="pillarX" presStyleLbl="node1" presStyleIdx="1" presStyleCnt="4" custScaleY="114572" custLinFactNeighborX="-85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2DB1B-CABE-4CD7-8C89-930414CC1CED}" type="pres">
      <dgm:prSet presAssocID="{F7E0AD68-8D60-41BA-B176-9ADBB9934EB5}" presName="pillarX" presStyleLbl="node1" presStyleIdx="2" presStyleCnt="4" custScaleY="114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729B6-F760-48DC-8C04-8F75AB2D618B}" type="pres">
      <dgm:prSet presAssocID="{E72F9246-7990-421B-992F-99CA75C1D9C2}" presName="pillarX" presStyleLbl="node1" presStyleIdx="3" presStyleCnt="4" custScaleY="114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E9827-3CBC-4A40-95B5-836DD8775691}" type="pres">
      <dgm:prSet presAssocID="{63F04E53-A5DF-4017-B0FC-426F55B38F3B}" presName="base" presStyleLbl="dkBgShp" presStyleIdx="1" presStyleCnt="2" custLinFactNeighborX="855" custLinFactNeighborY="41452"/>
      <dgm:spPr>
        <a:solidFill>
          <a:srgbClr val="99FF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16781119-4A6E-4AB8-8131-BF667ED67E2C}" srcId="{F0E26368-22AC-4CA6-A194-3E9204EFEDBA}" destId="{9FB026EA-6E45-402D-8DB9-FD140AC1A8AC}" srcOrd="1" destOrd="0" parTransId="{F997F1F9-D8AD-42CB-AE66-2298B221F42D}" sibTransId="{A195CAB3-61B1-4158-8E23-260E025E95CB}"/>
    <dgm:cxn modelId="{D0B0C8B9-B415-4E21-BF0E-F1CE78EB7E72}" type="presOf" srcId="{E72F9246-7990-421B-992F-99CA75C1D9C2}" destId="{FBD729B6-F760-48DC-8C04-8F75AB2D618B}" srcOrd="0" destOrd="0" presId="urn:microsoft.com/office/officeart/2005/8/layout/hList3"/>
    <dgm:cxn modelId="{EB7C18B0-C207-4D09-963D-26215CA9888B}" type="presOf" srcId="{F7E0AD68-8D60-41BA-B176-9ADBB9934EB5}" destId="{C872DB1B-CABE-4CD7-8C89-930414CC1CED}" srcOrd="0" destOrd="0" presId="urn:microsoft.com/office/officeart/2005/8/layout/hList3"/>
    <dgm:cxn modelId="{E3FD2753-5896-4BDD-820A-36D5F3E07200}" srcId="{63F04E53-A5DF-4017-B0FC-426F55B38F3B}" destId="{E72F9246-7990-421B-992F-99CA75C1D9C2}" srcOrd="3" destOrd="0" parTransId="{78DB6891-6DB7-4D85-A9A3-D36F6CB1576D}" sibTransId="{EBBDE20B-3103-4534-90B2-C0430E76C8A3}"/>
    <dgm:cxn modelId="{74DD5A2A-C2F2-4A93-8AB0-3A819CB3C500}" srcId="{63F04E53-A5DF-4017-B0FC-426F55B38F3B}" destId="{4D37CADF-E6FF-4F95-8EE2-364385EA58A6}" srcOrd="0" destOrd="0" parTransId="{D1395D94-D749-4773-B735-85DC75678901}" sibTransId="{CE8A7062-0E1F-413B-8C69-E450144237BE}"/>
    <dgm:cxn modelId="{9F02D266-D26E-446C-8573-ACF57D220F90}" type="presOf" srcId="{4D37CADF-E6FF-4F95-8EE2-364385EA58A6}" destId="{337B35F0-56BA-45AE-A63A-FD2E11EF44D7}" srcOrd="0" destOrd="0" presId="urn:microsoft.com/office/officeart/2005/8/layout/hList3"/>
    <dgm:cxn modelId="{5B944202-B41D-494F-BC27-90D58B3C9A6F}" srcId="{F0E26368-22AC-4CA6-A194-3E9204EFEDBA}" destId="{63F04E53-A5DF-4017-B0FC-426F55B38F3B}" srcOrd="0" destOrd="0" parTransId="{B460E751-8927-4708-9B6E-2E1831FEA676}" sibTransId="{B795BF3E-543F-4430-9584-7A861A8924B1}"/>
    <dgm:cxn modelId="{86346EDD-4710-4681-8408-F23D8B78F549}" srcId="{63F04E53-A5DF-4017-B0FC-426F55B38F3B}" destId="{02E23487-FAAF-44F5-B48B-9E8BF590DB08}" srcOrd="1" destOrd="0" parTransId="{77EB9561-FB71-4581-8FA7-013A0AE1F7F1}" sibTransId="{39F20450-9D8C-477B-B1BB-1E49A958E974}"/>
    <dgm:cxn modelId="{F640A40B-2AB9-47AF-9D83-843CDF0AABF4}" type="presOf" srcId="{F0E26368-22AC-4CA6-A194-3E9204EFEDBA}" destId="{95FC4FF6-0815-4A24-B058-0DDB68B20843}" srcOrd="0" destOrd="0" presId="urn:microsoft.com/office/officeart/2005/8/layout/hList3"/>
    <dgm:cxn modelId="{1C5DFF06-C194-489F-8259-32376F7826B4}" type="presOf" srcId="{63F04E53-A5DF-4017-B0FC-426F55B38F3B}" destId="{F6279D32-3289-418A-8D28-793BAA273E46}" srcOrd="0" destOrd="0" presId="urn:microsoft.com/office/officeart/2005/8/layout/hList3"/>
    <dgm:cxn modelId="{2156AA1C-0711-4D4A-B2CB-C5582F41AC01}" type="presOf" srcId="{02E23487-FAAF-44F5-B48B-9E8BF590DB08}" destId="{F33F5D71-5770-4570-B5E8-B1D554CCB91B}" srcOrd="0" destOrd="0" presId="urn:microsoft.com/office/officeart/2005/8/layout/hList3"/>
    <dgm:cxn modelId="{6048448C-9FAB-405A-90BF-6DA01191294F}" srcId="{63F04E53-A5DF-4017-B0FC-426F55B38F3B}" destId="{F7E0AD68-8D60-41BA-B176-9ADBB9934EB5}" srcOrd="2" destOrd="0" parTransId="{C109BF53-342C-42A8-84D3-DA0512BEED0B}" sibTransId="{F3BF7C58-8493-47AA-B1BA-0E006A358496}"/>
    <dgm:cxn modelId="{8E6F68BB-60CC-4D20-9A3E-AF14459C36D8}" type="presParOf" srcId="{95FC4FF6-0815-4A24-B058-0DDB68B20843}" destId="{F6279D32-3289-418A-8D28-793BAA273E46}" srcOrd="0" destOrd="0" presId="urn:microsoft.com/office/officeart/2005/8/layout/hList3"/>
    <dgm:cxn modelId="{10BAF474-E945-4E73-A776-2C5712158AEA}" type="presParOf" srcId="{95FC4FF6-0815-4A24-B058-0DDB68B20843}" destId="{E4D3BA77-A785-4FA8-B541-C24C0176920F}" srcOrd="1" destOrd="0" presId="urn:microsoft.com/office/officeart/2005/8/layout/hList3"/>
    <dgm:cxn modelId="{DFF66F0F-35E6-4F23-8075-39888E970F9C}" type="presParOf" srcId="{E4D3BA77-A785-4FA8-B541-C24C0176920F}" destId="{337B35F0-56BA-45AE-A63A-FD2E11EF44D7}" srcOrd="0" destOrd="0" presId="urn:microsoft.com/office/officeart/2005/8/layout/hList3"/>
    <dgm:cxn modelId="{CB3E6BBB-B005-4258-BF88-94C1C6369652}" type="presParOf" srcId="{E4D3BA77-A785-4FA8-B541-C24C0176920F}" destId="{F33F5D71-5770-4570-B5E8-B1D554CCB91B}" srcOrd="1" destOrd="0" presId="urn:microsoft.com/office/officeart/2005/8/layout/hList3"/>
    <dgm:cxn modelId="{6C718443-DE39-4EE9-9200-47A74845AF65}" type="presParOf" srcId="{E4D3BA77-A785-4FA8-B541-C24C0176920F}" destId="{C872DB1B-CABE-4CD7-8C89-930414CC1CED}" srcOrd="2" destOrd="0" presId="urn:microsoft.com/office/officeart/2005/8/layout/hList3"/>
    <dgm:cxn modelId="{18867332-3F69-41F1-93CA-6A803AA389E0}" type="presParOf" srcId="{E4D3BA77-A785-4FA8-B541-C24C0176920F}" destId="{FBD729B6-F760-48DC-8C04-8F75AB2D618B}" srcOrd="3" destOrd="0" presId="urn:microsoft.com/office/officeart/2005/8/layout/hList3"/>
    <dgm:cxn modelId="{177C583C-EA3A-4637-83FB-85C615153E32}" type="presParOf" srcId="{95FC4FF6-0815-4A24-B058-0DDB68B20843}" destId="{EFBE9827-3CBC-4A40-95B5-836DD877569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3489E2-451E-4249-AABE-2E5938BB08C0}">
      <dsp:nvSpPr>
        <dsp:cNvPr id="0" name=""/>
        <dsp:cNvSpPr/>
      </dsp:nvSpPr>
      <dsp:spPr>
        <a:xfrm>
          <a:off x="392434" y="1443"/>
          <a:ext cx="2579700" cy="47060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Бумажно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92434" y="1443"/>
        <a:ext cx="2579700" cy="470601"/>
      </dsp:txXfrm>
    </dsp:sp>
    <dsp:sp modelId="{40C08F34-82F8-4893-9740-529B7D27CC66}">
      <dsp:nvSpPr>
        <dsp:cNvPr id="0" name=""/>
        <dsp:cNvSpPr/>
      </dsp:nvSpPr>
      <dsp:spPr>
        <a:xfrm>
          <a:off x="650404" y="472045"/>
          <a:ext cx="257970" cy="1404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801"/>
              </a:lnTo>
              <a:lnTo>
                <a:pt x="257970" y="1404801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7E1A5-1C0A-40F2-B02D-54524332AEAC}">
      <dsp:nvSpPr>
        <dsp:cNvPr id="0" name=""/>
        <dsp:cNvSpPr/>
      </dsp:nvSpPr>
      <dsp:spPr>
        <a:xfrm>
          <a:off x="908375" y="794507"/>
          <a:ext cx="2580402" cy="2164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Документы оформляются в бумажном виде через приемную организации</a:t>
          </a:r>
          <a:endParaRPr lang="ru-RU" sz="1400" i="1" kern="1200" dirty="0">
            <a:solidFill>
              <a:srgbClr val="FF0066"/>
            </a:solidFill>
          </a:endParaRPr>
        </a:p>
      </dsp:txBody>
      <dsp:txXfrm>
        <a:off x="908375" y="794507"/>
        <a:ext cx="2580402" cy="2164678"/>
      </dsp:txXfrm>
    </dsp:sp>
    <dsp:sp modelId="{D776FAF1-7972-4002-BF1B-A717745A80BC}">
      <dsp:nvSpPr>
        <dsp:cNvPr id="0" name=""/>
        <dsp:cNvSpPr/>
      </dsp:nvSpPr>
      <dsp:spPr>
        <a:xfrm>
          <a:off x="650404" y="472045"/>
          <a:ext cx="257970" cy="3220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0285"/>
              </a:lnTo>
              <a:lnTo>
                <a:pt x="257970" y="3220285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FD025-593E-4BCA-87DB-EA7553716320}">
      <dsp:nvSpPr>
        <dsp:cNvPr id="0" name=""/>
        <dsp:cNvSpPr/>
      </dsp:nvSpPr>
      <dsp:spPr>
        <a:xfrm>
          <a:off x="908375" y="3281648"/>
          <a:ext cx="2659630" cy="821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отчете подаем – оказано в бумажном виде</a:t>
          </a:r>
          <a:endParaRPr lang="ru-RU" sz="1600" kern="1200" dirty="0"/>
        </a:p>
      </dsp:txBody>
      <dsp:txXfrm>
        <a:off x="908375" y="3281648"/>
        <a:ext cx="2659630" cy="8213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02CF73-2D6A-477F-967D-FFCB4085CC2D}">
      <dsp:nvSpPr>
        <dsp:cNvPr id="0" name=""/>
        <dsp:cNvSpPr/>
      </dsp:nvSpPr>
      <dsp:spPr>
        <a:xfrm>
          <a:off x="199636" y="636"/>
          <a:ext cx="2455703" cy="43141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Электронно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99636" y="636"/>
        <a:ext cx="2455703" cy="431411"/>
      </dsp:txXfrm>
    </dsp:sp>
    <dsp:sp modelId="{CF49831F-F604-4061-AD01-F439967B13D5}">
      <dsp:nvSpPr>
        <dsp:cNvPr id="0" name=""/>
        <dsp:cNvSpPr/>
      </dsp:nvSpPr>
      <dsp:spPr>
        <a:xfrm>
          <a:off x="445206" y="432048"/>
          <a:ext cx="245570" cy="1428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528"/>
              </a:lnTo>
              <a:lnTo>
                <a:pt x="245570" y="1428528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9207B-71EE-4C6A-A9A6-027295E263BA}">
      <dsp:nvSpPr>
        <dsp:cNvPr id="0" name=""/>
        <dsp:cNvSpPr/>
      </dsp:nvSpPr>
      <dsp:spPr>
        <a:xfrm>
          <a:off x="690777" y="718533"/>
          <a:ext cx="2565970" cy="2284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Документы оформляются электронно через ИС «</a:t>
          </a:r>
          <a:r>
            <a:rPr lang="en-US" sz="1800" kern="1200" dirty="0" err="1" smtClean="0"/>
            <a:t>Bilimal</a:t>
          </a:r>
          <a:r>
            <a:rPr lang="ru-RU" sz="1800" kern="1200" dirty="0" smtClean="0"/>
            <a:t>» </a:t>
          </a:r>
          <a:r>
            <a:rPr lang="en-US" sz="1800" kern="1200" dirty="0" smtClean="0"/>
            <a:t>(e.bilimal.kz</a:t>
          </a:r>
          <a:r>
            <a:rPr lang="ru-RU" sz="1600" kern="1200" dirty="0" smtClean="0"/>
            <a:t>)</a:t>
          </a:r>
          <a:endParaRPr lang="en-US" sz="16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или через </a:t>
          </a:r>
          <a:r>
            <a:rPr lang="en-US" sz="1600" kern="1200" dirty="0" smtClean="0"/>
            <a:t>www.egov.kz</a:t>
          </a:r>
          <a:endParaRPr lang="ru-RU" sz="1600" kern="1200" dirty="0" smtClean="0"/>
        </a:p>
      </dsp:txBody>
      <dsp:txXfrm>
        <a:off x="690777" y="718533"/>
        <a:ext cx="2565970" cy="2284087"/>
      </dsp:txXfrm>
    </dsp:sp>
    <dsp:sp modelId="{7E5F384E-B603-479D-A86B-34A376960A7E}">
      <dsp:nvSpPr>
        <dsp:cNvPr id="0" name=""/>
        <dsp:cNvSpPr/>
      </dsp:nvSpPr>
      <dsp:spPr>
        <a:xfrm>
          <a:off x="445206" y="432048"/>
          <a:ext cx="245570" cy="3228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410"/>
              </a:lnTo>
              <a:lnTo>
                <a:pt x="245570" y="3228410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F535B-1387-47D0-9FB7-C49F0D78817E}">
      <dsp:nvSpPr>
        <dsp:cNvPr id="0" name=""/>
        <dsp:cNvSpPr/>
      </dsp:nvSpPr>
      <dsp:spPr>
        <a:xfrm>
          <a:off x="690777" y="3289105"/>
          <a:ext cx="2421948" cy="742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отчете подаем  - оказано в электронном виде через </a:t>
          </a:r>
          <a:r>
            <a:rPr lang="ru-RU" sz="1600" kern="1200" dirty="0" err="1" smtClean="0"/>
            <a:t>егов</a:t>
          </a:r>
          <a:r>
            <a:rPr lang="ru-RU" sz="1600" kern="1200" dirty="0" smtClean="0"/>
            <a:t>  или </a:t>
          </a:r>
          <a:r>
            <a:rPr lang="ru-RU" sz="1600" kern="1200" dirty="0" err="1" smtClean="0"/>
            <a:t>билимал</a:t>
          </a:r>
          <a:endParaRPr lang="ru-RU" sz="1600" kern="1200" dirty="0"/>
        </a:p>
      </dsp:txBody>
      <dsp:txXfrm>
        <a:off x="690777" y="3289105"/>
        <a:ext cx="2421948" cy="7427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7465A-EE91-4610-8314-E2C45966CE89}">
      <dsp:nvSpPr>
        <dsp:cNvPr id="0" name=""/>
        <dsp:cNvSpPr/>
      </dsp:nvSpPr>
      <dsp:spPr>
        <a:xfrm rot="5400000">
          <a:off x="4198734" y="-1372018"/>
          <a:ext cx="1983205" cy="48850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 заявление;</a:t>
          </a:r>
          <a:endParaRPr lang="ru-RU" sz="1200" b="1" kern="1200" dirty="0">
            <a:ln>
              <a:solidFill>
                <a:schemeClr val="tx1"/>
              </a:solidFill>
            </a:ln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документ, удостоверяющий (требуется для идентификации личности);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 свидетельство о рождении ребенка (детей) в электронной форме или его копия на бумажном носителе, при отсутствии сведений в ИС ЗАГС, либо родившегося за пределами Республики Казахстан;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 копия свидетельства о заключении или расторжении брака (при отсутствии сведений в ИС ЗАГС);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 копия документа, подтверждающего статус.</a:t>
          </a:r>
          <a:endParaRPr lang="ru-RU" sz="1200" b="1" kern="1200" dirty="0"/>
        </a:p>
      </dsp:txBody>
      <dsp:txXfrm rot="5400000">
        <a:off x="4198734" y="-1372018"/>
        <a:ext cx="1983205" cy="4885022"/>
      </dsp:txXfrm>
    </dsp:sp>
    <dsp:sp modelId="{914A86AA-3A06-4998-83FA-E2121AB2FDE2}">
      <dsp:nvSpPr>
        <dsp:cNvPr id="0" name=""/>
        <dsp:cNvSpPr/>
      </dsp:nvSpPr>
      <dsp:spPr>
        <a:xfrm>
          <a:off x="0" y="1817"/>
          <a:ext cx="2747825" cy="2137350"/>
        </a:xfrm>
        <a:prstGeom prst="roundRect">
          <a:avLst/>
        </a:prstGeom>
        <a:solidFill>
          <a:srgbClr val="99FF99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002060"/>
              </a:solidFill>
            </a:rPr>
            <a:t>Перечень документов необходимых для оказания государственной услуги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1817"/>
        <a:ext cx="2747825" cy="2137350"/>
      </dsp:txXfrm>
    </dsp:sp>
    <dsp:sp modelId="{74F63206-3CBC-4ABF-92DD-1397564A313E}">
      <dsp:nvSpPr>
        <dsp:cNvPr id="0" name=""/>
        <dsp:cNvSpPr/>
      </dsp:nvSpPr>
      <dsp:spPr>
        <a:xfrm rot="5400000">
          <a:off x="4840625" y="221830"/>
          <a:ext cx="676394" cy="48850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Справка о предоставлении бесплатного и льготного питания  либо мотивированный ответ об отказе в оказании государственной услуги (п. 9 требований к оказанию государственной услуги).</a:t>
          </a:r>
          <a:endParaRPr lang="ru-RU" sz="1100" b="1" kern="1200" dirty="0">
            <a:ln>
              <a:solidFill>
                <a:schemeClr val="tx1"/>
              </a:solidFill>
            </a:ln>
          </a:endParaRPr>
        </a:p>
      </dsp:txBody>
      <dsp:txXfrm rot="5400000">
        <a:off x="4840625" y="221830"/>
        <a:ext cx="676394" cy="4885022"/>
      </dsp:txXfrm>
    </dsp:sp>
    <dsp:sp modelId="{64C90AEB-6FAC-4AB6-9E44-D7A114F7480C}">
      <dsp:nvSpPr>
        <dsp:cNvPr id="0" name=""/>
        <dsp:cNvSpPr/>
      </dsp:nvSpPr>
      <dsp:spPr>
        <a:xfrm>
          <a:off x="0" y="2231352"/>
          <a:ext cx="2747825" cy="85818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b="1" kern="1200" dirty="0" smtClean="0">
              <a:solidFill>
                <a:srgbClr val="002060"/>
              </a:solidFill>
            </a:rPr>
            <a:t>Результат оказания государственной услуги</a:t>
          </a:r>
          <a:endParaRPr lang="ru-RU" sz="1500" b="1" kern="1200" dirty="0" smtClean="0">
            <a:solidFill>
              <a:srgbClr val="002060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2231352"/>
        <a:ext cx="2747825" cy="858189"/>
      </dsp:txXfrm>
    </dsp:sp>
    <dsp:sp modelId="{B21C7E70-0AE6-44B4-BCCB-05E98B9BC4FA}">
      <dsp:nvSpPr>
        <dsp:cNvPr id="0" name=""/>
        <dsp:cNvSpPr/>
      </dsp:nvSpPr>
      <dsp:spPr>
        <a:xfrm rot="5400000">
          <a:off x="4429585" y="1646402"/>
          <a:ext cx="1521503" cy="48850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установление недостоверности документов и (или) данных (сведений), содержащихся в них;</a:t>
          </a:r>
          <a:endParaRPr lang="ru-RU" sz="1100" b="1" kern="1200" dirty="0">
            <a:ln>
              <a:solidFill>
                <a:schemeClr val="tx1"/>
              </a:solidFill>
            </a:ln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несоответствие </a:t>
          </a:r>
          <a:r>
            <a:rPr lang="ru-RU" sz="1100" b="1" kern="1200" dirty="0" err="1" smtClean="0"/>
            <a:t>услугополучателя</a:t>
          </a:r>
          <a:r>
            <a:rPr lang="ru-RU" sz="1100" b="1" kern="1200" dirty="0" smtClean="0"/>
            <a:t> и (или) представленных материалов, объектов, данных и сведений, необходимых для оказания государственной услуги, требованиям, установленным ППРК № 64 от 25 января 2008 года;</a:t>
          </a:r>
          <a:endParaRPr lang="ru-RU" sz="1100" b="1" i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отсутствие согласия </a:t>
          </a:r>
          <a:r>
            <a:rPr lang="ru-RU" sz="1100" b="1" kern="1200" dirty="0" err="1" smtClean="0"/>
            <a:t>услугополучателя</a:t>
          </a:r>
          <a:r>
            <a:rPr lang="ru-RU" sz="1100" b="1" kern="1200" dirty="0" smtClean="0"/>
            <a:t>, на доступ к персональным данным ограниченного доступа, которые требуются для оказания государственной услуги.</a:t>
          </a:r>
          <a:endParaRPr lang="ru-RU" sz="1100" b="1" i="1" kern="1200" dirty="0"/>
        </a:p>
      </dsp:txBody>
      <dsp:txXfrm rot="5400000">
        <a:off x="4429585" y="1646402"/>
        <a:ext cx="1521503" cy="4885022"/>
      </dsp:txXfrm>
    </dsp:sp>
    <dsp:sp modelId="{B7F2B768-6C5F-41EE-80B9-832F6119C8F1}">
      <dsp:nvSpPr>
        <dsp:cNvPr id="0" name=""/>
        <dsp:cNvSpPr/>
      </dsp:nvSpPr>
      <dsp:spPr>
        <a:xfrm>
          <a:off x="0" y="3211092"/>
          <a:ext cx="2747825" cy="1755641"/>
        </a:xfrm>
        <a:prstGeom prst="roundRect">
          <a:avLst/>
        </a:prstGeom>
        <a:solidFill>
          <a:srgbClr val="99FF99"/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rgbClr val="002060"/>
              </a:solidFill>
            </a:rPr>
            <a:t>Основания для отказа в оказании государственной услуги, установленные законодательством Республики Казахстан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3211092"/>
        <a:ext cx="2747825" cy="17556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279D32-3289-418A-8D28-793BAA273E46}">
      <dsp:nvSpPr>
        <dsp:cNvPr id="0" name=""/>
        <dsp:cNvSpPr/>
      </dsp:nvSpPr>
      <dsp:spPr>
        <a:xfrm>
          <a:off x="0" y="108012"/>
          <a:ext cx="8424936" cy="885696"/>
        </a:xfrm>
        <a:prstGeom prst="rect">
          <a:avLst/>
        </a:prstGeom>
        <a:solidFill>
          <a:srgbClr val="99FFCC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При выявлении оснований для отказа в оказании государственной услуги</a:t>
          </a:r>
          <a:endParaRPr lang="en-US" sz="14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6223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по основаниям, указанным в пункте 9 Требований </a:t>
          </a:r>
          <a:endParaRPr lang="en-US" sz="14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6223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к оказанию государственной услуги 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08012"/>
        <a:ext cx="8424936" cy="885696"/>
      </dsp:txXfrm>
    </dsp:sp>
    <dsp:sp modelId="{337B35F0-56BA-45AE-A63A-FD2E11EF44D7}">
      <dsp:nvSpPr>
        <dsp:cNvPr id="0" name=""/>
        <dsp:cNvSpPr/>
      </dsp:nvSpPr>
      <dsp:spPr>
        <a:xfrm>
          <a:off x="0" y="1008110"/>
          <a:ext cx="2106233" cy="317051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00" b="1" u="sng" kern="1200" dirty="0" smtClean="0">
            <a:solidFill>
              <a:srgbClr val="FF000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u="sng" kern="1200" dirty="0" smtClean="0">
              <a:solidFill>
                <a:srgbClr val="FF0000"/>
              </a:solidFill>
            </a:rPr>
            <a:t>Направление уведомления.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u="sng" kern="1200" dirty="0" smtClean="0">
            <a:solidFill>
              <a:srgbClr val="FF000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err="1" smtClean="0">
              <a:solidFill>
                <a:schemeClr val="tx1"/>
              </a:solidFill>
            </a:rPr>
            <a:t>Услугополучателю</a:t>
          </a:r>
          <a:r>
            <a:rPr lang="ru-RU" sz="1100" b="1" kern="1200" dirty="0" smtClean="0">
              <a:solidFill>
                <a:schemeClr val="tx1"/>
              </a:solidFill>
            </a:rPr>
            <a:t> направляют  уведомление о предварительном решении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smtClean="0">
              <a:solidFill>
                <a:schemeClr val="tx1"/>
              </a:solidFill>
            </a:rPr>
            <a:t> об отказе в оказании </a:t>
          </a:r>
          <a:r>
            <a:rPr lang="ru-RU" sz="1100" b="1" kern="1200" dirty="0" err="1" smtClean="0">
              <a:solidFill>
                <a:schemeClr val="tx1"/>
              </a:solidFill>
            </a:rPr>
            <a:t>госуслуги</a:t>
          </a:r>
          <a:r>
            <a:rPr lang="ru-RU" sz="1100" b="1" kern="1200" dirty="0" smtClean="0">
              <a:solidFill>
                <a:schemeClr val="tx1"/>
              </a:solidFill>
            </a:rPr>
            <a:t>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smtClean="0">
              <a:solidFill>
                <a:schemeClr val="tx1"/>
              </a:solidFill>
            </a:rPr>
            <a:t>а также времени и месте проведения заслушивания 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1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i="1" kern="1200" dirty="0" smtClean="0">
              <a:solidFill>
                <a:srgbClr val="FF0000"/>
              </a:solidFill>
            </a:rPr>
            <a:t>(</a:t>
          </a:r>
          <a:r>
            <a:rPr lang="ru-RU" sz="1100" b="1" i="1" kern="1200" dirty="0" smtClean="0">
              <a:solidFill>
                <a:srgbClr val="FF0000"/>
              </a:solidFill>
            </a:rPr>
            <a:t>не позднее 3 (трех)рабочих дней до завершения срока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i="1" kern="1200" dirty="0" smtClean="0">
              <a:solidFill>
                <a:srgbClr val="FF0000"/>
              </a:solidFill>
            </a:rPr>
            <a:t>Ст.73 ААПК РК)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i="1" kern="1200" dirty="0" err="1" smtClean="0">
              <a:solidFill>
                <a:schemeClr val="tx1"/>
              </a:solidFill>
            </a:rPr>
            <a:t>Смс</a:t>
          </a:r>
          <a:r>
            <a:rPr lang="ru-RU" sz="1100" b="1" i="1" kern="1200" dirty="0" smtClean="0">
              <a:solidFill>
                <a:schemeClr val="tx1"/>
              </a:solidFill>
            </a:rPr>
            <a:t>, звонок, бумажное уведомление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0" y="1008110"/>
        <a:ext cx="2106233" cy="3170513"/>
      </dsp:txXfrm>
    </dsp:sp>
    <dsp:sp modelId="{F33F5D71-5770-4570-B5E8-B1D554CCB91B}">
      <dsp:nvSpPr>
        <dsp:cNvPr id="0" name=""/>
        <dsp:cNvSpPr/>
      </dsp:nvSpPr>
      <dsp:spPr>
        <a:xfrm>
          <a:off x="2088225" y="1008110"/>
          <a:ext cx="2106233" cy="3170513"/>
        </a:xfrm>
        <a:prstGeom prst="rect">
          <a:avLst/>
        </a:prstGeom>
        <a:solidFill>
          <a:srgbClr val="FFFF66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rgbClr val="FF0066"/>
              </a:solidFill>
            </a:rPr>
            <a:t>Проведение процедуры заслушивания.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Услугополучатель вправе предоставить и высказать возражение к предварительному решению об отказе в оказании </a:t>
          </a:r>
          <a:r>
            <a:rPr lang="ru-RU" sz="1100" b="1" kern="1200" dirty="0" err="1" smtClean="0">
              <a:solidFill>
                <a:schemeClr val="tx1"/>
              </a:solidFill>
            </a:rPr>
            <a:t>госуслуги</a:t>
          </a:r>
          <a:r>
            <a:rPr lang="ru-RU" sz="1100" b="1" kern="1200" dirty="0" smtClean="0">
              <a:solidFill>
                <a:schemeClr val="tx1"/>
              </a:solidFill>
            </a:rPr>
            <a:t>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u="sng" kern="1200" dirty="0" smtClean="0">
              <a:solidFill>
                <a:schemeClr val="tx1"/>
              </a:solidFill>
            </a:rPr>
            <a:t>Пути проведения заслушивания</a:t>
          </a:r>
          <a:r>
            <a:rPr lang="ru-RU" sz="1100" b="1" i="1" kern="1200" dirty="0" smtClean="0">
              <a:solidFill>
                <a:schemeClr val="tx1"/>
              </a:solidFill>
            </a:rPr>
            <a:t>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</a:rPr>
            <a:t>1.Встреча в ГО, видеоконференцсвязь и иные средства коммуникации.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</a:rPr>
            <a:t>2. Использования ИС.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</a:rPr>
            <a:t>3.Иные способы связи.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solidFill>
              <a:schemeClr val="tx1"/>
            </a:solidFill>
          </a:endParaRPr>
        </a:p>
      </dsp:txBody>
      <dsp:txXfrm>
        <a:off x="2088225" y="1008110"/>
        <a:ext cx="2106233" cy="3170513"/>
      </dsp:txXfrm>
    </dsp:sp>
    <dsp:sp modelId="{C872DB1B-CABE-4CD7-8C89-930414CC1CED}">
      <dsp:nvSpPr>
        <dsp:cNvPr id="0" name=""/>
        <dsp:cNvSpPr/>
      </dsp:nvSpPr>
      <dsp:spPr>
        <a:xfrm>
          <a:off x="4212468" y="1008110"/>
          <a:ext cx="2106233" cy="317051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u="sng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u="sng" kern="1200" dirty="0" smtClean="0">
            <a:solidFill>
              <a:srgbClr val="FF0066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u="sng" kern="1200" dirty="0" smtClean="0">
            <a:solidFill>
              <a:srgbClr val="FF0066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rgbClr val="FF0066"/>
              </a:solidFill>
            </a:rPr>
            <a:t>Составление и подписание протокола заслушивания.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none" kern="1200" dirty="0" smtClean="0">
              <a:solidFill>
                <a:schemeClr val="tx1"/>
              </a:solidFill>
            </a:rPr>
            <a:t>(ст.74 АППК РК)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u="sng" kern="1200" dirty="0" smtClean="0">
              <a:solidFill>
                <a:schemeClr val="tx1"/>
              </a:solidFill>
            </a:rPr>
            <a:t>Протокол содержит: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solidFill>
                <a:schemeClr val="tx1"/>
              </a:solidFill>
            </a:rPr>
            <a:t>1.Место, дата, время начала и окончание заслушивания.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solidFill>
                <a:schemeClr val="tx1"/>
              </a:solidFill>
            </a:rPr>
            <a:t>2.Наименование  ГО, ФИО должностного лица и секретаря.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solidFill>
                <a:schemeClr val="tx1"/>
              </a:solidFill>
            </a:rPr>
            <a:t>3.Сведения об участнике.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solidFill>
                <a:schemeClr val="tx1"/>
              </a:solidFill>
            </a:rPr>
            <a:t>4.Содержание рассматриваемого вопроса.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solidFill>
                <a:schemeClr val="tx1"/>
              </a:solidFill>
            </a:rPr>
            <a:t>5.Содержание объяснений, вопросов и ответов, выступлений участников.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solidFill>
                <a:schemeClr val="tx1"/>
              </a:solidFill>
            </a:rPr>
            <a:t>6.Подписи</a:t>
          </a:r>
          <a:r>
            <a:rPr lang="en-US" sz="1100" b="1" i="0" u="none" kern="1200" dirty="0" smtClean="0">
              <a:solidFill>
                <a:schemeClr val="tx1"/>
              </a:solidFill>
            </a:rPr>
            <a:t> </a:t>
          </a:r>
          <a:r>
            <a:rPr lang="ru-RU" sz="1100" b="1" i="0" u="none" kern="1200" dirty="0" smtClean="0">
              <a:solidFill>
                <a:schemeClr val="tx1"/>
              </a:solidFill>
            </a:rPr>
            <a:t>председателя и секретаря.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u="none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u="sng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u="sng" kern="1200" dirty="0">
            <a:solidFill>
              <a:schemeClr val="tx1"/>
            </a:solidFill>
          </a:endParaRPr>
        </a:p>
      </dsp:txBody>
      <dsp:txXfrm>
        <a:off x="4212468" y="1008110"/>
        <a:ext cx="2106233" cy="3170513"/>
      </dsp:txXfrm>
    </dsp:sp>
    <dsp:sp modelId="{FBD729B6-F760-48DC-8C04-8F75AB2D618B}">
      <dsp:nvSpPr>
        <dsp:cNvPr id="0" name=""/>
        <dsp:cNvSpPr/>
      </dsp:nvSpPr>
      <dsp:spPr>
        <a:xfrm>
          <a:off x="6318702" y="1008110"/>
          <a:ext cx="2106233" cy="3170513"/>
        </a:xfrm>
        <a:prstGeom prst="rect">
          <a:avLst/>
        </a:prstGeom>
        <a:solidFill>
          <a:srgbClr val="FFFF66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.</a:t>
          </a:r>
          <a:r>
            <a:rPr lang="ru-RU" sz="1100" b="1" u="sng" kern="1200" dirty="0" smtClean="0">
              <a:solidFill>
                <a:srgbClr val="FF0066"/>
              </a:solidFill>
            </a:rPr>
            <a:t> Принятие решения по результатам заслушивания.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u="sng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1"/>
              </a:solidFill>
            </a:rPr>
            <a:t>Положительное решение – 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none" kern="1200" dirty="0" smtClean="0">
              <a:solidFill>
                <a:schemeClr val="tx1"/>
              </a:solidFill>
            </a:rPr>
            <a:t>Справка о предоставлении бесплатного и льготного  питания в школе.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u="none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1"/>
              </a:solidFill>
            </a:rPr>
            <a:t>Отрицательное решение –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none" kern="1200" dirty="0" smtClean="0">
              <a:solidFill>
                <a:schemeClr val="tx1"/>
              </a:solidFill>
            </a:rPr>
            <a:t>Мотивированный отказ в оказании государственной услуги.</a:t>
          </a:r>
          <a:endParaRPr lang="ru-RU" sz="1100" b="1" u="none" kern="1200" dirty="0">
            <a:solidFill>
              <a:schemeClr val="tx1"/>
            </a:solidFill>
          </a:endParaRPr>
        </a:p>
      </dsp:txBody>
      <dsp:txXfrm>
        <a:off x="6318702" y="1008110"/>
        <a:ext cx="2106233" cy="3170513"/>
      </dsp:txXfrm>
    </dsp:sp>
    <dsp:sp modelId="{EFBE9827-3CBC-4A40-95B5-836DD8775691}">
      <dsp:nvSpPr>
        <dsp:cNvPr id="0" name=""/>
        <dsp:cNvSpPr/>
      </dsp:nvSpPr>
      <dsp:spPr>
        <a:xfrm>
          <a:off x="0" y="4085013"/>
          <a:ext cx="8424936" cy="307474"/>
        </a:xfrm>
        <a:prstGeom prst="rect">
          <a:avLst/>
        </a:prstGeom>
        <a:solidFill>
          <a:srgbClr val="99FFCC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A90-E4A4-4DDA-A64C-787AD90FCD62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017B-352D-4DB7-BE67-56ACE6374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A90-E4A4-4DDA-A64C-787AD90FCD62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017B-352D-4DB7-BE67-56ACE6374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A90-E4A4-4DDA-A64C-787AD90FCD62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017B-352D-4DB7-BE67-56ACE6374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A90-E4A4-4DDA-A64C-787AD90FCD62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017B-352D-4DB7-BE67-56ACE6374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A90-E4A4-4DDA-A64C-787AD90FCD62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017B-352D-4DB7-BE67-56ACE6374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A90-E4A4-4DDA-A64C-787AD90FCD62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017B-352D-4DB7-BE67-56ACE6374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A90-E4A4-4DDA-A64C-787AD90FCD62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017B-352D-4DB7-BE67-56ACE6374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A90-E4A4-4DDA-A64C-787AD90FCD62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017B-352D-4DB7-BE67-56ACE6374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A90-E4A4-4DDA-A64C-787AD90FCD62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017B-352D-4DB7-BE67-56ACE6374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A90-E4A4-4DDA-A64C-787AD90FCD62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017B-352D-4DB7-BE67-56ACE6374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A90-E4A4-4DDA-A64C-787AD90FCD62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017B-352D-4DB7-BE67-56ACE6374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24A90-E4A4-4DDA-A64C-787AD90FCD62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B017B-352D-4DB7-BE67-56ACE6374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7.jpe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Ольга\Downloads\WhatsApp Image 2022-03-25 at 00.03.08.jpeg"/>
          <p:cNvPicPr/>
          <p:nvPr/>
        </p:nvPicPr>
        <p:blipFill>
          <a:blip r:embed="rId2" cstate="print"/>
          <a:srcRect t="30298" b="24577"/>
          <a:stretch>
            <a:fillRect/>
          </a:stretch>
        </p:blipFill>
        <p:spPr bwMode="auto">
          <a:xfrm>
            <a:off x="251520" y="260648"/>
            <a:ext cx="1152128" cy="1080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2627784" y="6237312"/>
            <a:ext cx="4104456" cy="3543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ru-RU" sz="3400" dirty="0" smtClean="0">
                <a:solidFill>
                  <a:srgbClr val="002060"/>
                </a:solidFill>
              </a:rPr>
              <a:t>29 мая 2023г</a:t>
            </a:r>
            <a:endParaRPr lang="ru-RU" sz="3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691680" y="1268760"/>
            <a:ext cx="612068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2"/>
          <p:cNvSpPr txBox="1">
            <a:spLocks/>
          </p:cNvSpPr>
          <p:nvPr/>
        </p:nvSpPr>
        <p:spPr>
          <a:xfrm>
            <a:off x="1979712" y="548680"/>
            <a:ext cx="5904656" cy="57036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Обучающий семинар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988840"/>
            <a:ext cx="66247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Порядок оказания государственной услуги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«Предоставление бесплатного и льготного питания отдельным категориям обучающихся и воспитанников в общеобразовательных школах»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2000" dirty="0" smtClean="0"/>
              <a:t>(приложение 10 к приказу Министра образования и науки Республики Казахстан от 24 апреля 2020 года № 158)</a:t>
            </a: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691680" y="1196752"/>
            <a:ext cx="6912768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C:\Users\Ольга\Downloads\WhatsApp Image 2022-03-25 at 00.03.08.jpeg"/>
          <p:cNvPicPr/>
          <p:nvPr/>
        </p:nvPicPr>
        <p:blipFill>
          <a:blip r:embed="rId2" cstate="print"/>
          <a:srcRect t="30298" b="24577"/>
          <a:stretch>
            <a:fillRect/>
          </a:stretch>
        </p:blipFill>
        <p:spPr bwMode="auto">
          <a:xfrm>
            <a:off x="251520" y="260648"/>
            <a:ext cx="1152128" cy="1080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Подзаголовок 22"/>
          <p:cNvSpPr txBox="1">
            <a:spLocks/>
          </p:cNvSpPr>
          <p:nvPr/>
        </p:nvSpPr>
        <p:spPr>
          <a:xfrm>
            <a:off x="1763688" y="476672"/>
            <a:ext cx="691276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Перечень основных требований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к оказанию государственной услуги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D:\Desktop\ДОП\1_график работы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933056"/>
            <a:ext cx="3168352" cy="1877233"/>
          </a:xfrm>
          <a:prstGeom prst="rect">
            <a:avLst/>
          </a:prstGeom>
          <a:noFill/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3275856" y="1772816"/>
            <a:ext cx="2880320" cy="1728192"/>
          </a:xfrm>
          <a:prstGeom prst="wedgeRoundRectCallout">
            <a:avLst>
              <a:gd name="adj1" fmla="val -19206"/>
              <a:gd name="adj2" fmla="val 644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УСЛУГОДАТЕЛЬ: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Понедельник - пятница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 9.00ч до 18.30ч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Обед с 13.00ч до 14.30ч</a:t>
            </a:r>
          </a:p>
          <a:p>
            <a:pPr algn="ctr"/>
            <a:endParaRPr lang="ru-RU" sz="1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ПОРТАЛ: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Круглосуточно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467544" y="4005064"/>
            <a:ext cx="2232248" cy="1368152"/>
          </a:xfrm>
          <a:prstGeom prst="wedgeEllipseCallout">
            <a:avLst>
              <a:gd name="adj1" fmla="val -19646"/>
              <a:gd name="adj2" fmla="val -617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Услугодатель – организации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образования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6660232" y="4077072"/>
            <a:ext cx="2232248" cy="1368152"/>
          </a:xfrm>
          <a:prstGeom prst="wedgeEllipseCallout">
            <a:avLst>
              <a:gd name="adj1" fmla="val 17061"/>
              <a:gd name="adj2" fmla="val -633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Срок оказания госуслуги –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5 рабочих дней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Картинки для срисовки школа - 28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2304256" cy="1656184"/>
          </a:xfrm>
          <a:prstGeom prst="rect">
            <a:avLst/>
          </a:prstGeom>
          <a:noFill/>
        </p:spPr>
      </p:pic>
      <p:sp>
        <p:nvSpPr>
          <p:cNvPr id="4100" name="AutoShape 4" descr="ВС восстановил срок, пропущенный из-за пандемии - новости Право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ВС восстановил срок, пропущенный из-за пандемии - новости Право.р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844824"/>
            <a:ext cx="2267744" cy="1639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2"/>
          <p:cNvSpPr txBox="1">
            <a:spLocks/>
          </p:cNvSpPr>
          <p:nvPr/>
        </p:nvSpPr>
        <p:spPr>
          <a:xfrm>
            <a:off x="1500166" y="1142984"/>
            <a:ext cx="7358114" cy="7143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2"/>
          <p:cNvSpPr txBox="1">
            <a:spLocks/>
          </p:cNvSpPr>
          <p:nvPr/>
        </p:nvSpPr>
        <p:spPr>
          <a:xfrm>
            <a:off x="1619672" y="1556792"/>
            <a:ext cx="7000924" cy="500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124744"/>
            <a:ext cx="676875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C:\Users\Ольга\Downloads\WhatsApp Image 2022-03-25 at 00.03.08.jpeg"/>
          <p:cNvPicPr/>
          <p:nvPr/>
        </p:nvPicPr>
        <p:blipFill>
          <a:blip r:embed="rId2" cstate="print"/>
          <a:srcRect t="30298" b="24577"/>
          <a:stretch>
            <a:fillRect/>
          </a:stretch>
        </p:blipFill>
        <p:spPr bwMode="auto">
          <a:xfrm>
            <a:off x="251520" y="260648"/>
            <a:ext cx="1152128" cy="1080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Подзаголовок 22"/>
          <p:cNvSpPr txBox="1">
            <a:spLocks/>
          </p:cNvSpPr>
          <p:nvPr/>
        </p:nvSpPr>
        <p:spPr>
          <a:xfrm>
            <a:off x="1475656" y="332656"/>
            <a:ext cx="6912768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Способы подачи заявления и форма оказания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государственной услуги</a:t>
            </a:r>
          </a:p>
        </p:txBody>
      </p:sp>
      <p:pic>
        <p:nvPicPr>
          <p:cNvPr id="2052" name="Picture 4" descr="D:\Desktop\ДОП\Administrative_Skills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2088232" cy="86409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67544" y="1412776"/>
            <a:ext cx="108012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ПРИЕМНАЯ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251520" y="2348880"/>
          <a:ext cx="396044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5508104" y="2420888"/>
          <a:ext cx="345638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54" name="Picture 6" descr="D:\Desktop\ДОП\электронно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8344" y="2420888"/>
            <a:ext cx="452565" cy="432047"/>
          </a:xfrm>
          <a:prstGeom prst="rect">
            <a:avLst/>
          </a:prstGeom>
          <a:noFill/>
        </p:spPr>
      </p:pic>
      <p:pic>
        <p:nvPicPr>
          <p:cNvPr id="2055" name="Picture 7" descr="D:\Desktop\ДОП\kisspng-contract-computer-icons-clip-art-documents-5b23d22d5bd767.182736981529074221376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5576" y="2348880"/>
            <a:ext cx="426864" cy="426864"/>
          </a:xfrm>
          <a:prstGeom prst="rect">
            <a:avLst/>
          </a:prstGeom>
          <a:noFill/>
        </p:spPr>
      </p:pic>
      <p:pic>
        <p:nvPicPr>
          <p:cNvPr id="3074" name="Picture 2" descr="С начала года казахстанцы получили более 15 млн. адресных справок через egov  | Электронное правительство Республики Казахстан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3968" y="1484784"/>
            <a:ext cx="1772330" cy="84628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28184" y="1484784"/>
            <a:ext cx="22322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2"/>
          <p:cNvSpPr txBox="1">
            <a:spLocks/>
          </p:cNvSpPr>
          <p:nvPr/>
        </p:nvSpPr>
        <p:spPr>
          <a:xfrm>
            <a:off x="1547664" y="260648"/>
            <a:ext cx="6912768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Перечень документов необходимых для оказания государственной услуги</a:t>
            </a:r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Результат оказания государственной услуги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35696" y="1340768"/>
            <a:ext cx="676875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C:\Users\Ольга\Downloads\WhatsApp Image 2022-03-25 at 00.03.08.jpeg"/>
          <p:cNvPicPr/>
          <p:nvPr/>
        </p:nvPicPr>
        <p:blipFill>
          <a:blip r:embed="rId2" cstate="print"/>
          <a:srcRect t="30298" b="24577"/>
          <a:stretch>
            <a:fillRect/>
          </a:stretch>
        </p:blipFill>
        <p:spPr bwMode="auto">
          <a:xfrm>
            <a:off x="251520" y="260648"/>
            <a:ext cx="1152128" cy="1080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83" name="AutoShape 11" descr="Купить Штамп &quot;Входящий №&quot;, &quot;Исходящий №&quot; (образцы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5" name="AutoShape 13" descr="Купить Штамп &quot;Входящий №&quot;, &quot;Исходящий №&quot; (образцы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8" name="Схема 27"/>
          <p:cNvGraphicFramePr/>
          <p:nvPr/>
        </p:nvGraphicFramePr>
        <p:xfrm>
          <a:off x="899592" y="1412776"/>
          <a:ext cx="763284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899592" y="6381328"/>
            <a:ext cx="784887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Отказ в оказании государственной услуги оформляется в соответствии со ст.73-74 АППК 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2"/>
          <p:cNvSpPr txBox="1">
            <a:spLocks/>
          </p:cNvSpPr>
          <p:nvPr/>
        </p:nvSpPr>
        <p:spPr>
          <a:xfrm>
            <a:off x="1500166" y="1142984"/>
            <a:ext cx="7358114" cy="7143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2"/>
          <p:cNvSpPr txBox="1">
            <a:spLocks/>
          </p:cNvSpPr>
          <p:nvPr/>
        </p:nvSpPr>
        <p:spPr>
          <a:xfrm>
            <a:off x="1500166" y="1357298"/>
            <a:ext cx="7000924" cy="500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340768"/>
            <a:ext cx="597666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2"/>
          <p:cNvSpPr txBox="1">
            <a:spLocks/>
          </p:cNvSpPr>
          <p:nvPr/>
        </p:nvSpPr>
        <p:spPr>
          <a:xfrm>
            <a:off x="1763688" y="404664"/>
            <a:ext cx="5904656" cy="6480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Оформление отказа в оказании государственной услуги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C:\Users\Ольга\Downloads\WhatsApp Image 2022-03-25 at 00.03.08.jpeg"/>
          <p:cNvPicPr/>
          <p:nvPr/>
        </p:nvPicPr>
        <p:blipFill>
          <a:blip r:embed="rId2" cstate="print"/>
          <a:srcRect t="30298" b="24577"/>
          <a:stretch>
            <a:fillRect/>
          </a:stretch>
        </p:blipFill>
        <p:spPr bwMode="auto">
          <a:xfrm>
            <a:off x="251520" y="260648"/>
            <a:ext cx="1152128" cy="1080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467544" y="1484784"/>
            <a:ext cx="8229600" cy="576064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algn="ctr"/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АДМИНИСТРАТИВНЫЙ ПРОЦЕДУРНО-ПРОЦЕССУАЛЬНЫЙ КОДЕКС РЕСПУБЛИКИ КАЗАХСТАН</a:t>
            </a:r>
          </a:p>
          <a:p>
            <a:pPr algn="ctr"/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Кодекс Республики Казахстан от 29 июня 2020 года № 350-VI.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95536" y="2132856"/>
          <a:ext cx="84249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2"/>
          <p:cNvSpPr txBox="1">
            <a:spLocks/>
          </p:cNvSpPr>
          <p:nvPr/>
        </p:nvSpPr>
        <p:spPr>
          <a:xfrm>
            <a:off x="1547664" y="260648"/>
            <a:ext cx="6912768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Перечень документов необходимых для оказания государственной услуги</a:t>
            </a:r>
          </a:p>
          <a:p>
            <a:pPr algn="ctr"/>
            <a:endParaRPr lang="ru-RU" sz="1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Категория «получатели АСП»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63688" y="980728"/>
            <a:ext cx="676875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C:\Users\Ольга\Downloads\WhatsApp Image 2022-03-25 at 00.03.08.jpeg"/>
          <p:cNvPicPr/>
          <p:nvPr/>
        </p:nvPicPr>
        <p:blipFill>
          <a:blip r:embed="rId2" cstate="print"/>
          <a:srcRect t="30298" b="24577"/>
          <a:stretch>
            <a:fillRect/>
          </a:stretch>
        </p:blipFill>
        <p:spPr bwMode="auto">
          <a:xfrm>
            <a:off x="251520" y="260648"/>
            <a:ext cx="1152128" cy="1080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AutoShape 11" descr="Купить Штамп &quot;Входящий №&quot;, &quot;Исходящий №&quot; (образцы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3" descr="Купить Штамп &quot;Входящий №&quot;, &quot;Исходящий №&quot; (образцы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одзаголовок 22"/>
          <p:cNvSpPr txBox="1">
            <a:spLocks/>
          </p:cNvSpPr>
          <p:nvPr/>
        </p:nvSpPr>
        <p:spPr>
          <a:xfrm>
            <a:off x="251520" y="1844824"/>
            <a:ext cx="4464496" cy="468052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dirty="0" smtClean="0"/>
              <a:t>Документы</a:t>
            </a:r>
          </a:p>
          <a:p>
            <a:pPr algn="just"/>
            <a:r>
              <a:rPr lang="ru-RU" sz="2000" dirty="0" smtClean="0"/>
              <a:t>1.Заявление;</a:t>
            </a:r>
          </a:p>
          <a:p>
            <a:r>
              <a:rPr lang="ru-RU" sz="2000" dirty="0" smtClean="0"/>
              <a:t>2.Уд.лич-ти родителя </a:t>
            </a:r>
            <a:r>
              <a:rPr lang="ru-RU" sz="1600" dirty="0" smtClean="0"/>
              <a:t>(для идентификации);</a:t>
            </a:r>
          </a:p>
          <a:p>
            <a:r>
              <a:rPr lang="ru-RU" sz="2000" dirty="0" smtClean="0"/>
              <a:t>3.Свидетельство о рождении ребенка (детей) в электронной форме или его копия на бумажном носителе</a:t>
            </a:r>
            <a:r>
              <a:rPr lang="ru-RU" sz="1600" dirty="0" smtClean="0"/>
              <a:t>(при отсутствии сведений в ИС «ЗАГС»);</a:t>
            </a:r>
          </a:p>
          <a:p>
            <a:r>
              <a:rPr lang="ru-RU" sz="2000" dirty="0" smtClean="0"/>
              <a:t>4.Копия </a:t>
            </a:r>
            <a:r>
              <a:rPr lang="ru-RU" sz="2000" dirty="0" err="1" smtClean="0"/>
              <a:t>св-ва</a:t>
            </a:r>
            <a:r>
              <a:rPr lang="ru-RU" sz="2000" dirty="0" smtClean="0"/>
              <a:t> о заключении или расторжении брака;</a:t>
            </a:r>
          </a:p>
          <a:p>
            <a:r>
              <a:rPr lang="ru-RU" sz="2000" dirty="0" smtClean="0"/>
              <a:t>5. Копия справки, подтверждающая принадлежность </a:t>
            </a:r>
            <a:r>
              <a:rPr lang="ru-RU" sz="2000" dirty="0" err="1" smtClean="0"/>
              <a:t>услугополучателя</a:t>
            </a:r>
            <a:r>
              <a:rPr lang="ru-RU" sz="2000" dirty="0" smtClean="0"/>
              <a:t> (семьи) к получателям АСП.</a:t>
            </a:r>
          </a:p>
          <a:p>
            <a:endParaRPr lang="ru-RU" sz="1600" dirty="0" smtClean="0"/>
          </a:p>
        </p:txBody>
      </p:sp>
      <p:pic>
        <p:nvPicPr>
          <p:cNvPr id="1025" name="Picture 1" descr="D:\Desktop\ДОП, ЛЕТО Питание\Картинки\справка АС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804666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2"/>
          <p:cNvSpPr txBox="1">
            <a:spLocks/>
          </p:cNvSpPr>
          <p:nvPr/>
        </p:nvSpPr>
        <p:spPr>
          <a:xfrm>
            <a:off x="1547664" y="260648"/>
            <a:ext cx="705678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Перечень документов необходимых для оказания государственной услуги</a:t>
            </a:r>
            <a:endParaRPr lang="ru-RU" sz="1000" b="1" dirty="0" smtClean="0">
              <a:solidFill>
                <a:srgbClr val="002060"/>
              </a:solidFill>
            </a:endParaRPr>
          </a:p>
          <a:p>
            <a:pPr algn="ctr"/>
            <a:endParaRPr lang="ru-RU" sz="1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Категория «среднедушевой доход ниже величины прожиточного минимума »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63688" y="980728"/>
            <a:ext cx="676875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C:\Users\Ольга\Downloads\WhatsApp Image 2022-03-25 at 00.03.08.jpeg"/>
          <p:cNvPicPr/>
          <p:nvPr/>
        </p:nvPicPr>
        <p:blipFill>
          <a:blip r:embed="rId2" cstate="print"/>
          <a:srcRect t="30298" b="24577"/>
          <a:stretch>
            <a:fillRect/>
          </a:stretch>
        </p:blipFill>
        <p:spPr bwMode="auto">
          <a:xfrm>
            <a:off x="323528" y="260648"/>
            <a:ext cx="1152128" cy="1080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AutoShape 11" descr="Купить Штамп &quot;Входящий №&quot;, &quot;Исходящий №&quot; (образцы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упить Штамп &quot;Входящий №&quot;, &quot;Исходящий №&quot; (образцы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2"/>
          <p:cNvSpPr txBox="1">
            <a:spLocks/>
          </p:cNvSpPr>
          <p:nvPr/>
        </p:nvSpPr>
        <p:spPr>
          <a:xfrm>
            <a:off x="251520" y="1844824"/>
            <a:ext cx="4464496" cy="468052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dirty="0" smtClean="0"/>
              <a:t>Документы</a:t>
            </a:r>
          </a:p>
          <a:p>
            <a:pPr algn="just"/>
            <a:r>
              <a:rPr lang="ru-RU" sz="2000" dirty="0" smtClean="0"/>
              <a:t>1.Заявление;</a:t>
            </a:r>
          </a:p>
          <a:p>
            <a:r>
              <a:rPr lang="ru-RU" sz="2000" dirty="0" smtClean="0"/>
              <a:t>2.Уд.лич-ти родителя </a:t>
            </a:r>
            <a:r>
              <a:rPr lang="ru-RU" sz="1600" dirty="0" smtClean="0"/>
              <a:t>(для идентификации);</a:t>
            </a:r>
          </a:p>
          <a:p>
            <a:r>
              <a:rPr lang="ru-RU" sz="2000" dirty="0" smtClean="0"/>
              <a:t>3.Свидетельство о рождении ребенка (детей) в электронной форме или его копия на бумажном носителе</a:t>
            </a:r>
            <a:r>
              <a:rPr lang="ru-RU" sz="1600" dirty="0" smtClean="0"/>
              <a:t>(при отсутствии сведений в ИС «ЗАГС»);</a:t>
            </a:r>
          </a:p>
          <a:p>
            <a:r>
              <a:rPr lang="ru-RU" sz="2000" dirty="0" smtClean="0"/>
              <a:t>4.Копия </a:t>
            </a:r>
            <a:r>
              <a:rPr lang="ru-RU" sz="2000" dirty="0" err="1" smtClean="0"/>
              <a:t>св-ва</a:t>
            </a:r>
            <a:r>
              <a:rPr lang="ru-RU" sz="2000" dirty="0" smtClean="0"/>
              <a:t> о заключении или расторжении брака;</a:t>
            </a:r>
          </a:p>
          <a:p>
            <a:r>
              <a:rPr lang="ru-RU" sz="2000" dirty="0" smtClean="0"/>
              <a:t>5. Копия документов о полученных доходах </a:t>
            </a:r>
            <a:r>
              <a:rPr lang="ru-RU" sz="1600" dirty="0" smtClean="0"/>
              <a:t>(справка о заработной плате работающих родителей или лиц их заменяющих, о доходах от предпринимательской и других видов деятельности, о доходах в виде алиментов на детей и других иждивенцев)</a:t>
            </a:r>
            <a:r>
              <a:rPr lang="ru-RU" sz="2000" dirty="0" smtClean="0"/>
              <a:t>.</a:t>
            </a:r>
          </a:p>
          <a:p>
            <a:endParaRPr lang="ru-RU" sz="1600" dirty="0" smtClean="0"/>
          </a:p>
        </p:txBody>
      </p:sp>
      <p:pic>
        <p:nvPicPr>
          <p:cNvPr id="18434" name="Picture 2" descr="D:\Desktop\ДОП, ЛЕТО Питание\Картинки\1429013785_sprav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888" y="1700809"/>
            <a:ext cx="2808415" cy="3528392"/>
          </a:xfrm>
          <a:prstGeom prst="rect">
            <a:avLst/>
          </a:prstGeom>
          <a:noFill/>
        </p:spPr>
      </p:pic>
      <p:pic>
        <p:nvPicPr>
          <p:cNvPr id="18435" name="Picture 3" descr="D:\Desktop\ДОП, ЛЕТО Питание\Картинки\справка о дохода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789040"/>
            <a:ext cx="233975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2"/>
          <p:cNvSpPr txBox="1">
            <a:spLocks/>
          </p:cNvSpPr>
          <p:nvPr/>
        </p:nvSpPr>
        <p:spPr>
          <a:xfrm>
            <a:off x="1547664" y="260648"/>
            <a:ext cx="705678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Перечень документов необходимых для оказания государственной услуги</a:t>
            </a:r>
            <a:endParaRPr lang="ru-RU" sz="1000" b="1" dirty="0" smtClean="0">
              <a:solidFill>
                <a:srgbClr val="002060"/>
              </a:solidFill>
            </a:endParaRPr>
          </a:p>
          <a:p>
            <a:pPr algn="ctr"/>
            <a:endParaRPr lang="ru-RU" sz="1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Категория «сироты и дети, оставшиеся без попечения родителей, проживающие в семьях»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63688" y="980728"/>
            <a:ext cx="676875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C:\Users\Ольга\Downloads\WhatsApp Image 2022-03-25 at 00.03.08.jpeg"/>
          <p:cNvPicPr/>
          <p:nvPr/>
        </p:nvPicPr>
        <p:blipFill>
          <a:blip r:embed="rId2" cstate="print"/>
          <a:srcRect t="30298" b="24577"/>
          <a:stretch>
            <a:fillRect/>
          </a:stretch>
        </p:blipFill>
        <p:spPr bwMode="auto">
          <a:xfrm>
            <a:off x="323528" y="260648"/>
            <a:ext cx="1152128" cy="1080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AutoShape 11" descr="Купить Штамп &quot;Входящий №&quot;, &quot;Исходящий №&quot; (образцы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упить Штамп &quot;Входящий №&quot;, &quot;Исходящий №&quot; (образцы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2"/>
          <p:cNvSpPr txBox="1">
            <a:spLocks/>
          </p:cNvSpPr>
          <p:nvPr/>
        </p:nvSpPr>
        <p:spPr>
          <a:xfrm>
            <a:off x="251520" y="1844824"/>
            <a:ext cx="4464496" cy="468052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dirty="0" smtClean="0"/>
              <a:t>Документы</a:t>
            </a:r>
          </a:p>
          <a:p>
            <a:pPr algn="just"/>
            <a:r>
              <a:rPr lang="ru-RU" sz="2000" dirty="0" smtClean="0"/>
              <a:t>1.Заявление;</a:t>
            </a:r>
          </a:p>
          <a:p>
            <a:r>
              <a:rPr lang="ru-RU" sz="2000" dirty="0" smtClean="0"/>
              <a:t>2.Уд.лич-ти родителя </a:t>
            </a:r>
            <a:r>
              <a:rPr lang="ru-RU" sz="1600" dirty="0" smtClean="0"/>
              <a:t>(для идентификации);</a:t>
            </a:r>
          </a:p>
          <a:p>
            <a:r>
              <a:rPr lang="ru-RU" sz="2000" dirty="0" smtClean="0"/>
              <a:t>3.Свидетельство о рождении ребенка (детей) в электронной форме или его копия на бумажном носителе</a:t>
            </a:r>
            <a:r>
              <a:rPr lang="ru-RU" sz="1600" dirty="0" smtClean="0"/>
              <a:t>(при отсутствии сведений в ИС «ЗАГС»);</a:t>
            </a:r>
          </a:p>
          <a:p>
            <a:r>
              <a:rPr lang="ru-RU" sz="2000" dirty="0" smtClean="0"/>
              <a:t>4.Копия </a:t>
            </a:r>
            <a:r>
              <a:rPr lang="ru-RU" sz="2000" dirty="0" err="1" smtClean="0"/>
              <a:t>св-ва</a:t>
            </a:r>
            <a:r>
              <a:rPr lang="ru-RU" sz="2000" dirty="0" smtClean="0"/>
              <a:t> о заключении или расторжении брака;</a:t>
            </a:r>
          </a:p>
          <a:p>
            <a:r>
              <a:rPr lang="ru-RU" sz="2000" dirty="0" smtClean="0"/>
              <a:t>5. Копия решения уполномоченного органа об утверждении опеки (попечительства), патронатного воспитания </a:t>
            </a:r>
            <a:r>
              <a:rPr lang="ru-RU" sz="1600" dirty="0" smtClean="0"/>
              <a:t>(приказ или постановление об установлении опеки, договор о передаче ребенка на патронатное воспитание)</a:t>
            </a:r>
            <a:r>
              <a:rPr lang="ru-RU" sz="2000" dirty="0" smtClean="0"/>
              <a:t>.</a:t>
            </a:r>
          </a:p>
          <a:p>
            <a:endParaRPr lang="ru-RU" sz="1600" dirty="0" smtClean="0"/>
          </a:p>
        </p:txBody>
      </p:sp>
      <p:pic>
        <p:nvPicPr>
          <p:cNvPr id="19458" name="Picture 2" descr="D:\Desktop\ДОП, ЛЕТО Питание\Картинки\приказ об опеке_page-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1991413" cy="2741712"/>
          </a:xfrm>
          <a:prstGeom prst="rect">
            <a:avLst/>
          </a:prstGeom>
          <a:noFill/>
        </p:spPr>
      </p:pic>
      <p:pic>
        <p:nvPicPr>
          <p:cNvPr id="19459" name="Picture 3" descr="D:\Desktop\ДОП, ЛЕТО Питание\Картинки\постановление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132856"/>
            <a:ext cx="2232248" cy="3158991"/>
          </a:xfrm>
          <a:prstGeom prst="rect">
            <a:avLst/>
          </a:prstGeom>
          <a:noFill/>
        </p:spPr>
      </p:pic>
      <p:pic>
        <p:nvPicPr>
          <p:cNvPr id="19460" name="Picture 4" descr="D:\Desktop\ДОП, ЛЕТО Питание\Картинки\договор патронат Будякова-Сорокина_page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77072"/>
            <a:ext cx="2374442" cy="249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2"/>
          <p:cNvSpPr txBox="1">
            <a:spLocks/>
          </p:cNvSpPr>
          <p:nvPr/>
        </p:nvSpPr>
        <p:spPr>
          <a:xfrm>
            <a:off x="1331640" y="260648"/>
            <a:ext cx="7560840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Перечень документов необходимых для оказания государственной услуги</a:t>
            </a:r>
            <a:endParaRPr lang="ru-RU" sz="1000" b="1" dirty="0" smtClean="0">
              <a:solidFill>
                <a:srgbClr val="002060"/>
              </a:solidFill>
            </a:endParaRPr>
          </a:p>
          <a:p>
            <a:pPr algn="ctr"/>
            <a:endParaRPr lang="ru-RU" sz="1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Категория «семьи, требующие экстренной помощи в результате ЧС и иные категории обучающихся и воспитанников, определяемых попечительским советом школы»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63688" y="980728"/>
            <a:ext cx="676875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C:\Users\Ольга\Downloads\WhatsApp Image 2022-03-25 at 00.03.08.jpeg"/>
          <p:cNvPicPr/>
          <p:nvPr/>
        </p:nvPicPr>
        <p:blipFill>
          <a:blip r:embed="rId2" cstate="print"/>
          <a:srcRect t="30298" b="24577"/>
          <a:stretch>
            <a:fillRect/>
          </a:stretch>
        </p:blipFill>
        <p:spPr bwMode="auto">
          <a:xfrm>
            <a:off x="323528" y="260648"/>
            <a:ext cx="1152128" cy="1080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AutoShape 11" descr="Купить Штамп &quot;Входящий №&quot;, &quot;Исходящий №&quot; (образцы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Купить Штамп &quot;Входящий №&quot;, &quot;Исходящий №&quot; (образцы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одзаголовок 22"/>
          <p:cNvSpPr txBox="1">
            <a:spLocks/>
          </p:cNvSpPr>
          <p:nvPr/>
        </p:nvSpPr>
        <p:spPr>
          <a:xfrm>
            <a:off x="179512" y="2060848"/>
            <a:ext cx="4464496" cy="439248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dirty="0" smtClean="0"/>
              <a:t>Документы</a:t>
            </a:r>
          </a:p>
          <a:p>
            <a:pPr algn="just"/>
            <a:r>
              <a:rPr lang="ru-RU" sz="2000" dirty="0" smtClean="0"/>
              <a:t>1.Заявление;</a:t>
            </a:r>
          </a:p>
          <a:p>
            <a:r>
              <a:rPr lang="ru-RU" sz="2000" dirty="0" smtClean="0"/>
              <a:t>2.Уд.лич-ти родителя </a:t>
            </a:r>
            <a:r>
              <a:rPr lang="ru-RU" sz="1600" dirty="0" smtClean="0"/>
              <a:t>(для идентификации);</a:t>
            </a:r>
          </a:p>
          <a:p>
            <a:r>
              <a:rPr lang="ru-RU" sz="2000" dirty="0" smtClean="0"/>
              <a:t>3.Свидетельство о рождении ребенка (детей) в электронной форме или его копия на бумажном носителе</a:t>
            </a:r>
            <a:r>
              <a:rPr lang="ru-RU" sz="1600" dirty="0" smtClean="0"/>
              <a:t>(при отсутствии сведений в ИС «ЗАГС»);</a:t>
            </a:r>
          </a:p>
          <a:p>
            <a:r>
              <a:rPr lang="ru-RU" sz="2000" dirty="0" smtClean="0"/>
              <a:t>4.Копия </a:t>
            </a:r>
            <a:r>
              <a:rPr lang="ru-RU" sz="2000" dirty="0" err="1" smtClean="0"/>
              <a:t>св-ва</a:t>
            </a:r>
            <a:r>
              <a:rPr lang="ru-RU" sz="2000" dirty="0" smtClean="0"/>
              <a:t> о заключении или расторжении брака;</a:t>
            </a:r>
          </a:p>
          <a:p>
            <a:r>
              <a:rPr lang="ru-RU" sz="2000" dirty="0" smtClean="0"/>
              <a:t>5. Копия решения коллегиального органа на основании обследования материально-бытового положения семьи </a:t>
            </a:r>
            <a:r>
              <a:rPr lang="ru-RU" sz="1600" dirty="0" smtClean="0"/>
              <a:t>(выписка из протокола заседания попечительского совета)</a:t>
            </a:r>
            <a:r>
              <a:rPr lang="ru-RU" sz="2000" dirty="0" smtClean="0"/>
              <a:t>.</a:t>
            </a:r>
          </a:p>
          <a:p>
            <a:endParaRPr lang="ru-RU" sz="1600" dirty="0" smtClean="0"/>
          </a:p>
        </p:txBody>
      </p:sp>
      <p:pic>
        <p:nvPicPr>
          <p:cNvPr id="20486" name="Picture 6" descr="D:\Desktop\ДОП, ЛЕТО Питание\Картинки\Выписка из протокола Алимханов Е.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7920" y="2060849"/>
            <a:ext cx="3103877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897</Words>
  <Application>Microsoft Office PowerPoint</Application>
  <PresentationFormat>Экран (4:3)</PresentationFormat>
  <Paragraphs>124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Пользователь</cp:lastModifiedBy>
  <cp:revision>907</cp:revision>
  <dcterms:created xsi:type="dcterms:W3CDTF">2022-03-24T18:01:22Z</dcterms:created>
  <dcterms:modified xsi:type="dcterms:W3CDTF">2023-05-29T05:52:14Z</dcterms:modified>
</cp:coreProperties>
</file>