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62"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 id="286" r:id="rId17"/>
    <p:sldId id="51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0618" autoAdjust="0"/>
  </p:normalViewPr>
  <p:slideViewPr>
    <p:cSldViewPr snapToGrid="0">
      <p:cViewPr varScale="1">
        <p:scale>
          <a:sx n="37" d="100"/>
          <a:sy n="37" d="100"/>
        </p:scale>
        <p:origin x="1608"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СӨЙЛЕСЕТІН УАҚЫТ ТАҢДАҢДАР</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БАР КӨҢІЛІН СЕНДЕРГЕ БӨЛЕ АЛАТЫНЫНА СЕНІМДІ БОЛҒАНДА</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МӘСЕЛЕ СЕНДЕР ҮШІН ҚАНШАЛЫҚТЫ МАҢЫЗДЫ ЕКЕНІН ТҮСІНДІРІҢДЕР</a:t>
          </a: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pt>
    <dgm:pt modelId="{44E125E6-AE3A-48C4-B568-4A0AA1C10B42}" type="pres">
      <dgm:prSet presAssocID="{A9B4B3FF-B0F4-49CE-8660-EF100F2D08BA}" presName="aSpace" presStyleCnt="0"/>
      <dgm:spPr/>
    </dgm:pt>
  </dgm:ptLst>
  <dgm:cxnLst>
    <dgm:cxn modelId="{EDEE8E10-FBA8-4D73-9473-1B0C497FA00D}" type="presOf" srcId="{FDA9354A-F489-48E8-8C88-8B34EEACAA6E}" destId="{C5B8F648-AB79-4784-83C0-49CF2886E181}"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A49B7D50-0F20-4AF3-AEFD-DB91B785A876}" type="presOf" srcId="{EADB9834-DE36-423D-A6D8-57CFF064282E}" destId="{0E584FB3-A38C-4666-A3AB-7FA8372EC262}" srcOrd="0" destOrd="0" presId="urn:microsoft.com/office/officeart/2005/8/layout/pyramid2"/>
    <dgm:cxn modelId="{B51AED79-F708-48EF-8C0D-99A8A675841F}" srcId="{EADB9834-DE36-423D-A6D8-57CFF064282E}" destId="{8202490A-BF4A-4020-A203-E91966C3D078}" srcOrd="0" destOrd="0" parTransId="{1656841F-09F0-4F31-9293-F26047FB95C8}" sibTransId="{A4FC3B70-250A-416A-9570-2D6BB7D7A2CC}"/>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915788F8-6615-46F7-9DE8-08B2C781ECE5}" type="presOf" srcId="{A9B4B3FF-B0F4-49CE-8660-EF100F2D08BA}" destId="{42EC76CA-6BBE-424D-B093-0B60ECCCB30C}"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b="1" kern="1200" dirty="0">
            <a:solidFill>
              <a:srgbClr val="002060"/>
            </a:solidFill>
          </a:endParaRPr>
        </a:p>
        <a:p>
          <a:pPr marL="0" lvl="0" indent="0" algn="ctr" defTabSz="1066800">
            <a:lnSpc>
              <a:spcPct val="90000"/>
            </a:lnSpc>
            <a:spcBef>
              <a:spcPct val="0"/>
            </a:spcBef>
            <a:spcAft>
              <a:spcPct val="35000"/>
            </a:spcAft>
            <a:buNone/>
          </a:pPr>
          <a:r>
            <a:rPr lang="ru-RU" sz="2400" b="1" kern="1200" dirty="0">
              <a:solidFill>
                <a:srgbClr val="002060"/>
              </a:solidFill>
            </a:rPr>
            <a:t>СӨЙЛЕСЕТІН УАҚЫТ ТАҢДАҢДАР</a:t>
          </a:r>
        </a:p>
        <a:p>
          <a:pPr marL="0" lvl="0" indent="0" algn="ctr" defTabSz="1066800">
            <a:lnSpc>
              <a:spcPct val="90000"/>
            </a:lnSpc>
            <a:spcBef>
              <a:spcPct val="0"/>
            </a:spcBef>
            <a:spcAft>
              <a:spcPct val="35000"/>
            </a:spcAft>
            <a:buNone/>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rgbClr val="002060"/>
              </a:solidFill>
            </a:rPr>
            <a:t>БАР КӨҢІЛІН СЕНДЕРГЕ БӨЛЕ АЛАТЫНЫНА СЕНІМДІ БОЛҒАНДА</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МӘСЕЛЕ СЕНДЕР ҮШІН ҚАНШАЛЫҚТЫ МАҢЫЗДЫ ЕКЕНІН ТҮСІНДІРІҢДЕР</a:t>
          </a: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13.10.2020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kern="1200" dirty="0" err="1">
                <a:solidFill>
                  <a:schemeClr val="tx1"/>
                </a:solidFill>
                <a:effectLst/>
                <a:latin typeface="+mn-lt"/>
                <a:ea typeface="+mn-ea"/>
                <a:cs typeface="+mn-cs"/>
              </a:rPr>
              <a:t>Сәлеметсіңдер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бүгінгі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вебинарға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келушілер</a:t>
            </a:r>
            <a:r>
              <a:rPr lang="ru-RU" sz="1200" b="0"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pPr indent="182880"/>
            <a:r>
              <a:rPr lang="kk-KZ" sz="1200" b="0" kern="1200" dirty="0">
                <a:solidFill>
                  <a:schemeClr val="tx1"/>
                </a:solidFill>
                <a:effectLst/>
                <a:latin typeface="+mn-lt"/>
                <a:ea typeface="+mn-ea"/>
                <a:cs typeface="+mn-cs"/>
              </a:rPr>
              <a:t>Бүгінгі</a:t>
            </a:r>
            <a:r>
              <a:rPr lang="kk-KZ" sz="1200" b="0" kern="1200" baseline="0" dirty="0">
                <a:solidFill>
                  <a:schemeClr val="tx1"/>
                </a:solidFill>
                <a:effectLst/>
                <a:latin typeface="+mn-lt"/>
                <a:ea typeface="+mn-ea"/>
                <a:cs typeface="+mn-cs"/>
              </a:rPr>
              <a:t> вебинардың тақырыбы – «Сөйлесейік».</a:t>
            </a:r>
          </a:p>
          <a:p>
            <a:pPr indent="182880"/>
            <a:r>
              <a:rPr lang="kk-KZ" sz="1200" b="0" kern="1200" baseline="0" dirty="0">
                <a:solidFill>
                  <a:schemeClr val="tx1"/>
                </a:solidFill>
                <a:effectLst/>
                <a:latin typeface="+mn-lt"/>
                <a:ea typeface="+mn-ea"/>
                <a:cs typeface="+mn-cs"/>
              </a:rPr>
              <a:t>Сонымен бүгін біз кибербуллинг жайлы сөйлесеміз.</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err="1"/>
              <a:t>Кейде</a:t>
            </a:r>
            <a:r>
              <a:rPr lang="ru-RU" b="0" dirty="0"/>
              <a:t> </a:t>
            </a:r>
            <a:r>
              <a:rPr lang="ru-RU" b="0" dirty="0" err="1"/>
              <a:t>бізге</a:t>
            </a:r>
            <a:r>
              <a:rPr lang="ru-RU" b="0" dirty="0"/>
              <a:t> </a:t>
            </a:r>
            <a:r>
              <a:rPr lang="ru-RU" b="0" dirty="0" err="1"/>
              <a:t>жақын</a:t>
            </a:r>
            <a:r>
              <a:rPr lang="ru-RU" b="0" dirty="0"/>
              <a:t> </a:t>
            </a:r>
            <a:r>
              <a:rPr lang="ru-RU" b="0" dirty="0" err="1"/>
              <a:t>адамдар</a:t>
            </a:r>
            <a:r>
              <a:rPr lang="ru-RU" b="0" dirty="0"/>
              <a:t> </a:t>
            </a:r>
            <a:r>
              <a:rPr lang="ru-RU" b="0" dirty="0" err="1"/>
              <a:t>кибербуллингке</a:t>
            </a:r>
            <a:r>
              <a:rPr lang="ru-RU" b="0" dirty="0"/>
              <a:t> тап </a:t>
            </a:r>
            <a:r>
              <a:rPr lang="ru-RU" b="0" dirty="0" err="1"/>
              <a:t>болуы</a:t>
            </a:r>
            <a:r>
              <a:rPr lang="ru-RU" b="0" dirty="0"/>
              <a:t> </a:t>
            </a:r>
            <a:r>
              <a:rPr lang="ru-RU" b="0" dirty="0" err="1"/>
              <a:t>мүмкін</a:t>
            </a:r>
            <a:r>
              <a:rPr lang="ru-RU" b="0" dirty="0"/>
              <a:t>. </a:t>
            </a:r>
            <a:r>
              <a:rPr lang="ru-RU" b="0" dirty="0" err="1"/>
              <a:t>Олар</a:t>
            </a:r>
            <a:r>
              <a:rPr lang="ru-RU" b="0" dirty="0"/>
              <a:t> </a:t>
            </a:r>
            <a:r>
              <a:rPr lang="ru-RU" b="0" dirty="0" err="1"/>
              <a:t>достарымыз</a:t>
            </a:r>
            <a:r>
              <a:rPr lang="ru-RU" b="0" dirty="0"/>
              <a:t> немесе </a:t>
            </a:r>
            <a:r>
              <a:rPr lang="ru-RU" b="0" dirty="0" err="1"/>
              <a:t>туыстарымыз</a:t>
            </a:r>
            <a:r>
              <a:rPr lang="ru-RU" b="0" dirty="0"/>
              <a:t> </a:t>
            </a:r>
            <a:r>
              <a:rPr lang="ru-RU" b="0" dirty="0" err="1"/>
              <a:t>болуы</a:t>
            </a:r>
            <a:r>
              <a:rPr lang="ru-RU" b="0" dirty="0"/>
              <a:t> </a:t>
            </a:r>
            <a:r>
              <a:rPr lang="ru-RU" b="0" dirty="0" err="1"/>
              <a:t>мүмкін</a:t>
            </a:r>
            <a:r>
              <a:rPr lang="ru-RU" b="0" dirty="0"/>
              <a:t>. </a:t>
            </a:r>
            <a:r>
              <a:rPr lang="ru-RU" b="0" dirty="0" err="1"/>
              <a:t>Оларға</a:t>
            </a:r>
            <a:r>
              <a:rPr lang="ru-RU" b="0" dirty="0"/>
              <a:t> </a:t>
            </a:r>
            <a:r>
              <a:rPr lang="ru-RU" b="0" dirty="0" err="1"/>
              <a:t>көмектесуге</a:t>
            </a:r>
            <a:r>
              <a:rPr lang="ru-RU" b="0" dirty="0"/>
              <a:t> бола </a:t>
            </a:r>
            <a:r>
              <a:rPr lang="ru-RU" b="0" dirty="0" err="1"/>
              <a:t>ма</a:t>
            </a:r>
            <a:r>
              <a:rPr lang="ru-RU" b="0" dirty="0"/>
              <a:t>, </a:t>
            </a:r>
            <a:r>
              <a:rPr lang="ru-RU" b="0" dirty="0" err="1"/>
              <a:t>көмектесу</a:t>
            </a:r>
            <a:r>
              <a:rPr lang="ru-RU" b="0" dirty="0"/>
              <a:t> </a:t>
            </a:r>
            <a:r>
              <a:rPr lang="ru-RU" b="0" dirty="0" err="1"/>
              <a:t>мүмкін</a:t>
            </a:r>
            <a:r>
              <a:rPr lang="ru-RU" b="0" dirty="0"/>
              <a:t> </a:t>
            </a:r>
            <a:r>
              <a:rPr lang="ru-RU" b="0" dirty="0" err="1"/>
              <a:t>болса</a:t>
            </a:r>
            <a:r>
              <a:rPr lang="ru-RU" b="0" dirty="0"/>
              <a:t>, </a:t>
            </a:r>
            <a:r>
              <a:rPr lang="ru-RU" b="0" dirty="0" err="1"/>
              <a:t>онда</a:t>
            </a:r>
            <a:r>
              <a:rPr lang="ru-RU" b="0" dirty="0"/>
              <a:t> </a:t>
            </a:r>
            <a:r>
              <a:rPr lang="ru-RU" b="0" dirty="0" err="1"/>
              <a:t>қалай</a:t>
            </a:r>
            <a:r>
              <a:rPr lang="ru-RU" b="0" dirty="0"/>
              <a:t>, </a:t>
            </a:r>
            <a:r>
              <a:rPr lang="ru-RU" b="0" dirty="0" err="1"/>
              <a:t>егер</a:t>
            </a:r>
            <a:r>
              <a:rPr lang="ru-RU" b="0" dirty="0"/>
              <a:t>,</a:t>
            </a:r>
            <a:r>
              <a:rPr lang="ru-RU" b="0" baseline="0" dirty="0"/>
              <a:t> </a:t>
            </a:r>
            <a:r>
              <a:rPr lang="ru-RU" b="0" baseline="0" dirty="0" err="1"/>
              <a:t>әсіресе</a:t>
            </a:r>
            <a:r>
              <a:rPr lang="ru-RU" b="0" baseline="0" dirty="0"/>
              <a:t>, </a:t>
            </a:r>
            <a:r>
              <a:rPr lang="ru-RU" b="0" baseline="0" dirty="0" err="1"/>
              <a:t>өздері</a:t>
            </a:r>
            <a:r>
              <a:rPr lang="ru-RU" b="0" baseline="0" dirty="0"/>
              <a:t> </a:t>
            </a:r>
            <a:r>
              <a:rPr lang="ru-RU" b="0" baseline="0" dirty="0" err="1"/>
              <a:t>кибербуллинг</a:t>
            </a:r>
            <a:r>
              <a:rPr lang="ru-RU" b="0" baseline="0" dirty="0"/>
              <a:t> </a:t>
            </a:r>
            <a:r>
              <a:rPr lang="ru-RU" b="0" baseline="0" dirty="0" err="1"/>
              <a:t>туралы</a:t>
            </a:r>
            <a:r>
              <a:rPr lang="ru-RU" b="0" baseline="0" dirty="0"/>
              <a:t> </a:t>
            </a:r>
            <a:r>
              <a:rPr lang="ru-RU" b="0" baseline="0" dirty="0" err="1"/>
              <a:t>айтқысы</a:t>
            </a:r>
            <a:r>
              <a:rPr lang="ru-RU" b="0" baseline="0" dirty="0"/>
              <a:t> </a:t>
            </a:r>
            <a:r>
              <a:rPr lang="ru-RU" b="0" baseline="0" dirty="0" err="1"/>
              <a:t>келмесе</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extLst>
      <p:ext uri="{BB962C8B-B14F-4D97-AF65-F5344CB8AC3E}">
        <p14:creationId xmlns:p14="http://schemas.microsoft.com/office/powerpoint/2010/main" val="315108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диалогқа белсенді араласып жатқандарыңа рақмет. Ұмытпаңдар, кез-келген адам кибербуллинг құрбаны болуы мүмкін. Егер өздерің танитын бір адам кибербуллингке тап болғанын көрсеңдер, қолдау көрсетуге тырысып көріңдер.</a:t>
            </a:r>
          </a:p>
          <a:p>
            <a:pPr indent="182880"/>
            <a:r>
              <a:rPr lang="kk-KZ" sz="1200" b="0" i="0" kern="1200" dirty="0">
                <a:solidFill>
                  <a:schemeClr val="tx1"/>
                </a:solidFill>
                <a:latin typeface="+mn-lt"/>
                <a:ea typeface="+mn-ea"/>
                <a:cs typeface="+mn-cs"/>
              </a:rPr>
              <a:t>Достарыңды тыңдау</a:t>
            </a:r>
            <a:r>
              <a:rPr lang="kk-KZ" sz="1200" b="0" i="0" kern="1200" baseline="0" dirty="0">
                <a:solidFill>
                  <a:schemeClr val="tx1"/>
                </a:solidFill>
                <a:latin typeface="+mn-lt"/>
                <a:ea typeface="+mn-ea"/>
                <a:cs typeface="+mn-cs"/>
              </a:rPr>
              <a:t> өте маңызды. Неге олар кибербуллинг туралы хабарлағысы келмейді? Өздерін қалай сезінеді? Оларға ресми түрде ештеңе хабарлау керек жоқ екенін, бірақ, көмектесе алатын адаммен сөйлесу қажет екенін түсіндіріңдер.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Естеріңде болсын,</a:t>
            </a:r>
            <a:r>
              <a:rPr lang="kk-KZ" sz="1200" b="0" i="0" kern="1200" baseline="0" dirty="0">
                <a:solidFill>
                  <a:schemeClr val="tx1"/>
                </a:solidFill>
                <a:latin typeface="+mn-lt"/>
                <a:ea typeface="+mn-ea"/>
                <a:cs typeface="+mn-cs"/>
              </a:rPr>
              <a:t> достарың өзін осал сезінуі мүмкін. Оған мейірімді болыңдар. Кімге және не айтуға болатынын ойластыруға көмектесіңдер. Егер хабарлауға бел буса, бірге баруды ұсыныңдар. Ең бастысы, есіне салыңдар, сендер оның жанындасыңдар және көмектескілерің келеді.</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достарың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жайлы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бәрібір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айтқысы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келмесе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сенетін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сол</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оқиғаны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реттеуге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табуға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көмектесіңдер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Естеріңде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болсын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жағдайларда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салдары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өмір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үшін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қауіпті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Әрекетсіздік адамды бәрі оған қарсы шығып жатқандай немесе басқалар үшін оның жағдайы бәрібір сияқты сезімде қалуы мүмкін. Сендердің</a:t>
            </a:r>
            <a:r>
              <a:rPr lang="kk-KZ" sz="1200" b="0" i="0" kern="1200" baseline="0" dirty="0">
                <a:solidFill>
                  <a:schemeClr val="tx1"/>
                </a:solidFill>
                <a:latin typeface="+mn-lt"/>
                <a:ea typeface="+mn-ea"/>
                <a:cs typeface="+mn-cs"/>
              </a:rPr>
              <a:t> сөздерің маңызды болуы мүмкін. </a:t>
            </a:r>
            <a:endParaRPr lang="ru-RU" sz="1200" b="0" i="0" kern="1200" dirty="0">
              <a:solidFill>
                <a:schemeClr val="tx1"/>
              </a:solidFill>
              <a:latin typeface="+mn-lt"/>
              <a:ea typeface="+mn-ea"/>
              <a:cs typeface="+mn-cs"/>
            </a:endParaRPr>
          </a:p>
          <a:p>
            <a:pPr indent="182880"/>
            <a:r>
              <a:rPr lang="en-US" sz="1200" b="0" i="0" kern="1200" dirty="0">
                <a:solidFill>
                  <a:schemeClr val="tx1"/>
                </a:solidFill>
                <a:latin typeface="+mn-lt"/>
                <a:ea typeface="+mn-ea"/>
                <a:cs typeface="+mn-cs"/>
              </a:rPr>
              <a:t>Facebook</a:t>
            </a:r>
            <a:r>
              <a:rPr lang="kk-KZ"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Instagram </a:t>
            </a:r>
            <a:r>
              <a:rPr lang="ru-RU" sz="1200" b="0" i="0" kern="1200" dirty="0" err="1">
                <a:solidFill>
                  <a:schemeClr val="tx1"/>
                </a:solidFill>
                <a:latin typeface="+mn-lt"/>
                <a:ea typeface="+mn-ea"/>
                <a:cs typeface="+mn-cs"/>
              </a:rPr>
              <a:t>желілерінде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аты-жөндеріңді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атамай-ақ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болады</a:t>
            </a:r>
            <a:r>
              <a:rPr lang="ru-RU" sz="1200" b="0" i="0" kern="1200" dirty="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extLst>
      <p:ext uri="{BB962C8B-B14F-4D97-AF65-F5344CB8AC3E}">
        <p14:creationId xmlns:p14="http://schemas.microsoft.com/office/powerpoint/2010/main" val="187605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Мен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мәліметтеріммен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айла-шарғы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жасалуына</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мені</a:t>
            </a:r>
            <a:r>
              <a:rPr lang="ru-RU" sz="1200" kern="1200" dirty="0">
                <a:solidFill>
                  <a:schemeClr val="tx1"/>
                </a:solidFill>
                <a:effectLst/>
                <a:latin typeface="+mn-lt"/>
                <a:ea typeface="+mn-ea"/>
                <a:cs typeface="+mn-cs"/>
              </a:rPr>
              <a:t> Интернет-</a:t>
            </a:r>
            <a:r>
              <a:rPr lang="ru-RU" sz="1200" kern="1200" dirty="0" err="1">
                <a:solidFill>
                  <a:schemeClr val="tx1"/>
                </a:solidFill>
                <a:effectLst/>
                <a:latin typeface="+mn-lt"/>
                <a:ea typeface="+mn-ea"/>
                <a:cs typeface="+mn-cs"/>
              </a:rPr>
              <a:t>кеңістіктегі</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әлеуметтік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желілерде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келемеждеуге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бола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ойлайсыңдар</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extLst>
      <p:ext uri="{BB962C8B-B14F-4D97-AF65-F5344CB8AC3E}">
        <p14:creationId xmlns:p14="http://schemas.microsoft.com/office/powerpoint/2010/main" val="363039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қызу (белсенді)</a:t>
            </a:r>
            <a:r>
              <a:rPr lang="kk-KZ" sz="1200" b="0" i="0" kern="1200" baseline="0" dirty="0">
                <a:solidFill>
                  <a:schemeClr val="tx1"/>
                </a:solidFill>
                <a:latin typeface="+mn-lt"/>
                <a:ea typeface="+mn-ea"/>
                <a:cs typeface="+mn-cs"/>
              </a:rPr>
              <a:t> пікірталастарың үшін рақмет, менің айтарым, Интернетте бір нәрсені жарияламас бұрын немесе бөліспес бұрын екі қайтара ойланыңдар, ол желіде мәңгілікке қалып, кейін сендерге зиян келтіру үшін қолданылуы мүмкін. Мекен-жайларың, телефон нөмірлерің немесе мектептеріңнің аты сияқты жеке мәліметтерді ешкімге айтпаңдар.</a:t>
            </a:r>
          </a:p>
          <a:p>
            <a:pPr indent="182880"/>
            <a:r>
              <a:rPr lang="ru-RU" sz="1200" b="0" i="0" kern="1200" dirty="0" err="1">
                <a:solidFill>
                  <a:schemeClr val="tx1"/>
                </a:solidFill>
                <a:latin typeface="+mn-lt"/>
                <a:ea typeface="+mn-ea"/>
                <a:cs typeface="+mn-cs"/>
              </a:rPr>
              <a:t>Әлеуметтік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желілерге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арналған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сүйікті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қосымшаларыңның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біліп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алыңдар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Көпшілігің</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алатын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кейбір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әрекеттер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мынадай</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Тіркеулік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жазбаларыңның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өзгертіп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тікелей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жібере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хабарламаларыңа</a:t>
            </a:r>
            <a:r>
              <a:rPr lang="ru-RU" sz="1200" b="0" i="0" kern="1200" dirty="0">
                <a:solidFill>
                  <a:schemeClr val="tx1"/>
                </a:solidFill>
                <a:latin typeface="+mn-lt"/>
                <a:ea typeface="+mn-ea"/>
                <a:cs typeface="+mn-cs"/>
              </a:rPr>
              <a:t> комментарий </a:t>
            </a:r>
            <a:r>
              <a:rPr lang="ru-RU" sz="1200" b="0" i="0" kern="1200" dirty="0" err="1">
                <a:solidFill>
                  <a:schemeClr val="tx1"/>
                </a:solidFill>
                <a:latin typeface="+mn-lt"/>
                <a:ea typeface="+mn-ea"/>
                <a:cs typeface="+mn-cs"/>
              </a:rPr>
              <a:t>жаза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өздерің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шеше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Сендер ренжітетін комментарийлар, хабарламалар және</a:t>
            </a:r>
            <a:r>
              <a:rPr lang="kk-KZ" sz="1200" b="0" i="0" kern="1200" baseline="0" dirty="0">
                <a:solidFill>
                  <a:schemeClr val="tx1"/>
                </a:solidFill>
                <a:latin typeface="+mn-lt"/>
                <a:ea typeface="+mn-ea"/>
                <a:cs typeface="+mn-cs"/>
              </a:rPr>
              <a:t> суреттер туралы хабарлап, оларды өшііп тастауды сұрата аласыңдар.</a:t>
            </a:r>
          </a:p>
          <a:p>
            <a:pPr indent="182880"/>
            <a:r>
              <a:rPr lang="kk-KZ" sz="1200" b="0" i="0" kern="1200" dirty="0">
                <a:solidFill>
                  <a:schemeClr val="tx1"/>
                </a:solidFill>
                <a:latin typeface="+mn-lt"/>
                <a:ea typeface="+mn-ea"/>
                <a:cs typeface="+mn-cs"/>
              </a:rPr>
              <a:t>«Достар тізімінен» шығарып тастауға қоса, парақшаларыңды көре алмауы үшін және сендермен байланысқа шыға алмауы үшін тиісті адамдарды толығымен бұғаттап тастай аласыңдар.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Сонымен қатар, толығымен бұғаттамай-ақ, белгілі бір адамдардың</a:t>
            </a:r>
            <a:r>
              <a:rPr lang="kk-KZ" sz="1200" b="0" i="0" kern="1200" baseline="0" dirty="0">
                <a:solidFill>
                  <a:schemeClr val="tx1"/>
                </a:solidFill>
                <a:latin typeface="+mn-lt"/>
                <a:ea typeface="+mn-ea"/>
                <a:cs typeface="+mn-cs"/>
              </a:rPr>
              <a:t> комментарийлерін таңдап, сол комментарийлер тек сол адамдарда ғана шығуын таңдай аласыңдар. </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Сондай-ақ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парақшаларыңдағы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хабарламаларды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өшіріп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тастай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адамдардан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жасырып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қоя</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extLst>
      <p:ext uri="{BB962C8B-B14F-4D97-AF65-F5344CB8AC3E}">
        <p14:creationId xmlns:p14="http://schemas.microsoft.com/office/powerpoint/2010/main" val="232631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сендер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білместен</a:t>
            </a:r>
            <a:r>
              <a:rPr lang="ru-RU" sz="1200" kern="1200" dirty="0">
                <a:solidFill>
                  <a:schemeClr val="tx1"/>
                </a:solidFill>
                <a:effectLst/>
                <a:latin typeface="+mn-lt"/>
                <a:ea typeface="+mn-ea"/>
                <a:cs typeface="+mn-cs"/>
              </a:rPr>
              <a:t> агрессор немесе </a:t>
            </a:r>
            <a:r>
              <a:rPr lang="ru-RU" sz="1200" kern="1200" dirty="0" err="1">
                <a:solidFill>
                  <a:schemeClr val="tx1"/>
                </a:solidFill>
                <a:effectLst/>
                <a:latin typeface="+mn-lt"/>
                <a:ea typeface="+mn-ea"/>
                <a:cs typeface="+mn-cs"/>
              </a:rPr>
              <a:t>кибербуллер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болуларың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Кибербуллерлер</a:t>
            </a:r>
            <a:r>
              <a:rPr lang="ru-RU" sz="1200" kern="1200" baseline="0" dirty="0">
                <a:solidFill>
                  <a:schemeClr val="tx1"/>
                </a:solidFill>
                <a:effectLst/>
                <a:latin typeface="+mn-lt"/>
                <a:ea typeface="+mn-ea"/>
                <a:cs typeface="+mn-cs"/>
              </a:rPr>
              <a:t> – </a:t>
            </a:r>
            <a:r>
              <a:rPr lang="ru-RU" sz="1200" kern="1200" baseline="0" dirty="0" err="1">
                <a:solidFill>
                  <a:schemeClr val="tx1"/>
                </a:solidFill>
                <a:effectLst/>
                <a:latin typeface="+mn-lt"/>
                <a:ea typeface="+mn-ea"/>
                <a:cs typeface="+mn-cs"/>
              </a:rPr>
              <a:t>бұл</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өз</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құрбанын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қудалау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және</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келемеждеу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кез-келген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девайсты</a:t>
            </a:r>
            <a:r>
              <a:rPr lang="ru-RU" sz="1200" kern="1200" baseline="0" dirty="0">
                <a:solidFill>
                  <a:schemeClr val="tx1"/>
                </a:solidFill>
                <a:effectLst/>
                <a:latin typeface="+mn-lt"/>
                <a:ea typeface="+mn-ea"/>
                <a:cs typeface="+mn-cs"/>
              </a:rPr>
              <a:t> (телефон планшет, компьютер, </a:t>
            </a:r>
            <a:r>
              <a:rPr lang="ru-RU" sz="1200" kern="1200" baseline="0" dirty="0" err="1">
                <a:solidFill>
                  <a:schemeClr val="tx1"/>
                </a:solidFill>
                <a:effectLst/>
                <a:latin typeface="+mn-lt"/>
                <a:ea typeface="+mn-ea"/>
                <a:cs typeface="+mn-cs"/>
              </a:rPr>
              <a:t>т.с.с</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қолдануы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мүмкін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агрессорлар</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extLst>
      <p:ext uri="{BB962C8B-B14F-4D97-AF65-F5344CB8AC3E}">
        <p14:creationId xmlns:p14="http://schemas.microsoft.com/office/powerpoint/2010/main" val="250723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kern="1200" dirty="0">
                <a:solidFill>
                  <a:schemeClr val="tx1"/>
                </a:solidFill>
                <a:effectLst/>
                <a:latin typeface="+mn-lt"/>
                <a:ea typeface="+mn-ea"/>
                <a:cs typeface="+mn-cs"/>
              </a:rPr>
              <a:t>Балалар, сендер есейіп келесіңдер</a:t>
            </a:r>
            <a:r>
              <a:rPr lang="kk-KZ" sz="1200" kern="1200" baseline="0" dirty="0">
                <a:solidFill>
                  <a:schemeClr val="tx1"/>
                </a:solidFill>
                <a:effectLst/>
                <a:latin typeface="+mn-lt"/>
                <a:ea typeface="+mn-ea"/>
                <a:cs typeface="+mn-cs"/>
              </a:rPr>
              <a:t> және қазірден бастап-ақ өз мінез-құлықтарыңды қадағалап, басқарып отыруларың тиіс. Кез-келген зорлық-зомбылық түрінің, соның ішінде, буллинг пен кибербуллинг құрбаны болған адамдар әділ сот жүргізілуіне және құқық бұзушыны жауапқа тартуға құқылы. Сендер әрбір әрекеттерің үшін жауаптысыңдар. Ал сендер жасөспірім болғандықтан, сендер үшін ата-аналарың жауапты, ал аталмыш әрекеттер үшін қылмыстық жауапкершілікке тартылуға болады. Ешқашан ұмытпаңдар, әр істің салдары болады. </a:t>
            </a:r>
            <a:endParaRPr lang="kk-KZ"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extLst>
      <p:ext uri="{BB962C8B-B14F-4D97-AF65-F5344CB8AC3E}">
        <p14:creationId xmlns:p14="http://schemas.microsoft.com/office/powerpoint/2010/main" val="179847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әрқайсысыңа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атсалысқандарыңа</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пікірлерің</a:t>
            </a:r>
            <a:r>
              <a:rPr lang="ru-RU" sz="1200" kern="1200" baseline="0" dirty="0">
                <a:solidFill>
                  <a:schemeClr val="tx1"/>
                </a:solidFill>
                <a:effectLst/>
                <a:latin typeface="+mn-lt"/>
                <a:ea typeface="+mn-ea"/>
                <a:cs typeface="+mn-cs"/>
              </a:rPr>
              <a:t> мен </a:t>
            </a:r>
            <a:r>
              <a:rPr lang="ru-RU" sz="1200" kern="1200" baseline="0" dirty="0" err="1">
                <a:solidFill>
                  <a:schemeClr val="tx1"/>
                </a:solidFill>
                <a:effectLst/>
                <a:latin typeface="+mn-lt"/>
                <a:ea typeface="+mn-ea"/>
                <a:cs typeface="+mn-cs"/>
              </a:rPr>
              <a:t>жауаптарыңа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алғысымды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айтқым</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келеді</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Бүгін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берілген</a:t>
            </a:r>
            <a:r>
              <a:rPr lang="ru-RU" sz="1200" kern="1200" baseline="0" dirty="0">
                <a:solidFill>
                  <a:schemeClr val="tx1"/>
                </a:solidFill>
                <a:effectLst/>
                <a:latin typeface="+mn-lt"/>
                <a:ea typeface="+mn-ea"/>
                <a:cs typeface="+mn-cs"/>
              </a:rPr>
              <a:t> бар </a:t>
            </a:r>
            <a:r>
              <a:rPr lang="ru-RU" sz="1200" kern="1200" baseline="0" dirty="0" err="1">
                <a:solidFill>
                  <a:schemeClr val="tx1"/>
                </a:solidFill>
                <a:effectLst/>
                <a:latin typeface="+mn-lt"/>
                <a:ea typeface="+mn-ea"/>
                <a:cs typeface="+mn-cs"/>
              </a:rPr>
              <a:t>ақпарат</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сендер</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пайдалы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болады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деп</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үміттенемін</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алдыңдар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пен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кетесіңдер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Чатта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жазыңдар</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микрофонмен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айтыңдар</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Белсенді</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қатысқандарыңа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рақмет</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16</a:t>
            </a:fld>
            <a:endParaRPr lang="ru-RU"/>
          </a:p>
        </p:txBody>
      </p:sp>
    </p:spTree>
    <p:extLst>
      <p:ext uri="{BB962C8B-B14F-4D97-AF65-F5344CB8AC3E}">
        <p14:creationId xmlns:p14="http://schemas.microsoft.com/office/powerpoint/2010/main" val="311585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қойылмаған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сұрақтарың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көмек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керек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менімен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мектеп</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колледж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хабарласыңдар</a:t>
            </a:r>
            <a:r>
              <a:rPr lang="ru-RU" sz="1200" b="0" kern="1200" dirty="0">
                <a:solidFill>
                  <a:schemeClr val="tx1"/>
                </a:solidFill>
                <a:effectLst/>
                <a:latin typeface="+mn-lt"/>
                <a:ea typeface="+mn-ea"/>
                <a:cs typeface="+mn-cs"/>
              </a:rPr>
              <a:t>. </a:t>
            </a:r>
            <a:endParaRPr lang="ru-RU" b="0"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err="1">
                <a:solidFill>
                  <a:schemeClr val="tx1"/>
                </a:solidFill>
                <a:latin typeface="+mn-lt"/>
                <a:ea typeface="+mn-ea"/>
                <a:cs typeface="+mn-cs"/>
              </a:rPr>
              <a:t>Жиырма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жыл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бұрын</a:t>
            </a:r>
            <a:r>
              <a:rPr lang="ru-RU" sz="1200" kern="1200" dirty="0">
                <a:solidFill>
                  <a:schemeClr val="tx1"/>
                </a:solidFill>
                <a:latin typeface="+mn-lt"/>
                <a:ea typeface="+mn-ea"/>
                <a:cs typeface="+mn-cs"/>
              </a:rPr>
              <a:t> Миссисипи </a:t>
            </a:r>
            <a:r>
              <a:rPr lang="ru-RU" sz="1200" kern="1200" dirty="0" err="1">
                <a:solidFill>
                  <a:schemeClr val="tx1"/>
                </a:solidFill>
                <a:latin typeface="+mn-lt"/>
                <a:ea typeface="+mn-ea"/>
                <a:cs typeface="+mn-cs"/>
              </a:rPr>
              <a:t>штатының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Әділет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министрлігінің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яғни</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ақпараттық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технологияларды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бөлімінің</a:t>
            </a:r>
            <a:r>
              <a:rPr lang="ru-RU" sz="1200" kern="1200" baseline="0" dirty="0">
                <a:solidFill>
                  <a:schemeClr val="tx1"/>
                </a:solidFill>
                <a:latin typeface="+mn-lt"/>
                <a:ea typeface="+mn-ea"/>
                <a:cs typeface="+mn-cs"/>
              </a:rPr>
              <a:t> криминолог-</a:t>
            </a:r>
            <a:r>
              <a:rPr lang="ru-RU" sz="1200" kern="1200" baseline="0" dirty="0" err="1">
                <a:solidFill>
                  <a:schemeClr val="tx1"/>
                </a:solidFill>
                <a:latin typeface="+mn-lt"/>
                <a:ea typeface="+mn-ea"/>
                <a:cs typeface="+mn-cs"/>
              </a:rPr>
              <a:t>зерттеушісі</a:t>
            </a:r>
            <a:r>
              <a:rPr lang="ru-RU" sz="1200" kern="1200" baseline="0" dirty="0">
                <a:solidFill>
                  <a:schemeClr val="tx1"/>
                </a:solidFill>
                <a:latin typeface="+mn-lt"/>
                <a:ea typeface="+mn-ea"/>
                <a:cs typeface="+mn-cs"/>
              </a:rPr>
              <a:t> </a:t>
            </a:r>
            <a:r>
              <a:rPr lang="ru-RU" sz="1200" kern="1200" dirty="0" err="1">
                <a:solidFill>
                  <a:schemeClr val="tx1"/>
                </a:solidFill>
                <a:latin typeface="+mn-lt"/>
                <a:ea typeface="+mn-ea"/>
                <a:cs typeface="+mn-cs"/>
              </a:rPr>
              <a:t>Р.Махаффидің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айтуынша</a:t>
            </a:r>
            <a:r>
              <a:rPr lang="ru-RU" sz="1200" kern="1200" dirty="0">
                <a:solidFill>
                  <a:schemeClr val="tx1"/>
                </a:solidFill>
                <a:latin typeface="+mn-lt"/>
                <a:ea typeface="+mn-ea"/>
                <a:cs typeface="+mn-cs"/>
              </a:rPr>
              <a:t> Интернет «</a:t>
            </a:r>
            <a:r>
              <a:rPr lang="ru-RU" sz="1200" kern="1200" dirty="0" err="1">
                <a:solidFill>
                  <a:schemeClr val="tx1"/>
                </a:solidFill>
                <a:latin typeface="+mn-lt"/>
                <a:ea typeface="+mn-ea"/>
                <a:cs typeface="+mn-cs"/>
              </a:rPr>
              <a:t>Жабайы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Батыс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сияқты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яғни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ешбір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заң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қолданылмаған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қалағанын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істей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Желілер</a:t>
            </a:r>
            <a:r>
              <a:rPr lang="ru-RU" sz="1200" kern="1200" dirty="0">
                <a:solidFill>
                  <a:schemeClr val="tx1"/>
                </a:solidFill>
                <a:latin typeface="+mn-lt"/>
                <a:ea typeface="+mn-ea"/>
                <a:cs typeface="+mn-cs"/>
              </a:rPr>
              <a:t> мен </a:t>
            </a:r>
            <a:r>
              <a:rPr lang="ru-RU" sz="1200" kern="1200" dirty="0" err="1">
                <a:solidFill>
                  <a:schemeClr val="tx1"/>
                </a:solidFill>
                <a:latin typeface="+mn-lt"/>
                <a:ea typeface="+mn-ea"/>
                <a:cs typeface="+mn-cs"/>
              </a:rPr>
              <a:t>сайттар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арқылы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тілдесуді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жүзеге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асырудың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алғашқы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түрлері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қауымдарға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көбірек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ұқсас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Оларға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қатысушылар</a:t>
            </a:r>
            <a:r>
              <a:rPr lang="ru-RU" sz="1200" kern="1200" dirty="0">
                <a:solidFill>
                  <a:schemeClr val="tx1"/>
                </a:solidFill>
                <a:latin typeface="+mn-lt"/>
                <a:ea typeface="+mn-ea"/>
                <a:cs typeface="+mn-cs"/>
              </a:rPr>
              <a:t> тек</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ғана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қоймай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көзбе-көз</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кездесіп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тұрған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әрі</a:t>
            </a:r>
            <a:r>
              <a:rPr lang="ru-RU" sz="1200" kern="1200" baseline="0" dirty="0">
                <a:solidFill>
                  <a:schemeClr val="tx1"/>
                </a:solidFill>
                <a:latin typeface="+mn-lt"/>
                <a:ea typeface="+mn-ea"/>
                <a:cs typeface="+mn-cs"/>
              </a:rPr>
              <a:t> осы </a:t>
            </a:r>
            <a:r>
              <a:rPr lang="ru-RU" sz="1200" kern="1200" baseline="0" dirty="0" err="1">
                <a:solidFill>
                  <a:schemeClr val="tx1"/>
                </a:solidFill>
                <a:latin typeface="+mn-lt"/>
                <a:ea typeface="+mn-ea"/>
                <a:cs typeface="+mn-cs"/>
              </a:rPr>
              <a:t>үдеріске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соншалық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қатыспаған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Содан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кейін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пайдаланушылар</a:t>
            </a:r>
            <a:r>
              <a:rPr lang="ru-RU" sz="1200" kern="1200" baseline="0" dirty="0">
                <a:solidFill>
                  <a:schemeClr val="tx1"/>
                </a:solidFill>
                <a:latin typeface="+mn-lt"/>
                <a:ea typeface="+mn-ea"/>
                <a:cs typeface="+mn-cs"/>
              </a:rPr>
              <a:t> саны </a:t>
            </a:r>
            <a:r>
              <a:rPr lang="ru-RU" sz="1200" kern="1200" baseline="0" dirty="0" err="1">
                <a:solidFill>
                  <a:schemeClr val="tx1"/>
                </a:solidFill>
                <a:latin typeface="+mn-lt"/>
                <a:ea typeface="+mn-ea"/>
                <a:cs typeface="+mn-cs"/>
              </a:rPr>
              <a:t>күрт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көбейіп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кеткен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мезетте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Интернеттегі</a:t>
            </a:r>
            <a:r>
              <a:rPr lang="ru-RU" sz="1200" kern="1200" baseline="0" dirty="0">
                <a:solidFill>
                  <a:schemeClr val="tx1"/>
                </a:solidFill>
                <a:latin typeface="+mn-lt"/>
                <a:ea typeface="+mn-ea"/>
                <a:cs typeface="+mn-cs"/>
              </a:rPr>
              <a:t> агрессия </a:t>
            </a:r>
            <a:r>
              <a:rPr lang="ru-RU" sz="1200" kern="1200" baseline="0" dirty="0" err="1">
                <a:solidFill>
                  <a:schemeClr val="tx1"/>
                </a:solidFill>
                <a:latin typeface="+mn-lt"/>
                <a:ea typeface="+mn-ea"/>
                <a:cs typeface="+mn-cs"/>
              </a:rPr>
              <a:t>деңгейі</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артқан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ұғым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болған</a:t>
            </a:r>
            <a:r>
              <a:rPr lang="ru-RU" sz="1200" kern="1200" baseline="0" dirty="0">
                <a:solidFill>
                  <a:schemeClr val="tx1"/>
                </a:solidFill>
                <a:latin typeface="+mn-lt"/>
                <a:ea typeface="+mn-ea"/>
                <a:cs typeface="+mn-cs"/>
              </a:rPr>
              <a:t>. Сонда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не? </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кеңістікте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қудалау</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қатыгездік</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өзін-өзі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қорғай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алмайтын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құрбанға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қарсы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бағытталған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әрекеттесу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жалғыз</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топ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жүзеге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асыратын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ұзақ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уақыт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бойы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жүйелі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қуадалаудың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қасақана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агрессияға</a:t>
            </a:r>
            <a:r>
              <a:rPr lang="ru-RU" sz="1200" kern="1200" baseline="0" dirty="0">
                <a:solidFill>
                  <a:schemeClr val="tx1"/>
                </a:solidFill>
                <a:latin typeface="+mn-lt"/>
                <a:ea typeface="+mn-ea"/>
                <a:cs typeface="+mn-cs"/>
              </a:rPr>
              <a:t> толы </a:t>
            </a:r>
            <a:r>
              <a:rPr lang="ru-RU" sz="1200" kern="1200" baseline="0" dirty="0" err="1">
                <a:solidFill>
                  <a:schemeClr val="tx1"/>
                </a:solidFill>
                <a:latin typeface="+mn-lt"/>
                <a:ea typeface="+mn-ea"/>
                <a:cs typeface="+mn-cs"/>
              </a:rPr>
              <a:t>әрекеттердің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түрі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Бұл</a:t>
            </a:r>
            <a:r>
              <a:rPr lang="ru-RU" sz="1200" kern="1200" baseline="0" dirty="0">
                <a:solidFill>
                  <a:schemeClr val="tx1"/>
                </a:solidFill>
                <a:latin typeface="+mn-lt"/>
                <a:ea typeface="+mn-ea"/>
                <a:cs typeface="+mn-cs"/>
              </a:rPr>
              <a:t> смс-</a:t>
            </a:r>
            <a:r>
              <a:rPr lang="ru-RU" sz="1200" kern="1200" baseline="0" dirty="0" err="1">
                <a:solidFill>
                  <a:schemeClr val="tx1"/>
                </a:solidFill>
                <a:latin typeface="+mn-lt"/>
                <a:ea typeface="+mn-ea"/>
                <a:cs typeface="+mn-cs"/>
              </a:rPr>
              <a:t>хабарламалар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әлеуметті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желілер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абыройды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төгетін</a:t>
            </a:r>
            <a:r>
              <a:rPr lang="ru-RU" sz="1200" kern="1200" baseline="0" dirty="0">
                <a:solidFill>
                  <a:schemeClr val="tx1"/>
                </a:solidFill>
                <a:latin typeface="+mn-lt"/>
                <a:ea typeface="+mn-ea"/>
                <a:cs typeface="+mn-cs"/>
              </a:rPr>
              <a:t> веб-</a:t>
            </a:r>
            <a:r>
              <a:rPr lang="ru-RU" sz="1200" kern="1200" baseline="0" dirty="0" err="1">
                <a:solidFill>
                  <a:schemeClr val="tx1"/>
                </a:solidFill>
                <a:latin typeface="+mn-lt"/>
                <a:ea typeface="+mn-ea"/>
                <a:cs typeface="+mn-cs"/>
              </a:rPr>
              <a:t>парақшалар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ашу</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қорлайтын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тигізетін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бейнеконтент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жариялау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арқылы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т.б</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жасалады</a:t>
            </a:r>
            <a:r>
              <a:rPr lang="ru-RU" sz="1200" kern="1200" baseline="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latin typeface="+mn-lt"/>
                <a:ea typeface="+mn-ea"/>
                <a:cs typeface="+mn-cs"/>
              </a:rPr>
              <a:t>Кибербуллинг ұғымын </a:t>
            </a:r>
            <a:r>
              <a:rPr lang="ru-RU" sz="1200" kern="1200" dirty="0" err="1">
                <a:solidFill>
                  <a:schemeClr val="tx1"/>
                </a:solidFill>
                <a:latin typeface="+mn-lt"/>
                <a:ea typeface="+mn-ea"/>
                <a:cs typeface="+mn-cs"/>
              </a:rPr>
              <a:t>Крэйг</a:t>
            </a:r>
            <a:r>
              <a:rPr lang="ru-RU" sz="1200" kern="1200" dirty="0">
                <a:solidFill>
                  <a:schemeClr val="tx1"/>
                </a:solidFill>
                <a:latin typeface="+mn-lt"/>
                <a:ea typeface="+mn-ea"/>
                <a:cs typeface="+mn-cs"/>
              </a:rPr>
              <a:t> пен </a:t>
            </a:r>
            <a:r>
              <a:rPr lang="ru-RU" sz="1200" kern="1200" dirty="0" err="1">
                <a:solidFill>
                  <a:schemeClr val="tx1"/>
                </a:solidFill>
                <a:latin typeface="+mn-lt"/>
                <a:ea typeface="+mn-ea"/>
                <a:cs typeface="+mn-cs"/>
              </a:rPr>
              <a:t>Пеплер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1997 </a:t>
            </a:r>
            <a:r>
              <a:rPr lang="ru-RU" sz="1200" kern="1200" dirty="0" err="1">
                <a:solidFill>
                  <a:schemeClr val="tx1"/>
                </a:solidFill>
                <a:latin typeface="+mn-lt"/>
                <a:ea typeface="+mn-ea"/>
                <a:cs typeface="+mn-cs"/>
              </a:rPr>
              <a:t>жылы</a:t>
            </a:r>
            <a:r>
              <a:rPr lang="ru-RU" sz="1200" kern="1200" baseline="0" dirty="0">
                <a:solidFill>
                  <a:schemeClr val="tx1"/>
                </a:solidFill>
                <a:latin typeface="+mn-lt"/>
                <a:ea typeface="+mn-ea"/>
                <a:cs typeface="+mn-cs"/>
              </a:rPr>
              <a:t> </a:t>
            </a:r>
            <a:r>
              <a:rPr lang="en-US" sz="1200" kern="1200" dirty="0" err="1">
                <a:solidFill>
                  <a:schemeClr val="tx1"/>
                </a:solidFill>
                <a:effectLst/>
                <a:latin typeface="+mn-lt"/>
                <a:ea typeface="+mn-ea"/>
                <a:cs typeface="+mn-cs"/>
              </a:rPr>
              <a:t>алғашқылардың</a:t>
            </a:r>
            <a:r>
              <a:rPr lang="ru-RU" sz="1200" kern="1200" dirty="0">
                <a:solidFill>
                  <a:schemeClr val="tx1"/>
                </a:solidFill>
                <a:effectLst/>
                <a:latin typeface="+mn-lt"/>
                <a:ea typeface="+mn-ea"/>
                <a:cs typeface="+mn-cs"/>
              </a:rPr>
              <a:t> </a:t>
            </a:r>
            <a:r>
              <a:rPr lang="kk-KZ" sz="1200" kern="1200" dirty="0">
                <a:solidFill>
                  <a:schemeClr val="tx1"/>
                </a:solidFill>
                <a:latin typeface="+mn-lt"/>
                <a:ea typeface="+mn-ea"/>
                <a:cs typeface="+mn-cs"/>
              </a:rPr>
              <a:t>бірі болып сөз еткен. Онда Интернет-алаңдарда қудалау – оқушылар арасына көзбе-көз емес, технологияландырылған</a:t>
            </a:r>
            <a:r>
              <a:rPr lang="kk-KZ" sz="1200" kern="1200" baseline="0" dirty="0">
                <a:solidFill>
                  <a:schemeClr val="tx1"/>
                </a:solidFill>
                <a:latin typeface="+mn-lt"/>
                <a:ea typeface="+mn-ea"/>
                <a:cs typeface="+mn-cs"/>
              </a:rPr>
              <a:t> қудалау тәсілін жөн көретін агрессияға толы қудалау- жайттары сипатталған.</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Мен </a:t>
            </a:r>
            <a:r>
              <a:rPr lang="ru-RU" sz="1200" kern="1200" dirty="0" err="1">
                <a:solidFill>
                  <a:schemeClr val="tx1"/>
                </a:solidFill>
                <a:latin typeface="+mn-lt"/>
                <a:ea typeface="+mn-ea"/>
                <a:cs typeface="+mn-cs"/>
              </a:rPr>
              <a:t>бүгін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сендермен</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тақырыпта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ашық</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сөйлескім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белсенді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қатысқандарыңызды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күтемін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Естеріңде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болсын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мұнда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дұрыс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емес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сұрақтар</a:t>
            </a:r>
            <a:r>
              <a:rPr lang="ru-RU" sz="1200" kern="1200" dirty="0">
                <a:solidFill>
                  <a:schemeClr val="tx1"/>
                </a:solidFill>
                <a:latin typeface="+mn-lt"/>
                <a:ea typeface="+mn-ea"/>
                <a:cs typeface="+mn-cs"/>
              </a:rPr>
              <a:t> немесе </a:t>
            </a:r>
            <a:r>
              <a:rPr lang="ru-RU" sz="1200" kern="1200" dirty="0" err="1">
                <a:solidFill>
                  <a:schemeClr val="tx1"/>
                </a:solidFill>
                <a:latin typeface="+mn-lt"/>
                <a:ea typeface="+mn-ea"/>
                <a:cs typeface="+mn-cs"/>
              </a:rPr>
              <a:t>жауаптар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жоқ</a:t>
            </a:r>
            <a:r>
              <a:rPr lang="ru-RU" sz="1200" kern="1200" dirty="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extLst>
      <p:ext uri="{BB962C8B-B14F-4D97-AF65-F5344CB8AC3E}">
        <p14:creationId xmlns:p14="http://schemas.microsoft.com/office/powerpoint/2010/main" val="342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Бүгін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күні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барлығы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ересектер</a:t>
            </a:r>
            <a:r>
              <a:rPr lang="ru-RU" sz="1200" b="0" i="0" kern="1200" dirty="0">
                <a:solidFill>
                  <a:schemeClr val="tx1"/>
                </a:solidFill>
                <a:latin typeface="+mn-lt"/>
                <a:ea typeface="+mn-ea"/>
                <a:cs typeface="+mn-cs"/>
              </a:rPr>
              <a:t> де, </a:t>
            </a:r>
            <a:r>
              <a:rPr lang="ru-RU" sz="1200" b="0" i="0" kern="1200" dirty="0" err="1">
                <a:solidFill>
                  <a:schemeClr val="tx1"/>
                </a:solidFill>
                <a:latin typeface="+mn-lt"/>
                <a:ea typeface="+mn-ea"/>
                <a:cs typeface="+mn-cs"/>
              </a:rPr>
              <a:t>жастар</a:t>
            </a:r>
            <a:r>
              <a:rPr lang="ru-RU" sz="1200" b="0" i="0" kern="1200" dirty="0">
                <a:solidFill>
                  <a:schemeClr val="tx1"/>
                </a:solidFill>
                <a:latin typeface="+mn-lt"/>
                <a:ea typeface="+mn-ea"/>
                <a:cs typeface="+mn-cs"/>
              </a:rPr>
              <a:t> да - Интернет </a:t>
            </a:r>
            <a:r>
              <a:rPr lang="ru-RU" sz="1200" b="0" i="0" kern="1200" dirty="0" err="1">
                <a:solidFill>
                  <a:schemeClr val="tx1"/>
                </a:solidFill>
                <a:latin typeface="+mn-lt"/>
                <a:ea typeface="+mn-ea"/>
                <a:cs typeface="+mn-cs"/>
              </a:rPr>
              <a:t>желісін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белсенді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пайдаланушылар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Интернетте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қудалау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арамызда</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жасыру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емес</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Жауап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беріп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көрейік</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Өздеріңнен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сұраңдар</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құрбанымын</a:t>
            </a:r>
            <a:r>
              <a:rPr lang="ru-RU" sz="1200" kern="1200" dirty="0">
                <a:solidFill>
                  <a:schemeClr val="tx1"/>
                </a:solidFill>
                <a:effectLst/>
                <a:latin typeface="+mn-lt"/>
                <a:ea typeface="+mn-ea"/>
                <a:cs typeface="+mn-cs"/>
              </a:rPr>
              <a:t> ба?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b="0" dirty="0" err="1">
                <a:solidFill>
                  <a:srgbClr val="002060"/>
                </a:solidFill>
              </a:rPr>
              <a:t>Қалжыңды</a:t>
            </a:r>
            <a:r>
              <a:rPr lang="ru-RU" sz="1200" b="0" dirty="0">
                <a:solidFill>
                  <a:srgbClr val="002060"/>
                </a:solidFill>
              </a:rPr>
              <a:t> </a:t>
            </a:r>
            <a:r>
              <a:rPr lang="ru-RU" sz="1200" b="0" dirty="0" err="1">
                <a:solidFill>
                  <a:srgbClr val="002060"/>
                </a:solidFill>
              </a:rPr>
              <a:t>келемежден</a:t>
            </a:r>
            <a:r>
              <a:rPr lang="ru-RU" sz="1200" b="0" dirty="0">
                <a:solidFill>
                  <a:srgbClr val="002060"/>
                </a:solidFill>
              </a:rPr>
              <a:t> </a:t>
            </a:r>
            <a:r>
              <a:rPr lang="ru-RU" sz="1200" b="0" dirty="0" err="1">
                <a:solidFill>
                  <a:srgbClr val="002060"/>
                </a:solidFill>
              </a:rPr>
              <a:t>қалай</a:t>
            </a:r>
            <a:r>
              <a:rPr lang="ru-RU" sz="1200" b="0" dirty="0">
                <a:solidFill>
                  <a:srgbClr val="002060"/>
                </a:solidFill>
              </a:rPr>
              <a:t> </a:t>
            </a:r>
            <a:r>
              <a:rPr lang="ru-RU" sz="1200" b="0" dirty="0" err="1">
                <a:solidFill>
                  <a:srgbClr val="002060"/>
                </a:solidFill>
              </a:rPr>
              <a:t>ажыратуға</a:t>
            </a:r>
            <a:r>
              <a:rPr lang="ru-RU" sz="1200" b="0" dirty="0">
                <a:solidFill>
                  <a:srgbClr val="002060"/>
                </a:solidFill>
              </a:rPr>
              <a:t> </a:t>
            </a:r>
            <a:r>
              <a:rPr lang="ru-RU" sz="1200" b="0" dirty="0" err="1">
                <a:solidFill>
                  <a:srgbClr val="002060"/>
                </a:solidFill>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ru-RU" sz="1200" b="1" i="1"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a:t>
            </a:r>
            <a:r>
              <a:rPr lang="ru-RU" sz="1200" b="1" i="1" kern="1200" dirty="0" err="1">
                <a:solidFill>
                  <a:schemeClr val="tx1"/>
                </a:solidFill>
                <a:effectLst/>
                <a:latin typeface="+mn-lt"/>
                <a:ea typeface="+mn-ea"/>
                <a:cs typeface="+mn-cs"/>
              </a:rPr>
              <a:t>жасөспірімдерге</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айтуға</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мүмкіндік</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беріңіз</a:t>
            </a:r>
            <a:r>
              <a:rPr lang="ru-RU" sz="1200" b="1" i="1" kern="1200" dirty="0">
                <a:solidFill>
                  <a:schemeClr val="tx1"/>
                </a:solidFill>
                <a:effectLst/>
                <a:latin typeface="+mn-lt"/>
                <a:ea typeface="+mn-ea"/>
                <a:cs typeface="+mn-cs"/>
              </a:rPr>
              <a:t>)</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extLst>
      <p:ext uri="{BB962C8B-B14F-4D97-AF65-F5344CB8AC3E}">
        <p14:creationId xmlns:p14="http://schemas.microsoft.com/office/powerpoint/2010/main" val="41551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err="1">
                <a:solidFill>
                  <a:schemeClr val="tx1"/>
                </a:solidFill>
                <a:latin typeface="+mn-lt"/>
                <a:ea typeface="+mn-ea"/>
                <a:cs typeface="+mn-cs"/>
              </a:rPr>
              <a:t>Жауаптарды</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жинап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белсенді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атсалысқандарына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алғыс</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айтамыз</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артында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экранға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мәтінді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шығарып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келесі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түсіндімелерді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береміз</a:t>
            </a:r>
            <a:r>
              <a:rPr lang="ru-RU" sz="1200" b="0" i="1" kern="1200" dirty="0">
                <a:solidFill>
                  <a:schemeClr val="tx1"/>
                </a:solidFill>
                <a:latin typeface="+mn-lt"/>
                <a:ea typeface="+mn-ea"/>
                <a:cs typeface="+mn-cs"/>
              </a:rPr>
              <a:t>: </a:t>
            </a:r>
          </a:p>
          <a:p>
            <a:pPr indent="182880"/>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Барлық достар бір-бірімен қалжыңдасады, бірақ, кейде,</a:t>
            </a:r>
            <a:r>
              <a:rPr lang="kk-KZ" sz="1200" kern="1200" baseline="0" dirty="0">
                <a:solidFill>
                  <a:schemeClr val="tx1"/>
                </a:solidFill>
                <a:latin typeface="+mn-lt"/>
                <a:ea typeface="+mn-ea"/>
                <a:cs typeface="+mn-cs"/>
              </a:rPr>
              <a:t> әсіресе Интернетте, біреу көңіл көтеріп жатыр ма, әлде жаныңды жаралауға тырысып жатыр ма, дөп айту қиын. Кейде олар күлкіге айналдырып, «қалжың ғой» немесе «көңіліңе алма» дейді.</a:t>
            </a:r>
          </a:p>
          <a:p>
            <a:pPr indent="182880"/>
            <a:r>
              <a:rPr lang="kk-KZ" sz="1200" kern="1200" dirty="0">
                <a:solidFill>
                  <a:schemeClr val="tx1"/>
                </a:solidFill>
                <a:latin typeface="+mn-lt"/>
                <a:ea typeface="+mn-ea"/>
                <a:cs typeface="+mn-cs"/>
              </a:rPr>
              <a:t>Бірақ, егер намыстарыңа тисе және</a:t>
            </a:r>
            <a:r>
              <a:rPr lang="kk-KZ" sz="1200" kern="1200" baseline="0" dirty="0">
                <a:solidFill>
                  <a:schemeClr val="tx1"/>
                </a:solidFill>
                <a:latin typeface="+mn-lt"/>
                <a:ea typeface="+mn-ea"/>
                <a:cs typeface="+mn-cs"/>
              </a:rPr>
              <a:t> басқалар сендермен бірге емес, сендерге күліп жатқанын сезінсеңдер, онда қалжың шектен шығып кетті. Егер сол адамнан қалжыңдауды доғаруын өтінсеңдер де, доғармаса және жандарыңды жаралауын тоқтатпаса, онда бұл буллинг болуы мүмкін.</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Ал буллинг онлайн жасалса, онда көп адамдардың, сонымен қоса бейтаныс адамдардың жөнсіз килігуіне алып келуі мүмкін. Қай жерде болмасын, егер көңілдерің</a:t>
            </a:r>
            <a:r>
              <a:rPr lang="kk-KZ" sz="1200" kern="1200" baseline="0" dirty="0">
                <a:solidFill>
                  <a:schemeClr val="tx1"/>
                </a:solidFill>
                <a:latin typeface="+mn-lt"/>
                <a:ea typeface="+mn-ea"/>
                <a:cs typeface="+mn-cs"/>
              </a:rPr>
              <a:t> толмаса, бұған төзуге болмайды.</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Қалай атасаңдар да өз еріктерің,</a:t>
            </a:r>
            <a:r>
              <a:rPr lang="kk-KZ" sz="1200" kern="1200" baseline="0" dirty="0">
                <a:solidFill>
                  <a:schemeClr val="tx1"/>
                </a:solidFill>
                <a:latin typeface="+mn-lt"/>
                <a:ea typeface="+mn-ea"/>
                <a:cs typeface="+mn-cs"/>
              </a:rPr>
              <a:t> егер намыстарыңа тисе және доғарылмаса, онда көмек сұрау керек. Кибербуллингті тоқтату – бұзақыларға үн қату ғана емес, барлық адамдар Интернетте те, шынайы өмірде де құрметке лайық екенін мойындау.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extLst>
      <p:ext uri="{BB962C8B-B14F-4D97-AF65-F5344CB8AC3E}">
        <p14:creationId xmlns:p14="http://schemas.microsoft.com/office/powerpoint/2010/main" val="187168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b="0" i="0" kern="1200" dirty="0">
                <a:solidFill>
                  <a:schemeClr val="tx1"/>
                </a:solidFill>
                <a:latin typeface="+mn-lt"/>
                <a:ea typeface="+mn-ea"/>
                <a:cs typeface="+mn-cs"/>
              </a:rPr>
              <a:t>Буллинг Интернетте орын алғанда, сендерге барлық жерде, тіпті</a:t>
            </a:r>
            <a:r>
              <a:rPr lang="kk-KZ" sz="1200" b="0" i="0" kern="1200" baseline="0" dirty="0">
                <a:solidFill>
                  <a:schemeClr val="tx1"/>
                </a:solidFill>
                <a:latin typeface="+mn-lt"/>
                <a:ea typeface="+mn-ea"/>
                <a:cs typeface="+mn-cs"/>
              </a:rPr>
              <a:t> өз үйлеріңде шабуыл жасалып жатқандай сезім тууы мүмкін. Ешкім құтқара алмайтындай болып көрінуі мүмкін. Оның салдары ұзақ уақытқа созылып, адамға түрлі жолдармен әсер етуі ықтмал:</a:t>
            </a:r>
            <a:endParaRPr lang="ru-RU" sz="1200" b="0" i="0" kern="1200" dirty="0">
              <a:solidFill>
                <a:schemeClr val="tx1"/>
              </a:solidFill>
              <a:latin typeface="+mn-lt"/>
              <a:ea typeface="+mn-ea"/>
              <a:cs typeface="+mn-cs"/>
            </a:endParaRPr>
          </a:p>
          <a:p>
            <a:pPr indent="182880"/>
            <a:r>
              <a:rPr lang="ru-RU" sz="1200" b="1" i="0" kern="1200" dirty="0" err="1">
                <a:solidFill>
                  <a:schemeClr val="tx1"/>
                </a:solidFill>
                <a:latin typeface="+mn-lt"/>
                <a:ea typeface="+mn-ea"/>
                <a:cs typeface="+mn-cs"/>
              </a:rPr>
              <a:t>Ойша</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көңілі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қысылғандай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ақымақ</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болғандай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тіпті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ашуланғандай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Эмоциялық</a:t>
            </a:r>
            <a:r>
              <a:rPr lang="ru-RU" sz="1200" b="1" i="0" kern="1200" baseline="0" dirty="0">
                <a:solidFill>
                  <a:schemeClr val="tx1"/>
                </a:solidFill>
                <a:latin typeface="+mn-lt"/>
                <a:ea typeface="+mn-ea"/>
                <a:cs typeface="+mn-cs"/>
              </a:rPr>
              <a:t> </a:t>
            </a:r>
            <a:r>
              <a:rPr lang="ru-RU" sz="1200" b="1" i="0" kern="1200" baseline="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ұялуы</a:t>
            </a:r>
            <a:r>
              <a:rPr lang="ru-RU" sz="1200" b="0" i="0" kern="1200" baseline="0" dirty="0">
                <a:solidFill>
                  <a:schemeClr val="tx1"/>
                </a:solidFill>
                <a:latin typeface="+mn-lt"/>
                <a:ea typeface="+mn-ea"/>
                <a:cs typeface="+mn-cs"/>
              </a:rPr>
              <a:t> немесе </a:t>
            </a:r>
            <a:r>
              <a:rPr lang="ru-RU" sz="1200" b="0" i="0" kern="1200" baseline="0" dirty="0" err="1">
                <a:solidFill>
                  <a:schemeClr val="tx1"/>
                </a:solidFill>
                <a:latin typeface="+mn-lt"/>
                <a:ea typeface="+mn-ea"/>
                <a:cs typeface="+mn-cs"/>
              </a:rPr>
              <a:t>сүйікті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істеріне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қызығушылығын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жоғалтқанын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Физикалық</a:t>
            </a:r>
            <a:r>
              <a:rPr lang="ru-RU" sz="1200" b="1" i="0" kern="1200" dirty="0">
                <a:solidFill>
                  <a:schemeClr val="tx1"/>
                </a:solidFill>
                <a:latin typeface="+mn-lt"/>
                <a:ea typeface="+mn-ea"/>
                <a:cs typeface="+mn-cs"/>
              </a:rPr>
              <a:t> </a:t>
            </a:r>
            <a:r>
              <a:rPr lang="ru-RU" sz="1200" b="1" i="0" kern="120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ұйқыдан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айырылуы</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сияқты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симптомдар</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Біреу өзіңді</a:t>
            </a:r>
            <a:r>
              <a:rPr lang="kk-KZ" sz="1200" b="0" i="0" kern="1200" baseline="0" dirty="0">
                <a:solidFill>
                  <a:schemeClr val="tx1"/>
                </a:solidFill>
                <a:latin typeface="+mn-lt"/>
                <a:ea typeface="+mn-ea"/>
                <a:cs typeface="+mn-cs"/>
              </a:rPr>
              <a:t> күлкіге айналдырып жатқанын немесе басқа адамдар өзіңді қуадалап жатқанын сезіну адамдарды осы мәселе жайлы жақ ашпауына немесе оны өз бетінше шешуге тырысуына апаруы ықтимал. Аса күрделі жағдайларда кибербуллинг тіпті адамдарды өз-өзіне қол салуына алып келуі мүмкін.</a:t>
            </a:r>
          </a:p>
          <a:p>
            <a:pPr indent="182880"/>
            <a:r>
              <a:rPr lang="kk-KZ" sz="1200" b="0" i="0" kern="1200" dirty="0">
                <a:solidFill>
                  <a:schemeClr val="tx1"/>
                </a:solidFill>
                <a:latin typeface="+mn-lt"/>
                <a:ea typeface="+mn-ea"/>
                <a:cs typeface="+mn-cs"/>
              </a:rPr>
              <a:t>Кибербуллинг бізге түрлі жолдармен әсер ете алады. Бірақ оны жеңуге</a:t>
            </a:r>
            <a:r>
              <a:rPr lang="kk-KZ" sz="1200" b="0" i="0" kern="1200" baseline="0" dirty="0">
                <a:solidFill>
                  <a:schemeClr val="tx1"/>
                </a:solidFill>
                <a:latin typeface="+mn-lt"/>
                <a:ea typeface="+mn-ea"/>
                <a:cs typeface="+mn-cs"/>
              </a:rPr>
              <a:t> болады, өз-өзімізгее деген сенімділікті және денсаулығымызды орнына келтіруге болады.</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extLst>
      <p:ext uri="{BB962C8B-B14F-4D97-AF65-F5344CB8AC3E}">
        <p14:creationId xmlns:p14="http://schemas.microsoft.com/office/powerpoint/2010/main" val="122284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мені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біреу</a:t>
            </a:r>
            <a:r>
              <a:rPr lang="ru-RU" sz="1200" b="0" i="0" kern="1200" dirty="0">
                <a:solidFill>
                  <a:schemeClr val="tx1"/>
                </a:solidFill>
                <a:latin typeface="+mn-lt"/>
                <a:ea typeface="+mn-ea"/>
                <a:cs typeface="+mn-cs"/>
              </a:rPr>
              <a:t> онлайн </a:t>
            </a:r>
            <a:r>
              <a:rPr lang="ru-RU" sz="1200" b="0" i="0" kern="1200" dirty="0" err="1">
                <a:solidFill>
                  <a:schemeClr val="tx1"/>
                </a:solidFill>
                <a:latin typeface="+mn-lt"/>
                <a:ea typeface="+mn-ea"/>
                <a:cs typeface="+mn-cs"/>
              </a:rPr>
              <a:t>қорқытып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жатса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айтуым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керек</a:t>
            </a:r>
            <a:r>
              <a:rPr lang="ru-RU" sz="1200" b="0" i="0" kern="1200" dirty="0">
                <a:solidFill>
                  <a:schemeClr val="tx1"/>
                </a:solidFill>
                <a:latin typeface="+mn-lt"/>
                <a:ea typeface="+mn-ea"/>
                <a:cs typeface="+mn-cs"/>
              </a:rPr>
              <a:t>? Осы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a:t>
            </a:r>
            <a:r>
              <a:rPr lang="ru-RU" sz="1200" b="0" i="0" kern="1200" dirty="0">
                <a:solidFill>
                  <a:schemeClr val="tx1"/>
                </a:solidFill>
                <a:latin typeface="+mn-lt"/>
                <a:ea typeface="+mn-ea"/>
                <a:cs typeface="+mn-cs"/>
              </a:rPr>
              <a:t> неге </a:t>
            </a:r>
            <a:r>
              <a:rPr lang="ru-RU" sz="1200" b="0" i="0" kern="1200" dirty="0" err="1">
                <a:solidFill>
                  <a:schemeClr val="tx1"/>
                </a:solidFill>
                <a:latin typeface="+mn-lt"/>
                <a:ea typeface="+mn-ea"/>
                <a:cs typeface="+mn-cs"/>
              </a:rPr>
              <a:t>соншалық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маңызды</a:t>
            </a:r>
            <a:r>
              <a:rPr lang="ru-RU" sz="1200" b="0" i="0" kern="1200" dirty="0">
                <a:solidFill>
                  <a:schemeClr val="tx1"/>
                </a:solidFill>
                <a:latin typeface="+mn-lt"/>
                <a:ea typeface="+mn-ea"/>
                <a:cs typeface="+mn-cs"/>
              </a:rPr>
              <a:t>? </a:t>
            </a:r>
          </a:p>
          <a:p>
            <a:pPr indent="182880"/>
            <a:r>
              <a:rPr lang="ru-RU" sz="1200" kern="1200" dirty="0" err="1">
                <a:solidFill>
                  <a:schemeClr val="tx1"/>
                </a:solidFill>
                <a:latin typeface="+mn-lt"/>
                <a:ea typeface="+mn-ea"/>
                <a:cs typeface="+mn-cs"/>
              </a:rPr>
              <a:t>Келіңдер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бірге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ойланып</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сұраққа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беріп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көрейік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чатқа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жазыңдар</a:t>
            </a:r>
            <a:r>
              <a:rPr lang="ru-RU" sz="120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extLst>
      <p:ext uri="{BB962C8B-B14F-4D97-AF65-F5344CB8AC3E}">
        <p14:creationId xmlns:p14="http://schemas.microsoft.com/office/powerpoint/2010/main" val="345671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indent="182880"/>
            <a:r>
              <a:rPr lang="ru-RU" sz="1200" b="0" kern="1200" dirty="0" err="1">
                <a:solidFill>
                  <a:schemeClr val="tx1"/>
                </a:solidFill>
                <a:latin typeface="+mn-lt"/>
                <a:ea typeface="+mn-ea"/>
                <a:cs typeface="+mn-cs"/>
              </a:rPr>
              <a:t>Балалар</a:t>
            </a:r>
            <a:r>
              <a:rPr lang="ru-RU" sz="1200" b="0" kern="1200" dirty="0">
                <a:solidFill>
                  <a:schemeClr val="tx1"/>
                </a:solidFill>
                <a:latin typeface="+mn-lt"/>
                <a:ea typeface="+mn-ea"/>
                <a:cs typeface="+mn-cs"/>
              </a:rPr>
              <a:t>,</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белсенді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атсалысқандарыңа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және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берген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жауаптарыңа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рақмет</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Қайдан көмек алуға болатыны туралы бірнеше кеңес бергім келеді.</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b="0" kern="1200" baseline="0" dirty="0">
                <a:solidFill>
                  <a:schemeClr val="tx1"/>
                </a:solidFill>
                <a:latin typeface="+mn-lt"/>
                <a:ea typeface="+mn-ea"/>
                <a:cs typeface="+mn-cs"/>
              </a:rPr>
              <a:t>Егер біреу сендерді келемеждеп жатыр деп ойласаңдар, бірінші қадам -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мысалы</a:t>
            </a:r>
            <a:r>
              <a:rPr lang="ru-RU" b="0" dirty="0">
                <a:solidFill>
                  <a:srgbClr val="002060"/>
                </a:solidFill>
              </a:rPr>
              <a:t>, </a:t>
            </a:r>
            <a:r>
              <a:rPr lang="ru-RU" b="0" dirty="0" err="1">
                <a:solidFill>
                  <a:srgbClr val="002060"/>
                </a:solidFill>
              </a:rPr>
              <a:t>ата-аналарыңнан</a:t>
            </a:r>
            <a:r>
              <a:rPr lang="ru-RU" b="0" dirty="0">
                <a:solidFill>
                  <a:srgbClr val="002060"/>
                </a:solidFill>
              </a:rPr>
              <a:t>, </a:t>
            </a:r>
            <a:r>
              <a:rPr lang="ru-RU" b="0" dirty="0" err="1">
                <a:solidFill>
                  <a:srgbClr val="002060"/>
                </a:solidFill>
              </a:rPr>
              <a:t>жақын</a:t>
            </a:r>
            <a:r>
              <a:rPr lang="ru-RU" b="0" dirty="0">
                <a:solidFill>
                  <a:srgbClr val="002060"/>
                </a:solidFill>
              </a:rPr>
              <a:t> </a:t>
            </a:r>
            <a:r>
              <a:rPr lang="ru-RU" b="0" dirty="0" err="1">
                <a:solidFill>
                  <a:srgbClr val="002060"/>
                </a:solidFill>
              </a:rPr>
              <a:t>отбасы</a:t>
            </a:r>
            <a:r>
              <a:rPr lang="ru-RU" b="0" dirty="0">
                <a:solidFill>
                  <a:srgbClr val="002060"/>
                </a:solidFill>
              </a:rPr>
              <a:t> </a:t>
            </a:r>
            <a:r>
              <a:rPr lang="ru-RU" b="0" dirty="0" err="1">
                <a:solidFill>
                  <a:srgbClr val="002060"/>
                </a:solidFill>
              </a:rPr>
              <a:t>мүшесінен</a:t>
            </a:r>
            <a:r>
              <a:rPr lang="ru-RU" b="0" dirty="0">
                <a:solidFill>
                  <a:srgbClr val="002060"/>
                </a:solidFill>
              </a:rPr>
              <a:t> немесе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басқа</a:t>
            </a:r>
            <a:r>
              <a:rPr lang="ru-RU" b="0" dirty="0">
                <a:solidFill>
                  <a:srgbClr val="002060"/>
                </a:solidFill>
              </a:rPr>
              <a:t> </a:t>
            </a:r>
            <a:r>
              <a:rPr lang="ru-RU" b="0" dirty="0" err="1">
                <a:solidFill>
                  <a:srgbClr val="002060"/>
                </a:solidFill>
              </a:rPr>
              <a:t>бір</a:t>
            </a:r>
            <a:r>
              <a:rPr lang="ru-RU" b="0" dirty="0">
                <a:solidFill>
                  <a:srgbClr val="002060"/>
                </a:solidFill>
              </a:rPr>
              <a:t> </a:t>
            </a:r>
            <a:r>
              <a:rPr lang="ru-RU" b="0" dirty="0" err="1">
                <a:solidFill>
                  <a:srgbClr val="002060"/>
                </a:solidFill>
              </a:rPr>
              <a:t>ересек</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көмек</a:t>
            </a:r>
            <a:r>
              <a:rPr lang="ru-RU" b="0" dirty="0">
                <a:solidFill>
                  <a:srgbClr val="002060"/>
                </a:solidFill>
              </a:rPr>
              <a:t> </a:t>
            </a:r>
            <a:r>
              <a:rPr lang="ru-RU" b="0" dirty="0" err="1">
                <a:solidFill>
                  <a:srgbClr val="002060"/>
                </a:solidFill>
              </a:rPr>
              <a:t>сұраңдар</a:t>
            </a:r>
            <a:r>
              <a:rPr lang="ru-RU" b="0" dirty="0">
                <a:solidFill>
                  <a:srgbClr val="002060"/>
                </a:solidFill>
              </a:rPr>
              <a:t>.</a:t>
            </a:r>
          </a:p>
          <a:p>
            <a:pPr indent="182880"/>
            <a:r>
              <a:rPr lang="ru-RU" sz="1200" b="0" kern="1200" baseline="0" dirty="0" err="1">
                <a:solidFill>
                  <a:schemeClr val="tx1"/>
                </a:solidFill>
                <a:latin typeface="+mn-lt"/>
                <a:ea typeface="+mn-ea"/>
                <a:cs typeface="+mn-cs"/>
              </a:rPr>
              <a:t>Мектепте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психологтан</a:t>
            </a:r>
            <a:r>
              <a:rPr lang="ru-RU" sz="1200" b="0" kern="1200" baseline="0" dirty="0">
                <a:solidFill>
                  <a:schemeClr val="tx1"/>
                </a:solidFill>
                <a:latin typeface="+mn-lt"/>
                <a:ea typeface="+mn-ea"/>
                <a:cs typeface="+mn-cs"/>
              </a:rPr>
              <a:t>, спорт </a:t>
            </a:r>
            <a:r>
              <a:rPr lang="ru-RU" sz="1200" b="0" kern="1200" baseline="0" dirty="0" err="1">
                <a:solidFill>
                  <a:schemeClr val="tx1"/>
                </a:solidFill>
                <a:latin typeface="+mn-lt"/>
                <a:ea typeface="+mn-ea"/>
                <a:cs typeface="+mn-cs"/>
              </a:rPr>
              <a:t>жаттықтырушысынан</a:t>
            </a:r>
            <a:r>
              <a:rPr lang="ru-RU" sz="1200" b="0" kern="1200" baseline="0" dirty="0">
                <a:solidFill>
                  <a:schemeClr val="tx1"/>
                </a:solidFill>
                <a:latin typeface="+mn-lt"/>
                <a:ea typeface="+mn-ea"/>
                <a:cs typeface="+mn-cs"/>
              </a:rPr>
              <a:t> немесе </a:t>
            </a:r>
            <a:r>
              <a:rPr lang="ru-RU" sz="1200" b="0" kern="1200" baseline="0" dirty="0" err="1">
                <a:solidFill>
                  <a:schemeClr val="tx1"/>
                </a:solidFill>
                <a:latin typeface="+mn-lt"/>
                <a:ea typeface="+mn-ea"/>
                <a:cs typeface="+mn-cs"/>
              </a:rPr>
              <a:t>сүйікті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мұғалімдеріңнен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көмек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сұрай</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аласыңдар</a:t>
            </a:r>
            <a:r>
              <a:rPr lang="ru-RU" sz="1200" b="0" kern="1200" baseline="0" dirty="0">
                <a:solidFill>
                  <a:schemeClr val="tx1"/>
                </a:solidFill>
                <a:latin typeface="+mn-lt"/>
                <a:ea typeface="+mn-ea"/>
                <a:cs typeface="+mn-cs"/>
              </a:rPr>
              <a:t>.</a:t>
            </a:r>
          </a:p>
          <a:p>
            <a:pPr indent="182880"/>
            <a:r>
              <a:rPr lang="ru-RU" sz="1200" b="0" kern="1200" baseline="0" dirty="0" err="1">
                <a:solidFill>
                  <a:schemeClr val="tx1"/>
                </a:solidFill>
                <a:latin typeface="+mn-lt"/>
                <a:ea typeface="+mn-ea"/>
                <a:cs typeface="+mn-cs"/>
              </a:rPr>
              <a:t>Егер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келемеждеу</a:t>
            </a:r>
            <a:r>
              <a:rPr lang="ru-RU" sz="1200" b="0" kern="1200" baseline="0" dirty="0">
                <a:solidFill>
                  <a:schemeClr val="tx1"/>
                </a:solidFill>
                <a:latin typeface="+mn-lt"/>
                <a:ea typeface="+mn-ea"/>
                <a:cs typeface="+mn-cs"/>
              </a:rPr>
              <a:t>/</a:t>
            </a:r>
            <a:r>
              <a:rPr lang="ru-RU" sz="1200" b="0" kern="1200" baseline="0" dirty="0" err="1">
                <a:solidFill>
                  <a:schemeClr val="tx1"/>
                </a:solidFill>
                <a:latin typeface="+mn-lt"/>
                <a:ea typeface="+mn-ea"/>
                <a:cs typeface="+mn-cs"/>
              </a:rPr>
              <a:t>буллинг</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желілерде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болып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жатса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бұзақыны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бұғаттап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оның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қылығы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туралы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сол</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платформаның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өзінде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ресми</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түрде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хабарлау</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жағын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қарастырыңдар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медиа-</a:t>
            </a:r>
            <a:r>
              <a:rPr lang="ru-RU" sz="1200" b="0" kern="1200" baseline="0" dirty="0" err="1">
                <a:solidFill>
                  <a:schemeClr val="tx1"/>
                </a:solidFill>
                <a:latin typeface="+mn-lt"/>
                <a:ea typeface="+mn-ea"/>
                <a:cs typeface="+mn-cs"/>
              </a:rPr>
              <a:t>компаниялар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пайдаланушыларының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қауіпсіздігін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қамтамасыз</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етуі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тиіс</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Не болып жатқанын көрсету үшін дәлел жинау да пайдаға асуы мүмкін – мәтіндік хабарламалар және әлеуметтік желілердегі посттарды суретке түсіріп алу.</a:t>
            </a:r>
          </a:p>
          <a:p>
            <a:pPr indent="182880"/>
            <a:r>
              <a:rPr lang="kk-KZ" sz="1200" b="0" kern="1200" baseline="0" dirty="0">
                <a:solidFill>
                  <a:schemeClr val="tx1"/>
                </a:solidFill>
                <a:latin typeface="+mn-lt"/>
                <a:ea typeface="+mn-ea"/>
                <a:cs typeface="+mn-cs"/>
              </a:rPr>
              <a:t>Буллингті тоқтату үшін оны анықтау қажет және сол туралы хабарлау маңызды болып табылады. Бұл бұзақыға да сондай қылық жасауға болмайтынын көрсетуге де көмектесе алады.</a:t>
            </a:r>
            <a:endParaRPr lang="ru-RU" sz="1200" b="0" kern="1200" baseline="0" dirty="0">
              <a:solidFill>
                <a:schemeClr val="tx1"/>
              </a:solidFill>
              <a:latin typeface="+mn-lt"/>
              <a:ea typeface="+mn-ea"/>
              <a:cs typeface="+mn-cs"/>
            </a:endParaRP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Интернетте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келемежге</a:t>
            </a:r>
            <a:r>
              <a:rPr lang="ru-RU" sz="1200" kern="1200" dirty="0">
                <a:solidFill>
                  <a:schemeClr val="tx1"/>
                </a:solidFill>
                <a:latin typeface="+mn-lt"/>
                <a:ea typeface="+mn-ea"/>
                <a:cs typeface="+mn-cs"/>
              </a:rPr>
              <a:t> тап </a:t>
            </a:r>
            <a:r>
              <a:rPr lang="ru-RU" sz="1200" kern="1200" dirty="0" err="1">
                <a:solidFill>
                  <a:schemeClr val="tx1"/>
                </a:solidFill>
                <a:latin typeface="+mn-lt"/>
                <a:ea typeface="+mn-ea"/>
                <a:cs typeface="+mn-cs"/>
              </a:rPr>
              <a:t>болсаңдар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ru-RU" sz="1200" kern="1200" dirty="0" err="1">
                <a:solidFill>
                  <a:schemeClr val="tx1"/>
                </a:solidFill>
                <a:latin typeface="+mn-lt"/>
                <a:ea typeface="+mn-ea"/>
                <a:cs typeface="+mn-cs"/>
              </a:rPr>
              <a:t>желілерінде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кез-келген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туралы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тікелей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хабарлауға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болады</a:t>
            </a:r>
            <a:r>
              <a:rPr lang="ru-RU" sz="1200" kern="1200" dirty="0">
                <a:solidFill>
                  <a:schemeClr val="tx1"/>
                </a:solidFill>
                <a:latin typeface="+mn-lt"/>
                <a:ea typeface="+mn-ea"/>
                <a:cs typeface="+mn-cs"/>
              </a:rPr>
              <a:t>.</a:t>
            </a:r>
          </a:p>
          <a:p>
            <a:pPr indent="182880"/>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kk-KZ" sz="1200" kern="1200" dirty="0">
                <a:solidFill>
                  <a:schemeClr val="tx1"/>
                </a:solidFill>
                <a:latin typeface="+mn-lt"/>
                <a:ea typeface="+mn-ea"/>
                <a:cs typeface="+mn-cs"/>
              </a:rPr>
              <a:t>желісіндегі посттан, комментарийден немесе хикаядан аты-жөніңіз көрсетілмейтін баяндама жібере аласыңдар.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extLst>
      <p:ext uri="{BB962C8B-B14F-4D97-AF65-F5344CB8AC3E}">
        <p14:creationId xmlns:p14="http://schemas.microsoft.com/office/powerpoint/2010/main" val="402541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кибербуллингке</a:t>
            </a:r>
            <a:r>
              <a:rPr lang="ru-RU" sz="1200" kern="1200" baseline="0" dirty="0">
                <a:solidFill>
                  <a:schemeClr val="tx1"/>
                </a:solidFill>
                <a:latin typeface="+mn-lt"/>
                <a:ea typeface="+mn-ea"/>
                <a:cs typeface="+mn-cs"/>
              </a:rPr>
              <a:t> тап </a:t>
            </a:r>
            <a:r>
              <a:rPr lang="ru-RU" sz="1200" kern="1200" baseline="0" dirty="0" err="1">
                <a:solidFill>
                  <a:schemeClr val="tx1"/>
                </a:solidFill>
                <a:latin typeface="+mn-lt"/>
                <a:ea typeface="+mn-ea"/>
                <a:cs typeface="+mn-cs"/>
              </a:rPr>
              <a:t>болып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ата-аналарыңа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айтуға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қорықсаңдар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талқылап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көрейік</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Оларға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туралы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қалай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атйып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бере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аласыңдар</a:t>
            </a:r>
            <a:r>
              <a:rPr lang="ru-RU" sz="1200" kern="1200" baseline="0" dirty="0">
                <a:solidFill>
                  <a:schemeClr val="tx1"/>
                </a:solidFill>
                <a:latin typeface="+mn-lt"/>
                <a:ea typeface="+mn-ea"/>
                <a:cs typeface="+mn-cs"/>
              </a:rPr>
              <a:t>? </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extLst>
      <p:ext uri="{BB962C8B-B14F-4D97-AF65-F5344CB8AC3E}">
        <p14:creationId xmlns:p14="http://schemas.microsoft.com/office/powerpoint/2010/main" val="369499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a:t>
            </a:r>
            <a:r>
              <a:rPr lang="ru-RU" b="1" i="1" dirty="0" err="1"/>
              <a:t>Сенімді</a:t>
            </a:r>
            <a:r>
              <a:rPr lang="ru-RU" b="1" i="1" dirty="0"/>
              <a:t> </a:t>
            </a:r>
            <a:r>
              <a:rPr lang="ru-RU" b="1" i="1" dirty="0" err="1"/>
              <a:t>сөйлеңіз</a:t>
            </a:r>
            <a:r>
              <a:rPr lang="ru-RU" b="1" i="1" baseline="0" dirty="0"/>
              <a:t> </a:t>
            </a:r>
            <a:r>
              <a:rPr lang="ru-RU" b="1" i="1" baseline="0" dirty="0" err="1"/>
              <a:t>және</a:t>
            </a:r>
            <a:r>
              <a:rPr lang="ru-RU" b="1" i="1" baseline="0" dirty="0"/>
              <a:t> </a:t>
            </a:r>
            <a:r>
              <a:rPr lang="ru-RU" b="1" i="1" baseline="0" dirty="0" err="1"/>
              <a:t>жасөспірімдерді</a:t>
            </a:r>
            <a:r>
              <a:rPr lang="ru-RU" b="1" i="1" baseline="0" dirty="0"/>
              <a:t> </a:t>
            </a:r>
            <a:r>
              <a:rPr lang="ru-RU" b="1" i="1" baseline="0" dirty="0" err="1"/>
              <a:t>кибербуллинг</a:t>
            </a:r>
            <a:r>
              <a:rPr lang="ru-RU" b="1" i="1" baseline="0" dirty="0"/>
              <a:t> </a:t>
            </a:r>
            <a:r>
              <a:rPr lang="ru-RU" b="1" i="1" baseline="0" dirty="0" err="1"/>
              <a:t>туралы</a:t>
            </a:r>
            <a:r>
              <a:rPr lang="ru-RU" b="1" i="1" baseline="0" dirty="0"/>
              <a:t> </a:t>
            </a:r>
            <a:r>
              <a:rPr lang="ru-RU" b="1" i="1" baseline="0" dirty="0" err="1"/>
              <a:t>ата-аналарына</a:t>
            </a:r>
            <a:r>
              <a:rPr lang="ru-RU" b="1" i="1" baseline="0" dirty="0"/>
              <a:t> </a:t>
            </a:r>
            <a:r>
              <a:rPr lang="ru-RU" b="1" i="1" baseline="0" dirty="0" err="1"/>
              <a:t>айту</a:t>
            </a:r>
            <a:r>
              <a:rPr lang="ru-RU" b="1" i="1" baseline="0" dirty="0"/>
              <a:t> </a:t>
            </a:r>
            <a:r>
              <a:rPr lang="ru-RU" b="1" i="1" baseline="0" dirty="0" err="1"/>
              <a:t>керек</a:t>
            </a:r>
            <a:r>
              <a:rPr lang="ru-RU" b="1" i="1" baseline="0" dirty="0"/>
              <a:t> </a:t>
            </a:r>
            <a:r>
              <a:rPr lang="ru-RU" b="1" i="1" baseline="0" dirty="0" err="1"/>
              <a:t>екеніне</a:t>
            </a:r>
            <a:r>
              <a:rPr lang="ru-RU" b="1" i="1" baseline="0" dirty="0"/>
              <a:t> </a:t>
            </a:r>
            <a:r>
              <a:rPr lang="ru-RU" b="1" i="1" baseline="0" dirty="0" err="1"/>
              <a:t>сендіріңіз</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рақмет</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тәжірибелеріңмен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ойларыңмен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бүкіл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топпен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бөліскендерің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керемет</a:t>
            </a:r>
            <a:r>
              <a:rPr lang="ru-RU" sz="1200" kern="1200" baseline="0" dirty="0">
                <a:solidFill>
                  <a:schemeClr val="tx1"/>
                </a:solidFill>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Барлығысыз үшін ата-анамызбен сөйлесу оңай емес. Бірақ, сөйлесуде көмек бола алатын бірқатар әрекеттер жасай аласыңдар. Сөйлесу үшін ата-аналарың бар көңілін сендерге бөле алатынына өздерің сенімді болатын уақытты таңдаңдар. Мәселе сендер үшін қаншалықты маңызды екенін түсіндіріңдер. Естен шығармаңдар, олар ақпараттық технологияларды соншалық жақсы білмеуі мүмкін, сондықтан, не болып жатқанын түсіну үшін сендердің көмектерің қажет болуы ықтимал.</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Олар сендерге бірден жауап бере алмауы мүмкін, бірақ, көмектекісі келер, сонда бірігіп шешім таба аласыңдар.</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Бір бастан екі бас әлдеқайда артық! Егер әлі не істейтіндеріңді білмесеңдер, өздерің сенетін басқа адамдармен сөйлесу жағын қарастырыңдар. Сендердің қамдарыңды ойлайтын және көмектескісі келетін адамдар өздерің ойлағаннан әлдеқайда көп!</a:t>
            </a:r>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extLst>
      <p:ext uri="{BB962C8B-B14F-4D97-AF65-F5344CB8AC3E}">
        <p14:creationId xmlns:p14="http://schemas.microsoft.com/office/powerpoint/2010/main" val="233829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8" name="Нижний колонтитул 7">
            <a:extLst>
              <a:ext uri="{FF2B5EF4-FFF2-40B4-BE49-F238E27FC236}">
                <a16:creationId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4" name="Нижний колонтитул 3">
            <a:extLst>
              <a:ext uri="{FF2B5EF4-FFF2-40B4-BE49-F238E27FC236}">
                <a16:creationId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3" name="Нижний колонтитул 2">
            <a:extLst>
              <a:ext uri="{FF2B5EF4-FFF2-40B4-BE49-F238E27FC236}">
                <a16:creationId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653" y="464731"/>
            <a:ext cx="5012724" cy="6104237"/>
          </a:xfrm>
          <a:prstGeom prst="rect">
            <a:avLst/>
          </a:prstGeom>
          <a:ln>
            <a:noFill/>
          </a:ln>
          <a:effectLst>
            <a:softEdge rad="112500"/>
          </a:effectLst>
        </p:spPr>
      </p:pic>
      <p:sp>
        <p:nvSpPr>
          <p:cNvPr id="11" name="矩形 236"/>
          <p:cNvSpPr/>
          <p:nvPr/>
        </p:nvSpPr>
        <p:spPr>
          <a:xfrm>
            <a:off x="1853514" y="4225086"/>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4223107"/>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986213"/>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986215"/>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578760"/>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600530"/>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3193487"/>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612566" y="1812208"/>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sp>
        <p:nvSpPr>
          <p:cNvPr id="38" name="文本框 35"/>
          <p:cNvSpPr txBox="1"/>
          <p:nvPr/>
        </p:nvSpPr>
        <p:spPr>
          <a:xfrm>
            <a:off x="3745122" y="4463048"/>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grpSp>
        <p:nvGrpSpPr>
          <p:cNvPr id="47" name="组合 272"/>
          <p:cNvGrpSpPr>
            <a:grpSpLocks noChangeAspect="1"/>
          </p:cNvGrpSpPr>
          <p:nvPr/>
        </p:nvGrpSpPr>
        <p:grpSpPr>
          <a:xfrm>
            <a:off x="87056" y="1751754"/>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326346"/>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326346"/>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326346"/>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326346"/>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833917"/>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833917"/>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833917"/>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833917"/>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833917"/>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529332"/>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529332"/>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529332"/>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3073444"/>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389752"/>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389752"/>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389752"/>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771569"/>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771569"/>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771569"/>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771569"/>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771569"/>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3027336"/>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3027336"/>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3027336"/>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3027336"/>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3027336"/>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3256002"/>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3256002"/>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3256002"/>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3256002"/>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3256002"/>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516850"/>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516850"/>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516850"/>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516850"/>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516850"/>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823738"/>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823738"/>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823738"/>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823738"/>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823738"/>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4072453"/>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4072453"/>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4072453"/>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4072453"/>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507575"/>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507575"/>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507575"/>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507575"/>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922173"/>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507575"/>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532283"/>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771569"/>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3027336"/>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3264471"/>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481280"/>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48128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516850"/>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4072453"/>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771569"/>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771569"/>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995154"/>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99515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3027336"/>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3256001"/>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516850"/>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4072453"/>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3256002"/>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516850"/>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901828"/>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893491"/>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4099542"/>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4069575"/>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id="{5EDC70BF-80BF-4C1A-91F0-0626A30310DE}"/>
              </a:ext>
            </a:extLst>
          </p:cNvPr>
          <p:cNvSpPr/>
          <p:nvPr/>
        </p:nvSpPr>
        <p:spPr>
          <a:xfrm rot="18830438">
            <a:off x="7043586" y="2872490"/>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Достарыма</a:t>
            </a:r>
            <a:r>
              <a:rPr lang="ru-RU" sz="4000" b="1" i="1" dirty="0">
                <a:solidFill>
                  <a:schemeClr val="accent5">
                    <a:lumMod val="50000"/>
                  </a:schemeClr>
                </a:solidFill>
              </a:rPr>
              <a:t>, </a:t>
            </a:r>
            <a:r>
              <a:rPr lang="ru-RU" sz="4000" b="1" i="1" dirty="0" err="1">
                <a:solidFill>
                  <a:schemeClr val="accent5">
                    <a:lumMod val="50000"/>
                  </a:schemeClr>
                </a:solidFill>
              </a:rPr>
              <a:t>егер</a:t>
            </a:r>
            <a:r>
              <a:rPr lang="ru-RU" sz="4000" b="1" i="1" dirty="0">
                <a:solidFill>
                  <a:schemeClr val="accent5">
                    <a:lumMod val="50000"/>
                  </a:schemeClr>
                </a:solidFill>
              </a:rPr>
              <a:t>, </a:t>
            </a:r>
            <a:r>
              <a:rPr lang="ru-RU" sz="4000" b="1" i="1" dirty="0" err="1">
                <a:solidFill>
                  <a:schemeClr val="accent5">
                    <a:lumMod val="50000"/>
                  </a:schemeClr>
                </a:solidFill>
              </a:rPr>
              <a:t>әсіресе</a:t>
            </a:r>
            <a:r>
              <a:rPr lang="ru-RU" sz="4000" b="1" i="1" dirty="0">
                <a:solidFill>
                  <a:schemeClr val="accent5">
                    <a:lumMod val="50000"/>
                  </a:schemeClr>
                </a:solidFill>
              </a:rPr>
              <a:t>, </a:t>
            </a:r>
            <a:r>
              <a:rPr lang="ru-RU" sz="4000" b="1" i="1" dirty="0" err="1">
                <a:solidFill>
                  <a:schemeClr val="accent5">
                    <a:lumMod val="50000"/>
                  </a:schemeClr>
                </a:solidFill>
              </a:rPr>
              <a:t>олар</a:t>
            </a:r>
            <a:r>
              <a:rPr lang="ru-RU" sz="4000" b="1" i="1" dirty="0">
                <a:solidFill>
                  <a:schemeClr val="accent5">
                    <a:lumMod val="50000"/>
                  </a:schemeClr>
                </a:solidFill>
              </a:rPr>
              <a:t> </a:t>
            </a:r>
            <a:r>
              <a:rPr lang="ru-RU" sz="4000" b="1" i="1" dirty="0" err="1">
                <a:solidFill>
                  <a:schemeClr val="accent5">
                    <a:lumMod val="50000"/>
                  </a:schemeClr>
                </a:solidFill>
              </a:rPr>
              <a:t>өздері</a:t>
            </a:r>
            <a:r>
              <a:rPr lang="ru-RU" sz="4000" b="1" i="1" dirty="0">
                <a:solidFill>
                  <a:schemeClr val="accent5">
                    <a:lumMod val="50000"/>
                  </a:schemeClr>
                </a:solidFill>
              </a:rPr>
              <a:t> </a:t>
            </a:r>
            <a:r>
              <a:rPr lang="ru-RU" sz="4000" b="1" i="1" dirty="0" err="1">
                <a:solidFill>
                  <a:schemeClr val="accent5">
                    <a:lumMod val="50000"/>
                  </a:schemeClr>
                </a:solidFill>
              </a:rPr>
              <a:t>айтқысы</a:t>
            </a:r>
            <a:r>
              <a:rPr lang="ru-RU" sz="4000" b="1" i="1" dirty="0">
                <a:solidFill>
                  <a:schemeClr val="accent5">
                    <a:lumMod val="50000"/>
                  </a:schemeClr>
                </a:solidFill>
              </a:rPr>
              <a:t> </a:t>
            </a:r>
            <a:r>
              <a:rPr lang="ru-RU" sz="4000" b="1" i="1" dirty="0" err="1">
                <a:solidFill>
                  <a:schemeClr val="accent5">
                    <a:lumMod val="50000"/>
                  </a:schemeClr>
                </a:solidFill>
              </a:rPr>
              <a:t>келмесе</a:t>
            </a:r>
            <a:r>
              <a:rPr lang="ru-RU" sz="4000" b="1" i="1" dirty="0">
                <a:solidFill>
                  <a:schemeClr val="accent5">
                    <a:lumMod val="50000"/>
                  </a:schemeClr>
                </a:solidFill>
              </a:rPr>
              <a:t>, </a:t>
            </a:r>
            <a:r>
              <a:rPr lang="ru-RU" sz="4000" b="1" i="1" dirty="0" err="1">
                <a:solidFill>
                  <a:schemeClr val="accent5">
                    <a:lumMod val="50000"/>
                  </a:schemeClr>
                </a:solidFill>
              </a:rPr>
              <a:t>кибербуллинг</a:t>
            </a:r>
            <a:r>
              <a:rPr lang="ru-RU" sz="4000" b="1" i="1" dirty="0">
                <a:solidFill>
                  <a:schemeClr val="accent5">
                    <a:lumMod val="50000"/>
                  </a:schemeClr>
                </a:solidFill>
              </a:rPr>
              <a:t> </a:t>
            </a:r>
            <a:r>
              <a:rPr lang="ru-RU" sz="4000" b="1" i="1" dirty="0" err="1">
                <a:solidFill>
                  <a:schemeClr val="accent5">
                    <a:lumMod val="50000"/>
                  </a:schemeClr>
                </a:solidFill>
              </a:rPr>
              <a:t>туралы</a:t>
            </a:r>
            <a:r>
              <a:rPr lang="ru-RU" sz="4000" b="1" i="1" dirty="0">
                <a:solidFill>
                  <a:schemeClr val="accent5">
                    <a:lumMod val="50000"/>
                  </a:schemeClr>
                </a:solidFill>
              </a:rPr>
              <a:t> </a:t>
            </a:r>
            <a:r>
              <a:rPr lang="ru-RU" sz="4000" b="1" i="1" dirty="0" err="1">
                <a:solidFill>
                  <a:schemeClr val="accent5">
                    <a:lumMod val="50000"/>
                  </a:schemeClr>
                </a:solidFill>
              </a:rPr>
              <a:t>айтып</a:t>
            </a:r>
            <a:r>
              <a:rPr lang="ru-RU" sz="4000" b="1" i="1" dirty="0">
                <a:solidFill>
                  <a:schemeClr val="accent5">
                    <a:lumMod val="50000"/>
                  </a:schemeClr>
                </a:solidFill>
              </a:rPr>
              <a:t> </a:t>
            </a:r>
            <a:r>
              <a:rPr lang="ru-RU" sz="4000" b="1" i="1" dirty="0" err="1">
                <a:solidFill>
                  <a:schemeClr val="accent5">
                    <a:lumMod val="50000"/>
                  </a:schemeClr>
                </a:solidFill>
              </a:rPr>
              <a:t>беруге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көмектесе</a:t>
            </a:r>
            <a:r>
              <a:rPr lang="ru-RU" sz="4000" b="1" i="1" dirty="0">
                <a:solidFill>
                  <a:schemeClr val="accent5">
                    <a:lumMod val="50000"/>
                  </a:schemeClr>
                </a:solidFill>
              </a:rPr>
              <a:t>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75000"/>
                  </a:schemeClr>
                </a:solidFill>
              </a:rPr>
              <a:t>Егер</a:t>
            </a:r>
            <a:r>
              <a:rPr lang="ru-RU" sz="2000" b="1" dirty="0">
                <a:solidFill>
                  <a:schemeClr val="accent6">
                    <a:lumMod val="75000"/>
                  </a:schemeClr>
                </a:solidFill>
              </a:rPr>
              <a:t> </a:t>
            </a:r>
            <a:r>
              <a:rPr lang="ru-RU" sz="2000" b="1" dirty="0" err="1">
                <a:solidFill>
                  <a:schemeClr val="accent6">
                    <a:lumMod val="75000"/>
                  </a:schemeClr>
                </a:solidFill>
              </a:rPr>
              <a:t>хабарлауға</a:t>
            </a:r>
            <a:r>
              <a:rPr lang="ru-RU" sz="2000" b="1" dirty="0">
                <a:solidFill>
                  <a:schemeClr val="accent6">
                    <a:lumMod val="75000"/>
                  </a:schemeClr>
                </a:solidFill>
              </a:rPr>
              <a:t> бел </a:t>
            </a:r>
            <a:r>
              <a:rPr lang="ru-RU" sz="2000" b="1" dirty="0" err="1">
                <a:solidFill>
                  <a:schemeClr val="accent6">
                    <a:lumMod val="75000"/>
                  </a:schemeClr>
                </a:solidFill>
              </a:rPr>
              <a:t>буса</a:t>
            </a:r>
            <a:r>
              <a:rPr lang="ru-RU" sz="2000" b="1" dirty="0">
                <a:solidFill>
                  <a:schemeClr val="accent6">
                    <a:lumMod val="75000"/>
                  </a:schemeClr>
                </a:solidFill>
              </a:rPr>
              <a:t>, </a:t>
            </a:r>
            <a:r>
              <a:rPr lang="ru-RU" sz="2000" b="1" dirty="0" err="1">
                <a:solidFill>
                  <a:schemeClr val="accent6">
                    <a:lumMod val="75000"/>
                  </a:schemeClr>
                </a:solidFill>
              </a:rPr>
              <a:t>бірге</a:t>
            </a:r>
            <a:r>
              <a:rPr lang="ru-RU" sz="2000" b="1" dirty="0">
                <a:solidFill>
                  <a:schemeClr val="accent6">
                    <a:lumMod val="75000"/>
                  </a:schemeClr>
                </a:solidFill>
              </a:rPr>
              <a:t> </a:t>
            </a:r>
            <a:r>
              <a:rPr lang="ru-RU" sz="2000" b="1" dirty="0" err="1">
                <a:solidFill>
                  <a:schemeClr val="accent6">
                    <a:lumMod val="75000"/>
                  </a:schemeClr>
                </a:solidFill>
              </a:rPr>
              <a:t>баруды</a:t>
            </a:r>
            <a:r>
              <a:rPr lang="ru-RU" sz="2000" b="1" dirty="0">
                <a:solidFill>
                  <a:schemeClr val="accent6">
                    <a:lumMod val="75000"/>
                  </a:schemeClr>
                </a:solidFill>
              </a:rPr>
              <a:t> </a:t>
            </a:r>
            <a:r>
              <a:rPr lang="ru-RU" sz="2000" b="1" dirty="0" err="1">
                <a:solidFill>
                  <a:schemeClr val="accent6">
                    <a:lumMod val="75000"/>
                  </a:schemeClr>
                </a:solidFill>
              </a:rPr>
              <a:t>ұсыныңдар</a:t>
            </a:r>
            <a:endParaRPr lang="ru-RU" sz="2000" b="1" dirty="0">
              <a:solidFill>
                <a:schemeClr val="accent6">
                  <a:lumMod val="75000"/>
                </a:schemeClr>
              </a:solidFill>
            </a:endParaRPr>
          </a:p>
        </p:txBody>
      </p:sp>
      <p:sp>
        <p:nvSpPr>
          <p:cNvPr id="32" name="文本框 38"/>
          <p:cNvSpPr txBox="1"/>
          <p:nvPr/>
        </p:nvSpPr>
        <p:spPr>
          <a:xfrm>
            <a:off x="7130872" y="2025797"/>
            <a:ext cx="4921431"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50000"/>
                  </a:schemeClr>
                </a:solidFill>
              </a:rPr>
              <a:t>Егер</a:t>
            </a:r>
            <a:r>
              <a:rPr lang="ru-RU" sz="2000" b="1" dirty="0">
                <a:solidFill>
                  <a:schemeClr val="accent2">
                    <a:lumMod val="50000"/>
                  </a:schemeClr>
                </a:solidFill>
              </a:rPr>
              <a:t> </a:t>
            </a:r>
            <a:r>
              <a:rPr lang="ru-RU" sz="2000" b="1" dirty="0" err="1">
                <a:solidFill>
                  <a:schemeClr val="accent2">
                    <a:lumMod val="50000"/>
                  </a:schemeClr>
                </a:solidFill>
              </a:rPr>
              <a:t>достарың</a:t>
            </a:r>
            <a:r>
              <a:rPr lang="ru-RU" sz="2000" b="1" dirty="0">
                <a:solidFill>
                  <a:schemeClr val="accent2">
                    <a:lumMod val="50000"/>
                  </a:schemeClr>
                </a:solidFill>
              </a:rPr>
              <a:t> </a:t>
            </a:r>
            <a:r>
              <a:rPr lang="ru-RU" sz="2000" b="1" dirty="0" err="1">
                <a:solidFill>
                  <a:schemeClr val="accent2">
                    <a:lumMod val="50000"/>
                  </a:schemeClr>
                </a:solidFill>
              </a:rPr>
              <a:t>оқиға</a:t>
            </a:r>
            <a:r>
              <a:rPr lang="ru-RU" sz="2000" b="1" dirty="0">
                <a:solidFill>
                  <a:schemeClr val="accent2">
                    <a:lumMod val="50000"/>
                  </a:schemeClr>
                </a:solidFill>
              </a:rPr>
              <a:t> </a:t>
            </a:r>
            <a:r>
              <a:rPr lang="ru-RU" sz="2000" b="1" dirty="0" err="1">
                <a:solidFill>
                  <a:schemeClr val="accent2">
                    <a:lumMod val="50000"/>
                  </a:schemeClr>
                </a:solidFill>
              </a:rPr>
              <a:t>жайлы</a:t>
            </a:r>
            <a:r>
              <a:rPr lang="ru-RU" sz="2000" b="1" dirty="0">
                <a:solidFill>
                  <a:schemeClr val="accent2">
                    <a:lumMod val="50000"/>
                  </a:schemeClr>
                </a:solidFill>
              </a:rPr>
              <a:t> </a:t>
            </a:r>
            <a:r>
              <a:rPr lang="ru-RU" sz="2000" b="1" dirty="0" err="1">
                <a:solidFill>
                  <a:schemeClr val="accent2">
                    <a:lumMod val="50000"/>
                  </a:schemeClr>
                </a:solidFill>
              </a:rPr>
              <a:t>бәрібір</a:t>
            </a:r>
            <a:r>
              <a:rPr lang="ru-RU" sz="2000" b="1" dirty="0">
                <a:solidFill>
                  <a:schemeClr val="accent2">
                    <a:lumMod val="50000"/>
                  </a:schemeClr>
                </a:solidFill>
              </a:rPr>
              <a:t> </a:t>
            </a:r>
            <a:r>
              <a:rPr lang="ru-RU" sz="2000" b="1" dirty="0" err="1">
                <a:solidFill>
                  <a:schemeClr val="accent2">
                    <a:lumMod val="50000"/>
                  </a:schemeClr>
                </a:solidFill>
              </a:rPr>
              <a:t>айтқысы</a:t>
            </a:r>
            <a:r>
              <a:rPr lang="ru-RU" sz="2000" b="1" dirty="0">
                <a:solidFill>
                  <a:schemeClr val="accent2">
                    <a:lumMod val="50000"/>
                  </a:schemeClr>
                </a:solidFill>
              </a:rPr>
              <a:t> </a:t>
            </a:r>
            <a:r>
              <a:rPr lang="ru-RU" sz="2000" b="1" dirty="0" err="1">
                <a:solidFill>
                  <a:schemeClr val="accent2">
                    <a:lumMod val="50000"/>
                  </a:schemeClr>
                </a:solidFill>
              </a:rPr>
              <a:t>келмесе</a:t>
            </a:r>
            <a:r>
              <a:rPr lang="ru-RU" sz="2000" b="1" dirty="0">
                <a:solidFill>
                  <a:schemeClr val="accent2">
                    <a:lumMod val="50000"/>
                  </a:schemeClr>
                </a:solidFill>
              </a:rPr>
              <a:t>, </a:t>
            </a:r>
            <a:r>
              <a:rPr lang="ru-RU" sz="2000" b="1" dirty="0" err="1">
                <a:solidFill>
                  <a:schemeClr val="accent2">
                    <a:lumMod val="50000"/>
                  </a:schemeClr>
                </a:solidFill>
              </a:rPr>
              <a:t>өзі</a:t>
            </a:r>
            <a:r>
              <a:rPr lang="ru-RU" sz="2000" b="1" dirty="0">
                <a:solidFill>
                  <a:schemeClr val="accent2">
                    <a:lumMod val="50000"/>
                  </a:schemeClr>
                </a:solidFill>
              </a:rPr>
              <a:t> </a:t>
            </a:r>
            <a:r>
              <a:rPr lang="ru-RU" sz="2000" b="1" dirty="0" err="1">
                <a:solidFill>
                  <a:schemeClr val="accent2">
                    <a:lumMod val="50000"/>
                  </a:schemeClr>
                </a:solidFill>
              </a:rPr>
              <a:t>сенетін</a:t>
            </a:r>
            <a:r>
              <a:rPr lang="ru-RU" sz="2000" b="1" dirty="0">
                <a:solidFill>
                  <a:schemeClr val="accent2">
                    <a:lumMod val="50000"/>
                  </a:schemeClr>
                </a:solidFill>
              </a:rPr>
              <a:t> </a:t>
            </a:r>
            <a:r>
              <a:rPr lang="ru-RU" sz="2000" b="1" dirty="0" err="1">
                <a:solidFill>
                  <a:schemeClr val="accent2">
                    <a:lumMod val="50000"/>
                  </a:schemeClr>
                </a:solidFill>
              </a:rPr>
              <a:t>және</a:t>
            </a:r>
            <a:r>
              <a:rPr lang="ru-RU" sz="2000" b="1" dirty="0">
                <a:solidFill>
                  <a:schemeClr val="accent2">
                    <a:lumMod val="50000"/>
                  </a:schemeClr>
                </a:solidFill>
              </a:rPr>
              <a:t> </a:t>
            </a:r>
            <a:r>
              <a:rPr lang="ru-RU" sz="2000" b="1" dirty="0" err="1">
                <a:solidFill>
                  <a:schemeClr val="accent2">
                    <a:lumMod val="50000"/>
                  </a:schemeClr>
                </a:solidFill>
              </a:rPr>
              <a:t>сол</a:t>
            </a:r>
            <a:r>
              <a:rPr lang="ru-RU" sz="2000" b="1" dirty="0">
                <a:solidFill>
                  <a:schemeClr val="accent2">
                    <a:lumMod val="50000"/>
                  </a:schemeClr>
                </a:solidFill>
              </a:rPr>
              <a:t> </a:t>
            </a:r>
            <a:r>
              <a:rPr lang="ru-RU" sz="2000" b="1" dirty="0" err="1">
                <a:solidFill>
                  <a:schemeClr val="accent2">
                    <a:lumMod val="50000"/>
                  </a:schemeClr>
                </a:solidFill>
              </a:rPr>
              <a:t>оқиғаны</a:t>
            </a:r>
            <a:r>
              <a:rPr lang="ru-RU" sz="2000" b="1" dirty="0">
                <a:solidFill>
                  <a:schemeClr val="accent2">
                    <a:lumMod val="50000"/>
                  </a:schemeClr>
                </a:solidFill>
              </a:rPr>
              <a:t> </a:t>
            </a:r>
            <a:r>
              <a:rPr lang="ru-RU" sz="2000" b="1" dirty="0" err="1">
                <a:solidFill>
                  <a:schemeClr val="accent2">
                    <a:lumMod val="50000"/>
                  </a:schemeClr>
                </a:solidFill>
              </a:rPr>
              <a:t>реттеуге</a:t>
            </a:r>
            <a:r>
              <a:rPr lang="ru-RU" sz="2000" b="1" dirty="0">
                <a:solidFill>
                  <a:schemeClr val="accent2">
                    <a:lumMod val="50000"/>
                  </a:schemeClr>
                </a:solidFill>
              </a:rPr>
              <a:t> </a:t>
            </a:r>
            <a:r>
              <a:rPr lang="ru-RU" sz="2000" b="1" dirty="0" err="1">
                <a:solidFill>
                  <a:schemeClr val="accent2">
                    <a:lumMod val="50000"/>
                  </a:schemeClr>
                </a:solidFill>
              </a:rPr>
              <a:t>көмектесе</a:t>
            </a:r>
            <a:r>
              <a:rPr lang="ru-RU" sz="2000" b="1" dirty="0">
                <a:solidFill>
                  <a:schemeClr val="accent2">
                    <a:lumMod val="50000"/>
                  </a:schemeClr>
                </a:solidFill>
              </a:rPr>
              <a:t> </a:t>
            </a:r>
            <a:r>
              <a:rPr lang="ru-RU" sz="2000" b="1" dirty="0" err="1">
                <a:solidFill>
                  <a:schemeClr val="accent2">
                    <a:lumMod val="50000"/>
                  </a:schemeClr>
                </a:solidFill>
              </a:rPr>
              <a:t>алатын</a:t>
            </a:r>
            <a:r>
              <a:rPr lang="ru-RU" sz="2000" b="1" dirty="0">
                <a:solidFill>
                  <a:schemeClr val="accent2">
                    <a:lumMod val="50000"/>
                  </a:schemeClr>
                </a:solidFill>
              </a:rPr>
              <a:t> </a:t>
            </a:r>
            <a:r>
              <a:rPr lang="ru-RU" sz="2000" b="1" dirty="0" err="1">
                <a:solidFill>
                  <a:schemeClr val="accent2">
                    <a:lumMod val="50000"/>
                  </a:schemeClr>
                </a:solidFill>
              </a:rPr>
              <a:t>ересек</a:t>
            </a:r>
            <a:r>
              <a:rPr lang="ru-RU" sz="2000" b="1" dirty="0">
                <a:solidFill>
                  <a:schemeClr val="accent2">
                    <a:lumMod val="50000"/>
                  </a:schemeClr>
                </a:solidFill>
              </a:rPr>
              <a:t> </a:t>
            </a:r>
            <a:r>
              <a:rPr lang="ru-RU" sz="2000" b="1" dirty="0" err="1">
                <a:solidFill>
                  <a:schemeClr val="accent2">
                    <a:lumMod val="50000"/>
                  </a:schemeClr>
                </a:solidFill>
              </a:rPr>
              <a:t>адамды</a:t>
            </a:r>
            <a:r>
              <a:rPr lang="ru-RU" sz="2000" b="1" dirty="0">
                <a:solidFill>
                  <a:schemeClr val="accent2">
                    <a:lumMod val="50000"/>
                  </a:schemeClr>
                </a:solidFill>
              </a:rPr>
              <a:t> </a:t>
            </a:r>
            <a:r>
              <a:rPr lang="ru-RU" sz="2000" b="1" dirty="0" err="1">
                <a:solidFill>
                  <a:schemeClr val="accent2">
                    <a:lumMod val="50000"/>
                  </a:schemeClr>
                </a:solidFill>
              </a:rPr>
              <a:t>табуға</a:t>
            </a:r>
            <a:r>
              <a:rPr lang="ru-RU" sz="2000" b="1" dirty="0">
                <a:solidFill>
                  <a:schemeClr val="accent2">
                    <a:lumMod val="50000"/>
                  </a:schemeClr>
                </a:solidFill>
              </a:rPr>
              <a:t> </a:t>
            </a:r>
            <a:r>
              <a:rPr lang="ru-RU" sz="2000" b="1" dirty="0" err="1">
                <a:solidFill>
                  <a:schemeClr val="accent2">
                    <a:lumMod val="50000"/>
                  </a:schemeClr>
                </a:solidFill>
              </a:rPr>
              <a:t>көмектесіңдер</a:t>
            </a:r>
            <a:endParaRPr lang="ru-RU" sz="2000" b="1" dirty="0">
              <a:solidFill>
                <a:schemeClr val="accent2">
                  <a:lumMod val="50000"/>
                </a:schemeClr>
              </a:solidFill>
            </a:endParaRPr>
          </a:p>
        </p:txBody>
      </p:sp>
      <p:sp>
        <p:nvSpPr>
          <p:cNvPr id="33" name="文本框 39"/>
          <p:cNvSpPr txBox="1"/>
          <p:nvPr/>
        </p:nvSpPr>
        <p:spPr>
          <a:xfrm>
            <a:off x="7579457" y="3483752"/>
            <a:ext cx="4240735"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t>Кибербуллинг</a:t>
            </a:r>
            <a:r>
              <a:rPr lang="ru-RU" sz="2000" b="1" dirty="0"/>
              <a:t> </a:t>
            </a:r>
            <a:r>
              <a:rPr lang="ru-RU" sz="2000" b="1" dirty="0" err="1"/>
              <a:t>туралы</a:t>
            </a:r>
            <a:r>
              <a:rPr lang="ru-RU" sz="2000" b="1" dirty="0"/>
              <a:t> </a:t>
            </a:r>
            <a:r>
              <a:rPr lang="ru-RU" sz="2000" b="1" dirty="0" err="1">
                <a:solidFill>
                  <a:schemeClr val="accent5">
                    <a:lumMod val="50000"/>
                  </a:schemeClr>
                </a:solidFill>
              </a:rPr>
              <a:t>Instagram</a:t>
            </a:r>
            <a:r>
              <a:rPr lang="ru-RU" sz="2000" b="1" dirty="0">
                <a:solidFill>
                  <a:schemeClr val="accent5">
                    <a:lumMod val="50000"/>
                  </a:schemeClr>
                </a:solidFill>
              </a:rPr>
              <a:t> </a:t>
            </a:r>
            <a:r>
              <a:rPr lang="ru-RU" sz="2000" b="1" dirty="0" err="1">
                <a:solidFill>
                  <a:schemeClr val="accent5">
                    <a:lumMod val="50000"/>
                  </a:schemeClr>
                </a:solidFill>
              </a:rPr>
              <a:t>және</a:t>
            </a:r>
            <a:r>
              <a:rPr lang="ru-RU" sz="2000" b="1" dirty="0">
                <a:solidFill>
                  <a:schemeClr val="accent5">
                    <a:lumMod val="50000"/>
                  </a:schemeClr>
                </a:solidFill>
              </a:rPr>
              <a:t> </a:t>
            </a:r>
            <a:r>
              <a:rPr lang="ru-RU" sz="2000" b="1" dirty="0" err="1">
                <a:solidFill>
                  <a:schemeClr val="accent5">
                    <a:lumMod val="50000"/>
                  </a:schemeClr>
                </a:solidFill>
              </a:rPr>
              <a:t>Facebook</a:t>
            </a:r>
            <a:r>
              <a:rPr lang="ru-RU" sz="2000" b="1" dirty="0">
                <a:solidFill>
                  <a:schemeClr val="accent5">
                    <a:lumMod val="50000"/>
                  </a:schemeClr>
                </a:solidFill>
              </a:rPr>
              <a:t> </a:t>
            </a:r>
            <a:r>
              <a:rPr lang="ru-RU" sz="2000" b="1" dirty="0" err="1"/>
              <a:t>желілерінде</a:t>
            </a:r>
            <a:r>
              <a:rPr lang="ru-RU" sz="2000" b="1" dirty="0"/>
              <a:t> </a:t>
            </a:r>
            <a:r>
              <a:rPr lang="ru-RU" sz="2000" b="1" dirty="0" err="1"/>
              <a:t>аты-жөндеріңді</a:t>
            </a:r>
            <a:r>
              <a:rPr lang="ru-RU" sz="2000" b="1" dirty="0"/>
              <a:t> </a:t>
            </a:r>
            <a:r>
              <a:rPr lang="ru-RU" sz="2000" b="1" dirty="0" err="1"/>
              <a:t>атамай-ақ</a:t>
            </a:r>
            <a:r>
              <a:rPr lang="ru-RU" sz="2000" b="1" dirty="0"/>
              <a:t> </a:t>
            </a:r>
            <a:r>
              <a:rPr lang="ru-RU" sz="2000" b="1" dirty="0" err="1"/>
              <a:t>хабарлауға</a:t>
            </a:r>
            <a:r>
              <a:rPr lang="ru-RU" sz="2000" b="1" dirty="0"/>
              <a:t> </a:t>
            </a:r>
            <a:r>
              <a:rPr lang="ru-RU" sz="2000" b="1" dirty="0" err="1"/>
              <a:t>болады</a:t>
            </a:r>
            <a:r>
              <a:rPr lang="ru-RU" sz="2000" b="1" dirty="0"/>
              <a:t> </a:t>
            </a:r>
          </a:p>
        </p:txBody>
      </p:sp>
      <p:sp>
        <p:nvSpPr>
          <p:cNvPr id="34" name="文本框 40"/>
          <p:cNvSpPr txBox="1"/>
          <p:nvPr/>
        </p:nvSpPr>
        <p:spPr>
          <a:xfrm>
            <a:off x="7204688" y="4945574"/>
            <a:ext cx="4773797"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rgbClr val="7030A0"/>
                </a:solidFill>
              </a:rPr>
              <a:t>Естеріңде</a:t>
            </a:r>
            <a:r>
              <a:rPr lang="ru-RU" sz="2000" b="1" dirty="0">
                <a:solidFill>
                  <a:srgbClr val="7030A0"/>
                </a:solidFill>
              </a:rPr>
              <a:t> </a:t>
            </a:r>
            <a:r>
              <a:rPr lang="ru-RU" sz="2000" b="1" dirty="0" err="1">
                <a:solidFill>
                  <a:srgbClr val="7030A0"/>
                </a:solidFill>
              </a:rPr>
              <a:t>болсын</a:t>
            </a:r>
            <a:r>
              <a:rPr lang="ru-RU" sz="2000" b="1" dirty="0">
                <a:solidFill>
                  <a:srgbClr val="7030A0"/>
                </a:solidFill>
              </a:rPr>
              <a:t>, </a:t>
            </a:r>
            <a:r>
              <a:rPr lang="ru-RU" sz="2000" b="1" dirty="0" err="1">
                <a:solidFill>
                  <a:srgbClr val="7030A0"/>
                </a:solidFill>
              </a:rPr>
              <a:t>белгілі</a:t>
            </a:r>
            <a:r>
              <a:rPr lang="ru-RU" sz="2000" b="1" dirty="0">
                <a:solidFill>
                  <a:srgbClr val="7030A0"/>
                </a:solidFill>
              </a:rPr>
              <a:t> </a:t>
            </a:r>
            <a:r>
              <a:rPr lang="ru-RU" sz="2000" b="1" dirty="0" err="1">
                <a:solidFill>
                  <a:srgbClr val="7030A0"/>
                </a:solidFill>
              </a:rPr>
              <a:t>бір</a:t>
            </a:r>
            <a:r>
              <a:rPr lang="ru-RU" sz="2000" b="1" dirty="0">
                <a:solidFill>
                  <a:srgbClr val="7030A0"/>
                </a:solidFill>
              </a:rPr>
              <a:t> </a:t>
            </a:r>
            <a:r>
              <a:rPr lang="ru-RU" sz="2000" b="1" dirty="0" err="1">
                <a:solidFill>
                  <a:srgbClr val="7030A0"/>
                </a:solidFill>
              </a:rPr>
              <a:t>жағдайларда</a:t>
            </a:r>
            <a:r>
              <a:rPr lang="ru-RU" sz="2000" b="1" dirty="0">
                <a:solidFill>
                  <a:srgbClr val="7030A0"/>
                </a:solidFill>
              </a:rPr>
              <a:t> </a:t>
            </a:r>
            <a:r>
              <a:rPr lang="ru-RU" sz="2000" b="1" dirty="0" err="1">
                <a:solidFill>
                  <a:srgbClr val="7030A0"/>
                </a:solidFill>
              </a:rPr>
              <a:t>кибербуллинг</a:t>
            </a:r>
            <a:r>
              <a:rPr lang="ru-RU" sz="2000" b="1" dirty="0">
                <a:solidFill>
                  <a:srgbClr val="7030A0"/>
                </a:solidFill>
              </a:rPr>
              <a:t> </a:t>
            </a:r>
            <a:r>
              <a:rPr lang="ru-RU" sz="2000" b="1" dirty="0" err="1">
                <a:solidFill>
                  <a:srgbClr val="7030A0"/>
                </a:solidFill>
              </a:rPr>
              <a:t>салдары</a:t>
            </a:r>
            <a:r>
              <a:rPr lang="ru-RU" sz="2000" b="1" dirty="0">
                <a:solidFill>
                  <a:srgbClr val="7030A0"/>
                </a:solidFill>
              </a:rPr>
              <a:t> </a:t>
            </a:r>
            <a:r>
              <a:rPr lang="ru-RU" sz="2000" b="1" dirty="0" err="1">
                <a:solidFill>
                  <a:srgbClr val="7030A0"/>
                </a:solidFill>
              </a:rPr>
              <a:t>өмір</a:t>
            </a:r>
            <a:r>
              <a:rPr lang="ru-RU" sz="2000" b="1" dirty="0">
                <a:solidFill>
                  <a:srgbClr val="7030A0"/>
                </a:solidFill>
              </a:rPr>
              <a:t> </a:t>
            </a:r>
            <a:r>
              <a:rPr lang="ru-RU" sz="2000" b="1" dirty="0" err="1">
                <a:solidFill>
                  <a:srgbClr val="7030A0"/>
                </a:solidFill>
              </a:rPr>
              <a:t>үшін</a:t>
            </a:r>
            <a:r>
              <a:rPr lang="ru-RU" sz="2000" b="1" dirty="0">
                <a:solidFill>
                  <a:srgbClr val="7030A0"/>
                </a:solidFill>
              </a:rPr>
              <a:t> </a:t>
            </a:r>
            <a:r>
              <a:rPr lang="ru-RU" sz="2000" b="1" dirty="0" err="1">
                <a:solidFill>
                  <a:srgbClr val="7030A0"/>
                </a:solidFill>
              </a:rPr>
              <a:t>қауіпті</a:t>
            </a:r>
            <a:r>
              <a:rPr lang="ru-RU" sz="2000" b="1" dirty="0">
                <a:solidFill>
                  <a:srgbClr val="7030A0"/>
                </a:solidFill>
              </a:rPr>
              <a:t> </a:t>
            </a:r>
            <a:r>
              <a:rPr lang="ru-RU" sz="2000" b="1" dirty="0" err="1">
                <a:solidFill>
                  <a:srgbClr val="7030A0"/>
                </a:solidFill>
              </a:rPr>
              <a:t>болуы</a:t>
            </a:r>
            <a:r>
              <a:rPr lang="ru-RU" sz="2000" b="1" dirty="0">
                <a:solidFill>
                  <a:srgbClr val="7030A0"/>
                </a:solidFill>
              </a:rPr>
              <a:t> </a:t>
            </a:r>
            <a:r>
              <a:rPr lang="ru-RU" sz="2000" b="1" dirty="0" err="1">
                <a:solidFill>
                  <a:srgbClr val="7030A0"/>
                </a:solidFill>
              </a:rPr>
              <a:t>мүмкін</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kk-KZ" altLang="zh-CN" sz="2000" b="1" dirty="0">
                <a:solidFill>
                  <a:srgbClr val="0070C0"/>
                </a:solidFill>
              </a:rPr>
              <a:t>Міндетті түрде қолдау көрсетуді ұсыныңдар</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75000"/>
                  </a:schemeClr>
                </a:solidFill>
              </a:rPr>
              <a:t>Достарыңды</a:t>
            </a:r>
            <a:r>
              <a:rPr lang="ru-RU" sz="2000" b="1" dirty="0">
                <a:solidFill>
                  <a:schemeClr val="accent2">
                    <a:lumMod val="75000"/>
                  </a:schemeClr>
                </a:solidFill>
              </a:rPr>
              <a:t> </a:t>
            </a:r>
            <a:r>
              <a:rPr lang="ru-RU" sz="2000" b="1" dirty="0" err="1">
                <a:solidFill>
                  <a:schemeClr val="accent2">
                    <a:lumMod val="75000"/>
                  </a:schemeClr>
                </a:solidFill>
              </a:rPr>
              <a:t>тыңдаңдар</a:t>
            </a:r>
            <a:r>
              <a:rPr lang="ru-RU" sz="2000" b="1" dirty="0">
                <a:solidFill>
                  <a:schemeClr val="accent2">
                    <a:lumMod val="75000"/>
                  </a:schemeClr>
                </a:solidFill>
              </a:rPr>
              <a:t> (не </a:t>
            </a:r>
            <a:r>
              <a:rPr lang="ru-RU" sz="2000" b="1" dirty="0" err="1">
                <a:solidFill>
                  <a:schemeClr val="accent2">
                    <a:lumMod val="75000"/>
                  </a:schemeClr>
                </a:solidFill>
              </a:rPr>
              <a:t>сезінеді</a:t>
            </a:r>
            <a:r>
              <a:rPr lang="ru-RU" sz="2000" b="1" dirty="0">
                <a:solidFill>
                  <a:schemeClr val="accent2">
                    <a:lumMod val="75000"/>
                  </a:schemeClr>
                </a:solidFill>
              </a:rPr>
              <a:t>, не </a:t>
            </a:r>
            <a:r>
              <a:rPr lang="ru-RU" sz="2000" b="1" dirty="0" err="1">
                <a:solidFill>
                  <a:schemeClr val="accent2">
                    <a:lumMod val="75000"/>
                  </a:schemeClr>
                </a:solidFill>
              </a:rPr>
              <a:t>айтқысы</a:t>
            </a:r>
            <a:r>
              <a:rPr lang="ru-RU" sz="2000" b="1" dirty="0">
                <a:solidFill>
                  <a:schemeClr val="accent2">
                    <a:lumMod val="75000"/>
                  </a:schemeClr>
                </a:solidFill>
              </a:rPr>
              <a:t> </a:t>
            </a:r>
            <a:r>
              <a:rPr lang="ru-RU" sz="2000" b="1" dirty="0" err="1">
                <a:solidFill>
                  <a:schemeClr val="accent2">
                    <a:lumMod val="75000"/>
                  </a:schemeClr>
                </a:solidFill>
              </a:rPr>
              <a:t>келеді</a:t>
            </a:r>
            <a:r>
              <a:rPr lang="ru-RU" sz="2000" b="1" dirty="0">
                <a:solidFill>
                  <a:schemeClr val="accent2">
                    <a:lumMod val="75000"/>
                  </a:schemeClr>
                </a:solidFill>
              </a:rPr>
              <a:t>)</a:t>
            </a:r>
          </a:p>
        </p:txBody>
      </p:sp>
      <p:sp>
        <p:nvSpPr>
          <p:cNvPr id="37" name="文本框 43"/>
          <p:cNvSpPr txBox="1"/>
          <p:nvPr/>
        </p:nvSpPr>
        <p:spPr>
          <a:xfrm>
            <a:off x="196625" y="3321475"/>
            <a:ext cx="3472448"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50000"/>
                  </a:schemeClr>
                </a:solidFill>
              </a:rPr>
              <a:t>Достарыңа</a:t>
            </a:r>
            <a:r>
              <a:rPr lang="ru-RU" sz="2000" b="1" dirty="0">
                <a:solidFill>
                  <a:schemeClr val="accent6">
                    <a:lumMod val="50000"/>
                  </a:schemeClr>
                </a:solidFill>
              </a:rPr>
              <a:t>/ </a:t>
            </a:r>
            <a:r>
              <a:rPr lang="ru-RU" sz="2000" b="1" dirty="0" err="1">
                <a:solidFill>
                  <a:schemeClr val="accent6">
                    <a:lumMod val="50000"/>
                  </a:schemeClr>
                </a:solidFill>
              </a:rPr>
              <a:t>құрбыларыңа</a:t>
            </a:r>
            <a:r>
              <a:rPr lang="ru-RU" sz="2000" b="1" dirty="0">
                <a:solidFill>
                  <a:schemeClr val="accent6">
                    <a:lumMod val="50000"/>
                  </a:schemeClr>
                </a:solidFill>
              </a:rPr>
              <a:t> </a:t>
            </a:r>
            <a:r>
              <a:rPr lang="ru-RU" sz="2000" b="1" dirty="0" err="1">
                <a:solidFill>
                  <a:schemeClr val="accent6">
                    <a:lumMod val="50000"/>
                  </a:schemeClr>
                </a:solidFill>
              </a:rPr>
              <a:t>мейірімді</a:t>
            </a:r>
            <a:r>
              <a:rPr lang="ru-RU" sz="2000" b="1" dirty="0">
                <a:solidFill>
                  <a:schemeClr val="accent6">
                    <a:lumMod val="50000"/>
                  </a:schemeClr>
                </a:solidFill>
              </a:rPr>
              <a:t> </a:t>
            </a:r>
            <a:r>
              <a:rPr lang="ru-RU" sz="2000" b="1" dirty="0" err="1">
                <a:solidFill>
                  <a:schemeClr val="accent6">
                    <a:lumMod val="50000"/>
                  </a:schemeClr>
                </a:solidFill>
              </a:rPr>
              <a:t>болыңдар</a:t>
            </a:r>
            <a:endParaRPr lang="ru-RU" sz="2000" b="1" dirty="0">
              <a:solidFill>
                <a:schemeClr val="accent6">
                  <a:lumMod val="50000"/>
                </a:schemeClr>
              </a:solidFill>
            </a:endParaRPr>
          </a:p>
        </p:txBody>
      </p:sp>
      <p:sp>
        <p:nvSpPr>
          <p:cNvPr id="38" name="文本框 44"/>
          <p:cNvSpPr txBox="1"/>
          <p:nvPr/>
        </p:nvSpPr>
        <p:spPr>
          <a:xfrm>
            <a:off x="196625" y="4423367"/>
            <a:ext cx="3268171" cy="1323439"/>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tx2">
                    <a:lumMod val="75000"/>
                  </a:schemeClr>
                </a:solidFill>
              </a:rPr>
              <a:t>Оған</a:t>
            </a:r>
            <a:r>
              <a:rPr lang="ru-RU" sz="2000" b="1" dirty="0">
                <a:solidFill>
                  <a:schemeClr val="tx2">
                    <a:lumMod val="75000"/>
                  </a:schemeClr>
                </a:solidFill>
              </a:rPr>
              <a:t> </a:t>
            </a:r>
            <a:r>
              <a:rPr lang="ru-RU" sz="2000" b="1" dirty="0" err="1">
                <a:solidFill>
                  <a:schemeClr val="tx2">
                    <a:lumMod val="75000"/>
                  </a:schemeClr>
                </a:solidFill>
              </a:rPr>
              <a:t>кімге</a:t>
            </a:r>
            <a:r>
              <a:rPr lang="ru-RU" sz="2000" b="1" dirty="0">
                <a:solidFill>
                  <a:schemeClr val="tx2">
                    <a:lumMod val="75000"/>
                  </a:schemeClr>
                </a:solidFill>
              </a:rPr>
              <a:t> </a:t>
            </a:r>
            <a:r>
              <a:rPr lang="ru-RU" sz="2000" b="1" dirty="0" err="1">
                <a:solidFill>
                  <a:schemeClr val="tx2">
                    <a:lumMod val="75000"/>
                  </a:schemeClr>
                </a:solidFill>
              </a:rPr>
              <a:t>және</a:t>
            </a:r>
            <a:r>
              <a:rPr lang="ru-RU" sz="2000" b="1" dirty="0">
                <a:solidFill>
                  <a:schemeClr val="tx2">
                    <a:lumMod val="75000"/>
                  </a:schemeClr>
                </a:solidFill>
              </a:rPr>
              <a:t> не </a:t>
            </a:r>
            <a:r>
              <a:rPr lang="ru-RU" sz="2000" b="1" dirty="0" err="1">
                <a:solidFill>
                  <a:schemeClr val="tx2">
                    <a:lumMod val="75000"/>
                  </a:schemeClr>
                </a:solidFill>
              </a:rPr>
              <a:t>айтуға</a:t>
            </a:r>
            <a:r>
              <a:rPr lang="ru-RU" sz="2000" b="1" dirty="0">
                <a:solidFill>
                  <a:schemeClr val="tx2">
                    <a:lumMod val="75000"/>
                  </a:schemeClr>
                </a:solidFill>
              </a:rPr>
              <a:t> </a:t>
            </a:r>
            <a:r>
              <a:rPr lang="ru-RU" sz="2000" b="1" dirty="0" err="1">
                <a:solidFill>
                  <a:schemeClr val="tx2">
                    <a:lumMod val="75000"/>
                  </a:schemeClr>
                </a:solidFill>
              </a:rPr>
              <a:t>болатынын</a:t>
            </a:r>
            <a:r>
              <a:rPr lang="ru-RU" sz="2000" b="1" dirty="0">
                <a:solidFill>
                  <a:schemeClr val="tx2">
                    <a:lumMod val="75000"/>
                  </a:schemeClr>
                </a:solidFill>
              </a:rPr>
              <a:t> </a:t>
            </a:r>
            <a:r>
              <a:rPr lang="ru-RU" sz="2000" b="1" dirty="0" err="1">
                <a:solidFill>
                  <a:schemeClr val="tx2">
                    <a:lumMod val="75000"/>
                  </a:schemeClr>
                </a:solidFill>
              </a:rPr>
              <a:t>ойластыруға</a:t>
            </a:r>
            <a:r>
              <a:rPr lang="ru-RU" sz="2000" b="1" dirty="0">
                <a:solidFill>
                  <a:schemeClr val="tx2">
                    <a:lumMod val="75000"/>
                  </a:schemeClr>
                </a:solidFill>
              </a:rPr>
              <a:t> </a:t>
            </a:r>
            <a:r>
              <a:rPr lang="ru-RU" sz="2000" b="1" dirty="0" err="1">
                <a:solidFill>
                  <a:schemeClr val="tx2">
                    <a:lumMod val="75000"/>
                  </a:schemeClr>
                </a:solidFill>
              </a:rPr>
              <a:t>көмектесіңдер</a:t>
            </a:r>
            <a:endParaRPr lang="ru-RU" sz="2000" b="1" dirty="0">
              <a:solidFill>
                <a:schemeClr val="tx2">
                  <a:lumMod val="75000"/>
                </a:schemeClr>
              </a:solidFill>
            </a:endParaRPr>
          </a:p>
        </p:txBody>
      </p:sp>
      <p:sp>
        <p:nvSpPr>
          <p:cNvPr id="39" name="Скругленный прямоугольник 38"/>
          <p:cNvSpPr/>
          <p:nvPr/>
        </p:nvSpPr>
        <p:spPr>
          <a:xfrm>
            <a:off x="1082180" y="167003"/>
            <a:ext cx="9562012" cy="8271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chemeClr val="accent5">
                    <a:lumMod val="50000"/>
                  </a:schemeClr>
                </a:solidFill>
              </a:rPr>
              <a:t>Кибербуллинг</a:t>
            </a:r>
            <a:r>
              <a:rPr lang="ru-RU" sz="3200" b="1" dirty="0">
                <a:solidFill>
                  <a:schemeClr val="accent5">
                    <a:lumMod val="50000"/>
                  </a:schemeClr>
                </a:solidFill>
              </a:rPr>
              <a:t> </a:t>
            </a:r>
            <a:r>
              <a:rPr lang="ru-RU" sz="3200" b="1" dirty="0" err="1">
                <a:solidFill>
                  <a:schemeClr val="accent5">
                    <a:lumMod val="50000"/>
                  </a:schemeClr>
                </a:solidFill>
              </a:rPr>
              <a:t>жағдайында</a:t>
            </a:r>
            <a:r>
              <a:rPr lang="ru-RU" sz="3200" b="1" dirty="0">
                <a:solidFill>
                  <a:schemeClr val="accent5">
                    <a:lumMod val="50000"/>
                  </a:schemeClr>
                </a:solidFill>
              </a:rPr>
              <a:t> </a:t>
            </a:r>
            <a:r>
              <a:rPr lang="ru-RU" sz="3200" b="1" dirty="0" err="1">
                <a:solidFill>
                  <a:schemeClr val="accent5">
                    <a:lumMod val="50000"/>
                  </a:schemeClr>
                </a:solidFill>
              </a:rPr>
              <a:t>досымызға</a:t>
            </a:r>
            <a:r>
              <a:rPr lang="ru-RU" sz="3200" b="1" dirty="0">
                <a:solidFill>
                  <a:schemeClr val="accent5">
                    <a:lumMod val="50000"/>
                  </a:schemeClr>
                </a:solidFill>
              </a:rPr>
              <a:t> </a:t>
            </a:r>
            <a:r>
              <a:rPr lang="ru-RU" sz="3200" b="1" dirty="0" err="1">
                <a:solidFill>
                  <a:schemeClr val="accent5">
                    <a:lumMod val="50000"/>
                  </a:schemeClr>
                </a:solidFill>
              </a:rPr>
              <a:t>қалай</a:t>
            </a:r>
            <a:r>
              <a:rPr lang="ru-RU" sz="3200" b="1" dirty="0">
                <a:solidFill>
                  <a:schemeClr val="accent5">
                    <a:lumMod val="50000"/>
                  </a:schemeClr>
                </a:solidFill>
              </a:rPr>
              <a:t> </a:t>
            </a:r>
            <a:r>
              <a:rPr lang="ru-RU" sz="3200" b="1" dirty="0" err="1">
                <a:solidFill>
                  <a:schemeClr val="accent5">
                    <a:lumMod val="50000"/>
                  </a:schemeClr>
                </a:solidFill>
              </a:rPr>
              <a:t>көмектесе</a:t>
            </a:r>
            <a:r>
              <a:rPr lang="ru-RU" sz="3200" b="1" dirty="0">
                <a:solidFill>
                  <a:schemeClr val="accent5">
                    <a:lumMod val="50000"/>
                  </a:schemeClr>
                </a:solidFill>
              </a:rPr>
              <a:t> </a:t>
            </a:r>
            <a:r>
              <a:rPr lang="ru-RU" sz="3200" b="1" dirty="0" err="1">
                <a:solidFill>
                  <a:schemeClr val="accent5">
                    <a:lumMod val="50000"/>
                  </a:schemeClr>
                </a:solidFill>
              </a:rPr>
              <a:t>аламыз</a:t>
            </a:r>
            <a:endParaRPr lang="ru-RU" sz="3200" b="1" dirty="0">
              <a:solidFill>
                <a:schemeClr val="accent5">
                  <a:lumMod val="50000"/>
                </a:schemeClr>
              </a:solidFill>
            </a:endParaRPr>
          </a:p>
        </p:txBody>
      </p:sp>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жеке</a:t>
            </a:r>
            <a:r>
              <a:rPr lang="ru-RU" sz="4000" b="1" i="1" dirty="0">
                <a:solidFill>
                  <a:schemeClr val="accent5">
                    <a:lumMod val="50000"/>
                  </a:schemeClr>
                </a:solidFill>
              </a:rPr>
              <a:t> </a:t>
            </a:r>
            <a:r>
              <a:rPr lang="ru-RU" sz="4000" b="1" i="1" dirty="0" err="1">
                <a:solidFill>
                  <a:schemeClr val="accent5">
                    <a:lumMod val="50000"/>
                  </a:schemeClr>
                </a:solidFill>
              </a:rPr>
              <a:t>мәліметтеріммен</a:t>
            </a:r>
            <a:r>
              <a:rPr lang="ru-RU" sz="4000" b="1" i="1" dirty="0">
                <a:solidFill>
                  <a:schemeClr val="accent5">
                    <a:lumMod val="50000"/>
                  </a:schemeClr>
                </a:solidFill>
              </a:rPr>
              <a:t> </a:t>
            </a:r>
            <a:r>
              <a:rPr lang="ru-RU" sz="4000" b="1" i="1" dirty="0" err="1">
                <a:solidFill>
                  <a:schemeClr val="accent5">
                    <a:lumMod val="50000"/>
                  </a:schemeClr>
                </a:solidFill>
              </a:rPr>
              <a:t>айла-шарғы</a:t>
            </a:r>
            <a:r>
              <a:rPr lang="ru-RU" sz="4000" b="1" i="1" dirty="0">
                <a:solidFill>
                  <a:schemeClr val="accent5">
                    <a:lumMod val="50000"/>
                  </a:schemeClr>
                </a:solidFill>
              </a:rPr>
              <a:t> </a:t>
            </a:r>
            <a:r>
              <a:rPr lang="ru-RU" sz="4000" b="1" i="1" dirty="0" err="1">
                <a:solidFill>
                  <a:schemeClr val="accent5">
                    <a:lumMod val="50000"/>
                  </a:schemeClr>
                </a:solidFill>
              </a:rPr>
              <a:t>жасалуына</a:t>
            </a:r>
            <a:r>
              <a:rPr lang="ru-RU" sz="4000" b="1" i="1" dirty="0">
                <a:solidFill>
                  <a:schemeClr val="accent5">
                    <a:lumMod val="50000"/>
                  </a:schemeClr>
                </a:solidFill>
              </a:rPr>
              <a:t> немесе </a:t>
            </a:r>
            <a:r>
              <a:rPr lang="ru-RU" sz="4000" b="1" i="1" dirty="0" err="1">
                <a:solidFill>
                  <a:schemeClr val="accent5">
                    <a:lumMod val="50000"/>
                  </a:schemeClr>
                </a:solidFill>
              </a:rPr>
              <a:t>мені</a:t>
            </a:r>
            <a:r>
              <a:rPr lang="ru-RU" sz="4000" b="1" i="1" dirty="0">
                <a:solidFill>
                  <a:schemeClr val="accent5">
                    <a:lumMod val="50000"/>
                  </a:schemeClr>
                </a:solidFill>
              </a:rPr>
              <a:t> </a:t>
            </a:r>
            <a:r>
              <a:rPr lang="ru-RU" sz="4000" b="1" i="1" dirty="0" err="1">
                <a:solidFill>
                  <a:schemeClr val="accent5">
                    <a:lumMod val="50000"/>
                  </a:schemeClr>
                </a:solidFill>
              </a:rPr>
              <a:t>әлеуметтік</a:t>
            </a:r>
            <a:r>
              <a:rPr lang="ru-RU" sz="4000" b="1" i="1" dirty="0">
                <a:solidFill>
                  <a:schemeClr val="accent5">
                    <a:lumMod val="50000"/>
                  </a:schemeClr>
                </a:solidFill>
              </a:rPr>
              <a:t> </a:t>
            </a:r>
            <a:r>
              <a:rPr lang="ru-RU" sz="4000" b="1" i="1" dirty="0" err="1">
                <a:solidFill>
                  <a:schemeClr val="accent5">
                    <a:lumMod val="50000"/>
                  </a:schemeClr>
                </a:solidFill>
              </a:rPr>
              <a:t>желілерде</a:t>
            </a:r>
            <a:r>
              <a:rPr lang="ru-RU" sz="4000" b="1" i="1" dirty="0">
                <a:solidFill>
                  <a:schemeClr val="accent5">
                    <a:lumMod val="50000"/>
                  </a:schemeClr>
                </a:solidFill>
              </a:rPr>
              <a:t> </a:t>
            </a:r>
            <a:r>
              <a:rPr lang="ru-RU" sz="4000" b="1" i="1" dirty="0" err="1">
                <a:solidFill>
                  <a:schemeClr val="accent5">
                    <a:lumMod val="50000"/>
                  </a:schemeClr>
                </a:solidFill>
              </a:rPr>
              <a:t>келемеждеуге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тосқауыл</a:t>
            </a:r>
            <a:r>
              <a:rPr lang="ru-RU" sz="4000" b="1" i="1" dirty="0">
                <a:solidFill>
                  <a:schemeClr val="accent5">
                    <a:lumMod val="50000"/>
                  </a:schemeClr>
                </a:solidFill>
              </a:rPr>
              <a:t> бола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021838" y="178905"/>
            <a:ext cx="3122166" cy="2926544"/>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33539" y="641604"/>
            <a:ext cx="2506395" cy="2249344"/>
          </a:xfrm>
          <a:prstGeom prst="rect">
            <a:avLst/>
          </a:prstGeom>
        </p:spPr>
        <p:txBody>
          <a:bodyPr wrap="square" lIns="68589" tIns="34295" rIns="68589" bIns="34295">
            <a:spAutoFit/>
          </a:bodyPr>
          <a:lstStyle/>
          <a:p>
            <a:pPr algn="ctr">
              <a:lnSpc>
                <a:spcPts val="1700"/>
              </a:lnSpc>
            </a:pPr>
            <a:r>
              <a:rPr lang="ru-RU" b="1" dirty="0" err="1">
                <a:solidFill>
                  <a:schemeClr val="bg1"/>
                </a:solidFill>
              </a:rPr>
              <a:t>Ұнамайтын</a:t>
            </a:r>
            <a:r>
              <a:rPr lang="ru-RU" b="1" dirty="0">
                <a:solidFill>
                  <a:schemeClr val="bg1"/>
                </a:solidFill>
              </a:rPr>
              <a:t> </a:t>
            </a:r>
            <a:r>
              <a:rPr lang="ru-RU" b="1" dirty="0" err="1">
                <a:solidFill>
                  <a:schemeClr val="bg1"/>
                </a:solidFill>
              </a:rPr>
              <a:t>адамдар</a:t>
            </a:r>
            <a:r>
              <a:rPr lang="ru-RU" b="1" dirty="0">
                <a:solidFill>
                  <a:schemeClr val="bg1"/>
                </a:solidFill>
              </a:rPr>
              <a:t> </a:t>
            </a:r>
            <a:r>
              <a:rPr lang="ru-RU" b="1" dirty="0" err="1">
                <a:solidFill>
                  <a:schemeClr val="bg1"/>
                </a:solidFill>
              </a:rPr>
              <a:t>парақшаларыңды</a:t>
            </a:r>
            <a:r>
              <a:rPr lang="ru-RU" b="1" dirty="0">
                <a:solidFill>
                  <a:schemeClr val="bg1"/>
                </a:solidFill>
              </a:rPr>
              <a:t> </a:t>
            </a:r>
            <a:r>
              <a:rPr lang="ru-RU" b="1" dirty="0" err="1">
                <a:solidFill>
                  <a:schemeClr val="bg1"/>
                </a:solidFill>
              </a:rPr>
              <a:t>көре</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және</a:t>
            </a:r>
            <a:r>
              <a:rPr lang="ru-RU" b="1" dirty="0">
                <a:solidFill>
                  <a:schemeClr val="bg1"/>
                </a:solidFill>
              </a:rPr>
              <a:t> </a:t>
            </a:r>
            <a:r>
              <a:rPr lang="ru-RU" b="1" dirty="0" err="1">
                <a:solidFill>
                  <a:schemeClr val="bg1"/>
                </a:solidFill>
              </a:rPr>
              <a:t>сендермен</a:t>
            </a:r>
            <a:r>
              <a:rPr lang="ru-RU" b="1" dirty="0">
                <a:solidFill>
                  <a:schemeClr val="bg1"/>
                </a:solidFill>
              </a:rPr>
              <a:t> </a:t>
            </a:r>
            <a:r>
              <a:rPr lang="ru-RU" b="1" dirty="0" err="1">
                <a:solidFill>
                  <a:schemeClr val="bg1"/>
                </a:solidFill>
              </a:rPr>
              <a:t>байланысқа</a:t>
            </a:r>
            <a:r>
              <a:rPr lang="ru-RU" b="1" dirty="0">
                <a:solidFill>
                  <a:schemeClr val="bg1"/>
                </a:solidFill>
              </a:rPr>
              <a:t> </a:t>
            </a:r>
            <a:r>
              <a:rPr lang="ru-RU" b="1" dirty="0" err="1">
                <a:solidFill>
                  <a:schemeClr val="bg1"/>
                </a:solidFill>
              </a:rPr>
              <a:t>шыға</a:t>
            </a:r>
            <a:r>
              <a:rPr lang="ru-RU" b="1" dirty="0">
                <a:solidFill>
                  <a:schemeClr val="bg1"/>
                </a:solidFill>
              </a:rPr>
              <a:t> </a:t>
            </a:r>
            <a:r>
              <a:rPr lang="ru-RU" b="1" dirty="0" err="1">
                <a:solidFill>
                  <a:schemeClr val="bg1"/>
                </a:solidFill>
              </a:rPr>
              <a:t>алмауы</a:t>
            </a:r>
            <a:r>
              <a:rPr lang="ru-RU" b="1" dirty="0">
                <a:solidFill>
                  <a:schemeClr val="bg1"/>
                </a:solidFill>
              </a:rPr>
              <a:t> </a:t>
            </a:r>
            <a:r>
              <a:rPr lang="ru-RU" b="1" dirty="0" err="1">
                <a:solidFill>
                  <a:schemeClr val="bg1"/>
                </a:solidFill>
              </a:rPr>
              <a:t>үшін</a:t>
            </a:r>
            <a:r>
              <a:rPr lang="ru-RU" b="1" dirty="0">
                <a:solidFill>
                  <a:schemeClr val="bg1"/>
                </a:solidFill>
              </a:rPr>
              <a:t>, «</a:t>
            </a:r>
            <a:r>
              <a:rPr lang="ru-RU" b="1" dirty="0" err="1">
                <a:solidFill>
                  <a:schemeClr val="bg1"/>
                </a:solidFill>
              </a:rPr>
              <a:t>достар</a:t>
            </a:r>
            <a:r>
              <a:rPr lang="ru-RU" b="1" dirty="0">
                <a:solidFill>
                  <a:schemeClr val="bg1"/>
                </a:solidFill>
              </a:rPr>
              <a:t> </a:t>
            </a:r>
            <a:r>
              <a:rPr lang="ru-RU" b="1" dirty="0" err="1">
                <a:solidFill>
                  <a:schemeClr val="bg1"/>
                </a:solidFill>
              </a:rPr>
              <a:t>тізімінен</a:t>
            </a:r>
            <a:r>
              <a:rPr lang="ru-RU" b="1" dirty="0">
                <a:solidFill>
                  <a:schemeClr val="bg1"/>
                </a:solidFill>
              </a:rPr>
              <a:t> </a:t>
            </a:r>
            <a:r>
              <a:rPr lang="ru-RU" b="1" dirty="0" err="1">
                <a:solidFill>
                  <a:schemeClr val="bg1"/>
                </a:solidFill>
              </a:rPr>
              <a:t>шығарып</a:t>
            </a:r>
            <a:r>
              <a:rPr lang="ru-RU" b="1" dirty="0">
                <a:solidFill>
                  <a:schemeClr val="bg1"/>
                </a:solidFill>
              </a:rPr>
              <a:t> </a:t>
            </a:r>
            <a:r>
              <a:rPr lang="ru-RU" b="1" dirty="0" err="1">
                <a:solidFill>
                  <a:schemeClr val="bg1"/>
                </a:solidFill>
              </a:rPr>
              <a:t>тастаңдар</a:t>
            </a:r>
            <a:r>
              <a:rPr lang="ru-RU" b="1" dirty="0">
                <a:solidFill>
                  <a:schemeClr val="bg1"/>
                </a:solidFill>
              </a:rPr>
              <a:t>», </a:t>
            </a:r>
            <a:r>
              <a:rPr lang="ru-RU" b="1" dirty="0" err="1">
                <a:solidFill>
                  <a:schemeClr val="bg1"/>
                </a:solidFill>
              </a:rPr>
              <a:t>толығымен</a:t>
            </a:r>
            <a:r>
              <a:rPr lang="ru-RU" b="1" dirty="0">
                <a:solidFill>
                  <a:schemeClr val="bg1"/>
                </a:solidFill>
              </a:rPr>
              <a:t> </a:t>
            </a:r>
            <a:r>
              <a:rPr lang="ru-RU" b="1" dirty="0" err="1">
                <a:solidFill>
                  <a:schemeClr val="bg1"/>
                </a:solidFill>
              </a:rPr>
              <a:t>бұғаттап</a:t>
            </a:r>
            <a:r>
              <a:rPr lang="ru-RU" b="1" dirty="0">
                <a:solidFill>
                  <a:schemeClr val="bg1"/>
                </a:solidFill>
              </a:rPr>
              <a:t> </a:t>
            </a:r>
            <a:r>
              <a:rPr lang="ru-RU" b="1" dirty="0" err="1">
                <a:solidFill>
                  <a:schemeClr val="bg1"/>
                </a:solidFill>
              </a:rPr>
              <a:t>тастаңдар</a:t>
            </a:r>
            <a:endParaRPr lang="ru-RU" b="1" dirty="0">
              <a:solidFill>
                <a:schemeClr val="bg1"/>
              </a:solidFill>
            </a:endParaRPr>
          </a:p>
        </p:txBody>
      </p:sp>
      <p:sp>
        <p:nvSpPr>
          <p:cNvPr id="31" name="TextBox 11"/>
          <p:cNvSpPr txBox="1">
            <a:spLocks noChangeArrowheads="1"/>
          </p:cNvSpPr>
          <p:nvPr/>
        </p:nvSpPr>
        <p:spPr bwMode="auto">
          <a:xfrm flipH="1">
            <a:off x="415266" y="4186055"/>
            <a:ext cx="2466966"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a:t>
            </a:r>
            <a:r>
              <a:rPr lang="ru-RU" sz="1600" b="1" dirty="0" err="1">
                <a:solidFill>
                  <a:srgbClr val="002060"/>
                </a:solidFill>
              </a:rPr>
              <a:t>мекен-жай</a:t>
            </a:r>
            <a:endParaRPr lang="ru-RU" sz="1600" b="1" dirty="0">
              <a:solidFill>
                <a:srgbClr val="002060"/>
              </a:solidFill>
            </a:endParaRPr>
          </a:p>
          <a:p>
            <a:pPr>
              <a:buFontTx/>
              <a:buChar char="-"/>
            </a:pPr>
            <a:r>
              <a:rPr lang="ru-RU" sz="1600" b="1" dirty="0">
                <a:solidFill>
                  <a:srgbClr val="002060"/>
                </a:solidFill>
              </a:rPr>
              <a:t> телефон </a:t>
            </a:r>
            <a:r>
              <a:rPr lang="ru-RU" sz="1600" b="1" dirty="0" err="1">
                <a:solidFill>
                  <a:srgbClr val="002060"/>
                </a:solidFill>
              </a:rPr>
              <a:t>нөмірі</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мектеп</a:t>
            </a:r>
            <a:r>
              <a:rPr lang="ru-RU" sz="1600" b="1" dirty="0">
                <a:solidFill>
                  <a:srgbClr val="002060"/>
                </a:solidFill>
              </a:rPr>
              <a:t> </a:t>
            </a:r>
            <a:r>
              <a:rPr lang="ru-RU" sz="1600" b="1" dirty="0" err="1">
                <a:solidFill>
                  <a:srgbClr val="002060"/>
                </a:solidFill>
              </a:rPr>
              <a:t>атауы</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кілтсөз</a:t>
            </a:r>
            <a:endParaRPr lang="ru-RU" sz="1600" b="1" dirty="0">
              <a:solidFill>
                <a:srgbClr val="002060"/>
              </a:solidFill>
            </a:endParaRP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134758" y="3534574"/>
            <a:ext cx="2592806" cy="61555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ЖЕКЕ МӘЛІМЕТТЕРІҢДІ ЕШКІМГЕ АЙТПАҢДАР</a:t>
            </a:r>
          </a:p>
        </p:txBody>
      </p:sp>
      <p:sp>
        <p:nvSpPr>
          <p:cNvPr id="33" name="TextBox 11"/>
          <p:cNvSpPr txBox="1">
            <a:spLocks noChangeArrowheads="1"/>
          </p:cNvSpPr>
          <p:nvPr/>
        </p:nvSpPr>
        <p:spPr bwMode="auto">
          <a:xfrm flipH="1">
            <a:off x="2915919" y="3937707"/>
            <a:ext cx="2443218"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Әлеуметтік</a:t>
            </a:r>
            <a:r>
              <a:rPr lang="ru-RU" sz="1600" b="1" dirty="0">
                <a:solidFill>
                  <a:srgbClr val="002060"/>
                </a:solidFill>
              </a:rPr>
              <a:t> </a:t>
            </a:r>
            <a:r>
              <a:rPr lang="ru-RU" sz="1600" b="1" dirty="0" err="1">
                <a:solidFill>
                  <a:srgbClr val="002060"/>
                </a:solidFill>
              </a:rPr>
              <a:t>желілерге</a:t>
            </a:r>
            <a:r>
              <a:rPr lang="ru-RU" sz="1600" b="1" dirty="0">
                <a:solidFill>
                  <a:srgbClr val="002060"/>
                </a:solidFill>
              </a:rPr>
              <a:t> </a:t>
            </a:r>
            <a:r>
              <a:rPr lang="ru-RU" sz="1600" b="1" dirty="0" err="1">
                <a:solidFill>
                  <a:srgbClr val="002060"/>
                </a:solidFill>
              </a:rPr>
              <a:t>арналған</a:t>
            </a:r>
            <a:r>
              <a:rPr lang="ru-RU" sz="1600" b="1" dirty="0">
                <a:solidFill>
                  <a:srgbClr val="002060"/>
                </a:solidFill>
              </a:rPr>
              <a:t> </a:t>
            </a:r>
            <a:r>
              <a:rPr lang="ru-RU" sz="1600" b="1" dirty="0" err="1">
                <a:solidFill>
                  <a:srgbClr val="002060"/>
                </a:solidFill>
              </a:rPr>
              <a:t>сүйікті</a:t>
            </a:r>
            <a:r>
              <a:rPr lang="ru-RU" sz="1600" b="1" dirty="0">
                <a:solidFill>
                  <a:srgbClr val="002060"/>
                </a:solidFill>
              </a:rPr>
              <a:t> </a:t>
            </a:r>
            <a:r>
              <a:rPr lang="ru-RU" sz="1600" b="1" dirty="0" err="1">
                <a:solidFill>
                  <a:srgbClr val="002060"/>
                </a:solidFill>
              </a:rPr>
              <a:t>қосымшаларыңның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туралы</a:t>
            </a:r>
            <a:r>
              <a:rPr lang="ru-RU" sz="1600" b="1" dirty="0">
                <a:solidFill>
                  <a:srgbClr val="002060"/>
                </a:solidFill>
              </a:rPr>
              <a:t> </a:t>
            </a:r>
            <a:r>
              <a:rPr lang="ru-RU" sz="1600" b="1" dirty="0" err="1">
                <a:solidFill>
                  <a:srgbClr val="002060"/>
                </a:solidFill>
              </a:rPr>
              <a:t>біліп</a:t>
            </a:r>
            <a:r>
              <a:rPr lang="ru-RU" sz="1600" b="1" dirty="0">
                <a:solidFill>
                  <a:srgbClr val="002060"/>
                </a:solidFill>
              </a:rPr>
              <a:t> </a:t>
            </a:r>
            <a:r>
              <a:rPr lang="ru-RU" sz="1600" b="1" dirty="0" err="1">
                <a:solidFill>
                  <a:srgbClr val="002060"/>
                </a:solidFill>
              </a:rPr>
              <a:t>алыңдар</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Тіркеулік</a:t>
            </a:r>
            <a:r>
              <a:rPr lang="ru-RU" sz="1600" b="1" dirty="0">
                <a:solidFill>
                  <a:srgbClr val="002060"/>
                </a:solidFill>
              </a:rPr>
              <a:t> </a:t>
            </a:r>
            <a:r>
              <a:rPr lang="ru-RU" sz="1600" b="1" dirty="0" err="1">
                <a:solidFill>
                  <a:srgbClr val="002060"/>
                </a:solidFill>
              </a:rPr>
              <a:t>жазбаларыңның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өзгертіп</a:t>
            </a:r>
            <a:r>
              <a:rPr lang="ru-RU" sz="1600" b="1" dirty="0">
                <a:solidFill>
                  <a:srgbClr val="002060"/>
                </a:solidFill>
              </a:rPr>
              <a:t>, </a:t>
            </a:r>
            <a:r>
              <a:rPr lang="ru-RU" sz="1600" b="1" dirty="0" err="1">
                <a:solidFill>
                  <a:srgbClr val="002060"/>
                </a:solidFill>
              </a:rPr>
              <a:t>парақшаларыңды</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көре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тікелей</a:t>
            </a:r>
            <a:r>
              <a:rPr lang="ru-RU" sz="1600" b="1" dirty="0">
                <a:solidFill>
                  <a:srgbClr val="002060"/>
                </a:solidFill>
              </a:rPr>
              <a:t> </a:t>
            </a:r>
            <a:r>
              <a:rPr lang="ru-RU" sz="1600" b="1" dirty="0" err="1">
                <a:solidFill>
                  <a:srgbClr val="002060"/>
                </a:solidFill>
              </a:rPr>
              <a:t>хабарлама</a:t>
            </a:r>
            <a:r>
              <a:rPr lang="ru-RU" sz="1600" b="1" dirty="0">
                <a:solidFill>
                  <a:srgbClr val="002060"/>
                </a:solidFill>
              </a:rPr>
              <a:t> </a:t>
            </a:r>
            <a:r>
              <a:rPr lang="ru-RU" sz="1600" b="1" dirty="0" err="1">
                <a:solidFill>
                  <a:srgbClr val="002060"/>
                </a:solidFill>
              </a:rPr>
              <a:t>жібере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шешіп</a:t>
            </a:r>
            <a:r>
              <a:rPr lang="ru-RU" sz="1600" b="1" dirty="0">
                <a:solidFill>
                  <a:srgbClr val="002060"/>
                </a:solidFill>
              </a:rPr>
              <a:t> </a:t>
            </a:r>
            <a:r>
              <a:rPr lang="ru-RU" sz="1600" b="1" dirty="0" err="1">
                <a:solidFill>
                  <a:srgbClr val="002060"/>
                </a:solidFill>
              </a:rPr>
              <a:t>алыңдар</a:t>
            </a:r>
            <a:endParaRPr lang="ru-RU" sz="1600" b="1" dirty="0">
              <a:solidFill>
                <a:srgbClr val="002060"/>
              </a:solidFill>
            </a:endParaRP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Интернетте</a:t>
            </a:r>
            <a:r>
              <a:rPr lang="ru-RU" sz="1600" b="1" dirty="0">
                <a:solidFill>
                  <a:srgbClr val="002060"/>
                </a:solidFill>
              </a:rPr>
              <a:t> </a:t>
            </a:r>
            <a:r>
              <a:rPr lang="ru-RU" sz="1600" b="1" dirty="0" err="1">
                <a:solidFill>
                  <a:srgbClr val="002060"/>
                </a:solidFill>
              </a:rPr>
              <a:t>бір</a:t>
            </a:r>
            <a:r>
              <a:rPr lang="ru-RU" sz="1600" b="1" dirty="0">
                <a:solidFill>
                  <a:srgbClr val="002060"/>
                </a:solidFill>
              </a:rPr>
              <a:t> </a:t>
            </a:r>
            <a:r>
              <a:rPr lang="ru-RU" sz="1600" b="1" dirty="0" err="1">
                <a:solidFill>
                  <a:srgbClr val="002060"/>
                </a:solidFill>
              </a:rPr>
              <a:t>нәрсені</a:t>
            </a:r>
            <a:r>
              <a:rPr lang="ru-RU" sz="1600" b="1" dirty="0">
                <a:solidFill>
                  <a:srgbClr val="002060"/>
                </a:solidFill>
              </a:rPr>
              <a:t> </a:t>
            </a:r>
            <a:r>
              <a:rPr lang="ru-RU" sz="1600" b="1" dirty="0" err="1">
                <a:solidFill>
                  <a:srgbClr val="002060"/>
                </a:solidFill>
              </a:rPr>
              <a:t>жарияламас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немесе </a:t>
            </a:r>
            <a:r>
              <a:rPr lang="ru-RU" sz="1600" b="1" dirty="0" err="1">
                <a:solidFill>
                  <a:srgbClr val="002060"/>
                </a:solidFill>
              </a:rPr>
              <a:t>бөліспес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a:t>
            </a:r>
            <a:r>
              <a:rPr lang="ru-RU" sz="1600" b="1" dirty="0" err="1">
                <a:solidFill>
                  <a:srgbClr val="002060"/>
                </a:solidFill>
              </a:rPr>
              <a:t>екі</a:t>
            </a:r>
            <a:r>
              <a:rPr lang="ru-RU" sz="1600" b="1" dirty="0">
                <a:solidFill>
                  <a:srgbClr val="002060"/>
                </a:solidFill>
              </a:rPr>
              <a:t> </a:t>
            </a:r>
            <a:r>
              <a:rPr lang="ru-RU" sz="1600" b="1" dirty="0" err="1">
                <a:solidFill>
                  <a:srgbClr val="002060"/>
                </a:solidFill>
              </a:rPr>
              <a:t>қайтара</a:t>
            </a:r>
            <a:r>
              <a:rPr lang="ru-RU" sz="1600" b="1" dirty="0">
                <a:solidFill>
                  <a:srgbClr val="002060"/>
                </a:solidFill>
              </a:rPr>
              <a:t> </a:t>
            </a:r>
            <a:r>
              <a:rPr lang="ru-RU" sz="1600" b="1" dirty="0" err="1">
                <a:solidFill>
                  <a:srgbClr val="002060"/>
                </a:solidFill>
              </a:rPr>
              <a:t>ойланыңдар</a:t>
            </a:r>
            <a:r>
              <a:rPr lang="ru-RU" sz="1600" b="1" dirty="0">
                <a:solidFill>
                  <a:srgbClr val="002060"/>
                </a:solidFill>
              </a:rPr>
              <a:t>, </a:t>
            </a:r>
            <a:r>
              <a:rPr lang="ru-RU" sz="1600" b="1" dirty="0" err="1">
                <a:solidFill>
                  <a:srgbClr val="002060"/>
                </a:solidFill>
              </a:rPr>
              <a:t>ол</a:t>
            </a:r>
            <a:r>
              <a:rPr lang="ru-RU" sz="1600" b="1" dirty="0">
                <a:solidFill>
                  <a:srgbClr val="002060"/>
                </a:solidFill>
              </a:rPr>
              <a:t> </a:t>
            </a:r>
            <a:r>
              <a:rPr lang="ru-RU" sz="1600" b="1" dirty="0" err="1">
                <a:solidFill>
                  <a:srgbClr val="002060"/>
                </a:solidFill>
              </a:rPr>
              <a:t>желіде</a:t>
            </a:r>
            <a:r>
              <a:rPr lang="ru-RU" sz="1600" b="1" dirty="0">
                <a:solidFill>
                  <a:srgbClr val="002060"/>
                </a:solidFill>
              </a:rPr>
              <a:t> </a:t>
            </a:r>
            <a:r>
              <a:rPr lang="ru-RU" sz="1600" b="1" dirty="0" err="1">
                <a:solidFill>
                  <a:srgbClr val="002060"/>
                </a:solidFill>
              </a:rPr>
              <a:t>мәңгілікке</a:t>
            </a:r>
            <a:r>
              <a:rPr lang="ru-RU" sz="1600" b="1" dirty="0">
                <a:solidFill>
                  <a:srgbClr val="002060"/>
                </a:solidFill>
              </a:rPr>
              <a:t> </a:t>
            </a:r>
            <a:r>
              <a:rPr lang="ru-RU" sz="1600" b="1" dirty="0" err="1">
                <a:solidFill>
                  <a:srgbClr val="002060"/>
                </a:solidFill>
              </a:rPr>
              <a:t>қалып</a:t>
            </a:r>
            <a:r>
              <a:rPr lang="ru-RU" sz="1600" b="1" dirty="0">
                <a:solidFill>
                  <a:srgbClr val="002060"/>
                </a:solidFill>
              </a:rPr>
              <a:t>, </a:t>
            </a:r>
            <a:r>
              <a:rPr lang="ru-RU" sz="1600" b="1" dirty="0" err="1">
                <a:solidFill>
                  <a:srgbClr val="002060"/>
                </a:solidFill>
              </a:rPr>
              <a:t>кейін</a:t>
            </a:r>
            <a:r>
              <a:rPr lang="ru-RU" sz="1600" b="1" dirty="0">
                <a:solidFill>
                  <a:srgbClr val="002060"/>
                </a:solidFill>
              </a:rPr>
              <a:t> </a:t>
            </a:r>
            <a:r>
              <a:rPr lang="ru-RU" sz="1600" b="1" dirty="0" err="1">
                <a:solidFill>
                  <a:srgbClr val="002060"/>
                </a:solidFill>
              </a:rPr>
              <a:t>сендерге</a:t>
            </a:r>
            <a:r>
              <a:rPr lang="ru-RU" sz="1600" b="1" dirty="0">
                <a:solidFill>
                  <a:srgbClr val="002060"/>
                </a:solidFill>
              </a:rPr>
              <a:t> </a:t>
            </a:r>
            <a:r>
              <a:rPr lang="ru-RU" sz="1600" b="1" dirty="0" err="1">
                <a:solidFill>
                  <a:srgbClr val="002060"/>
                </a:solidFill>
              </a:rPr>
              <a:t>зиян</a:t>
            </a:r>
            <a:r>
              <a:rPr lang="ru-RU" sz="1600" b="1" dirty="0">
                <a:solidFill>
                  <a:srgbClr val="002060"/>
                </a:solidFill>
              </a:rPr>
              <a:t> </a:t>
            </a:r>
            <a:r>
              <a:rPr lang="ru-RU" sz="1600" b="1" dirty="0" err="1">
                <a:solidFill>
                  <a:srgbClr val="002060"/>
                </a:solidFill>
              </a:rPr>
              <a:t>келтіру</a:t>
            </a:r>
            <a:r>
              <a:rPr lang="ru-RU" sz="1600" b="1" dirty="0">
                <a:solidFill>
                  <a:srgbClr val="002060"/>
                </a:solidFill>
              </a:rPr>
              <a:t> </a:t>
            </a:r>
            <a:r>
              <a:rPr lang="ru-RU" sz="1600" b="1" dirty="0" err="1">
                <a:solidFill>
                  <a:srgbClr val="002060"/>
                </a:solidFill>
              </a:rPr>
              <a:t>үшін</a:t>
            </a:r>
            <a:r>
              <a:rPr lang="ru-RU" sz="1600" b="1" dirty="0">
                <a:solidFill>
                  <a:srgbClr val="002060"/>
                </a:solidFill>
              </a:rPr>
              <a:t> </a:t>
            </a:r>
            <a:r>
              <a:rPr lang="ru-RU" sz="1600" b="1" dirty="0" err="1">
                <a:solidFill>
                  <a:srgbClr val="002060"/>
                </a:solidFill>
              </a:rPr>
              <a:t>қолданылуы</a:t>
            </a:r>
            <a:r>
              <a:rPr lang="ru-RU" sz="1600" b="1" dirty="0">
                <a:solidFill>
                  <a:srgbClr val="002060"/>
                </a:solidFill>
              </a:rPr>
              <a:t> </a:t>
            </a:r>
            <a:r>
              <a:rPr lang="ru-RU" sz="1600" b="1" dirty="0" err="1">
                <a:solidFill>
                  <a:srgbClr val="002060"/>
                </a:solidFill>
              </a:rPr>
              <a:t>мүмкін</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42351"/>
            <a:ext cx="2210431" cy="369332"/>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b="1" kern="0" dirty="0">
                <a:solidFill>
                  <a:srgbClr val="CC0000"/>
                </a:solidFill>
                <a:latin typeface="+mn-lt"/>
                <a:ea typeface="微软雅黑"/>
                <a:cs typeface="+mn-ea"/>
                <a:sym typeface="微软雅黑"/>
              </a:rPr>
              <a:t>Естеріңде болсын!!!</a:t>
            </a:r>
            <a:endParaRPr lang="en-US" altLang="zh-CN" b="1" kern="0" dirty="0">
              <a:solidFill>
                <a:srgbClr val="CC0000"/>
              </a:solidFill>
              <a:latin typeface="+mn-lt"/>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err="1">
                <a:solidFill>
                  <a:schemeClr val="accent5">
                    <a:lumMod val="50000"/>
                  </a:schemeClr>
                </a:solidFill>
              </a:rPr>
              <a:t>Ұсынымдар</a:t>
            </a:r>
            <a:endParaRPr lang="ru-RU" sz="4400" b="1" dirty="0">
              <a:solidFill>
                <a:schemeClr val="accent5">
                  <a:lumMod val="50000"/>
                </a:schemeClr>
              </a:solidFill>
            </a:endParaRP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Егер</a:t>
            </a:r>
            <a:r>
              <a:rPr lang="ru-RU" sz="4000" b="1" i="1" dirty="0">
                <a:solidFill>
                  <a:schemeClr val="accent5">
                    <a:lumMod val="50000"/>
                  </a:schemeClr>
                </a:solidFill>
              </a:rPr>
              <a:t> мен </a:t>
            </a:r>
            <a:r>
              <a:rPr lang="ru-RU" sz="4000" b="1" i="1" dirty="0" err="1">
                <a:solidFill>
                  <a:schemeClr val="accent5">
                    <a:lumMod val="50000"/>
                  </a:schemeClr>
                </a:solidFill>
              </a:rPr>
              <a:t>Интернетте</a:t>
            </a:r>
            <a:r>
              <a:rPr lang="ru-RU" sz="4000" b="1" i="1" dirty="0">
                <a:solidFill>
                  <a:schemeClr val="accent5">
                    <a:lumMod val="50000"/>
                  </a:schemeClr>
                </a:solidFill>
              </a:rPr>
              <a:t> агрессор немесе </a:t>
            </a:r>
            <a:r>
              <a:rPr lang="ru-RU" sz="4000" b="1" i="1" dirty="0" err="1">
                <a:solidFill>
                  <a:schemeClr val="accent5">
                    <a:lumMod val="50000"/>
                  </a:schemeClr>
                </a:solidFill>
              </a:rPr>
              <a:t>кибербуллер</a:t>
            </a:r>
            <a:r>
              <a:rPr lang="ru-RU" sz="4000" b="1" i="1" dirty="0">
                <a:solidFill>
                  <a:schemeClr val="accent5">
                    <a:lumMod val="50000"/>
                  </a:schemeClr>
                </a:solidFill>
              </a:rPr>
              <a:t> </a:t>
            </a:r>
            <a:r>
              <a:rPr lang="ru-RU" sz="4000" b="1" i="1" dirty="0" err="1">
                <a:solidFill>
                  <a:schemeClr val="accent5">
                    <a:lumMod val="50000"/>
                  </a:schemeClr>
                </a:solidFill>
              </a:rPr>
              <a:t>болсам</a:t>
            </a:r>
            <a:r>
              <a:rPr lang="ru-RU" sz="4000" b="1" i="1" dirty="0">
                <a:solidFill>
                  <a:schemeClr val="accent5">
                    <a:lumMod val="50000"/>
                  </a:schemeClr>
                </a:solidFill>
              </a:rPr>
              <a:t>, не </a:t>
            </a:r>
            <a:r>
              <a:rPr lang="ru-RU" sz="4000" b="1" i="1" dirty="0" err="1">
                <a:solidFill>
                  <a:schemeClr val="accent5">
                    <a:lumMod val="50000"/>
                  </a:schemeClr>
                </a:solidFill>
              </a:rPr>
              <a:t>істеу</a:t>
            </a:r>
            <a:r>
              <a:rPr lang="ru-RU" sz="4000" b="1" i="1" dirty="0">
                <a:solidFill>
                  <a:schemeClr val="accent5">
                    <a:lumMod val="50000"/>
                  </a:schemeClr>
                </a:solidFill>
              </a:rPr>
              <a:t> </a:t>
            </a:r>
            <a:r>
              <a:rPr lang="ru-RU" sz="4000" b="1" i="1" dirty="0" err="1">
                <a:solidFill>
                  <a:schemeClr val="accent5">
                    <a:lumMod val="50000"/>
                  </a:schemeClr>
                </a:solidFill>
              </a:rPr>
              <a:t>керек</a:t>
            </a:r>
            <a:r>
              <a:rPr lang="ru-RU" sz="4000" b="1" i="1" dirty="0">
                <a:solidFill>
                  <a:schemeClr val="accent5">
                    <a:lumMod val="50000"/>
                  </a:schemeClr>
                </a:solidFill>
              </a:rPr>
              <a:t>? </a:t>
            </a: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err="1">
                <a:solidFill>
                  <a:srgbClr val="002060"/>
                </a:solidFill>
                <a:latin typeface="Arial" panose="020B0604020202020204" pitchFamily="34" charset="0"/>
                <a:cs typeface="Arial" panose="020B0604020202020204" pitchFamily="34" charset="0"/>
              </a:rPr>
              <a:t>Есте</a:t>
            </a:r>
            <a:r>
              <a:rPr lang="ru-RU" sz="3200" b="1" dirty="0">
                <a:solidFill>
                  <a:srgbClr val="002060"/>
                </a:solidFill>
                <a:latin typeface="Arial" panose="020B0604020202020204" pitchFamily="34" charset="0"/>
                <a:cs typeface="Arial" panose="020B0604020202020204" pitchFamily="34" charset="0"/>
              </a:rPr>
              <a:t> </a:t>
            </a:r>
            <a:r>
              <a:rPr lang="ru-RU" sz="3200" b="1" dirty="0" err="1">
                <a:solidFill>
                  <a:srgbClr val="002060"/>
                </a:solidFill>
                <a:latin typeface="Arial" panose="020B0604020202020204" pitchFamily="34" charset="0"/>
                <a:cs typeface="Arial" panose="020B0604020202020204" pitchFamily="34" charset="0"/>
              </a:rPr>
              <a:t>сақтаңдар</a:t>
            </a:r>
            <a:r>
              <a:rPr lang="ru-RU" sz="3200" b="1" dirty="0">
                <a:solidFill>
                  <a:srgbClr val="002060"/>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kk-KZ" dirty="0">
                <a:solidFill>
                  <a:srgbClr val="FF0000"/>
                </a:solidFill>
                <a:latin typeface="Arial" panose="020B0604020202020204" pitchFamily="34" charset="0"/>
                <a:cs typeface="Arial" panose="020B0604020202020204" pitchFamily="34" charset="0"/>
              </a:rPr>
              <a:t>ӘРЕКЕТТЕР</a:t>
            </a:r>
            <a:endParaRPr lang="ru-RU" dirty="0">
              <a:solidFill>
                <a:srgbClr val="FF0000"/>
              </a:solidFill>
              <a:latin typeface="Arial" panose="020B0604020202020204" pitchFamily="34" charset="0"/>
              <a:cs typeface="Arial" panose="020B0604020202020204" pitchFamily="34" charset="0"/>
            </a:endParaRP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суреттің</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астына</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жағымсыз</a:t>
            </a:r>
            <a:r>
              <a:rPr lang="ru-RU" sz="2200" b="1" dirty="0">
                <a:solidFill>
                  <a:srgbClr val="0070C0"/>
                </a:solidFill>
                <a:latin typeface="Arial" panose="020B0604020202020204" pitchFamily="34" charset="0"/>
                <a:cs typeface="Arial" panose="020B0604020202020204" pitchFamily="34" charset="0"/>
              </a:rPr>
              <a:t> комментарий </a:t>
            </a:r>
            <a:r>
              <a:rPr lang="ru-RU" sz="2200" b="1" dirty="0" err="1">
                <a:solidFill>
                  <a:srgbClr val="0070C0"/>
                </a:solidFill>
                <a:latin typeface="Arial" panose="020B0604020202020204" pitchFamily="34" charset="0"/>
                <a:cs typeface="Arial" panose="020B0604020202020204" pitchFamily="34" charset="0"/>
              </a:rPr>
              <a:t>қалдыру</a:t>
            </a:r>
            <a:endParaRPr lang="ru-RU" sz="2200" b="1" dirty="0">
              <a:solidFill>
                <a:srgbClr val="0070C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тіл</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тигізетін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жолдау</a:t>
            </a:r>
            <a:endParaRPr lang="ru-RU" sz="2200" b="1" dirty="0">
              <a:solidFill>
                <a:srgbClr val="00206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адамды</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мазақтайтын</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суреттер</a:t>
            </a:r>
            <a:r>
              <a:rPr lang="ru-RU" sz="2200" b="1" dirty="0">
                <a:solidFill>
                  <a:srgbClr val="0070C0"/>
                </a:solidFill>
                <a:latin typeface="Arial" panose="020B0604020202020204" pitchFamily="34" charset="0"/>
                <a:cs typeface="Arial" panose="020B0604020202020204" pitchFamily="34" charset="0"/>
              </a:rPr>
              <a:t> мен видео </a:t>
            </a:r>
            <a:r>
              <a:rPr lang="ru-RU" sz="2200" b="1" dirty="0" err="1">
                <a:solidFill>
                  <a:srgbClr val="0070C0"/>
                </a:solidFill>
                <a:latin typeface="Arial" panose="020B0604020202020204" pitchFamily="34" charset="0"/>
                <a:cs typeface="Arial" panose="020B0604020202020204" pitchFamily="34" charset="0"/>
              </a:rPr>
              <a:t>жасау</a:t>
            </a:r>
            <a:r>
              <a:rPr lang="ru-RU" sz="2200" b="1"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жазбаға</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бұзып</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кіру</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және</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жазбасы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бұзылған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пайдаланушы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атынан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жариялау</a:t>
            </a:r>
            <a:endParaRPr lang="ru-RU" sz="2200" b="1" dirty="0">
              <a:solidFill>
                <a:srgbClr val="002060"/>
              </a:solidFill>
              <a:latin typeface="Arial" panose="020B0604020202020204" pitchFamily="34" charset="0"/>
              <a:cs typeface="Arial" panose="020B0604020202020204" pitchFamily="34" charset="0"/>
            </a:endParaRP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solidFill>
                  <a:srgbClr val="002060"/>
                </a:solidFill>
                <a:latin typeface="Arial" panose="020B0604020202020204" pitchFamily="34" charset="0"/>
                <a:cs typeface="Arial" panose="020B0604020202020204" pitchFamily="34" charset="0"/>
              </a:rPr>
              <a:t>Жала жабу </a:t>
            </a:r>
            <a:r>
              <a:rPr lang="ru-RU" sz="2200" dirty="0">
                <a:latin typeface="Arial" panose="020B0604020202020204" pitchFamily="34" charset="0"/>
                <a:cs typeface="Arial" panose="020B0604020202020204" pitchFamily="34" charset="0"/>
              </a:rPr>
              <a:t>(ҚР ҚҚ 130), </a:t>
            </a:r>
            <a:r>
              <a:rPr lang="ru-RU" sz="2200" b="1" dirty="0" err="1">
                <a:solidFill>
                  <a:srgbClr val="0070C0"/>
                </a:solidFill>
                <a:latin typeface="Arial" panose="020B0604020202020204" pitchFamily="34" charset="0"/>
                <a:cs typeface="Arial" panose="020B0604020202020204" pitchFamily="34" charset="0"/>
              </a:rPr>
              <a:t>тіл</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тигізу</a:t>
            </a:r>
            <a:r>
              <a:rPr lang="ru-RU" sz="2200" b="1" dirty="0">
                <a:solidFill>
                  <a:srgbClr val="0070C0"/>
                </a:solidFill>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(ҚР ҚҚ 131) </a:t>
            </a:r>
            <a:r>
              <a:rPr lang="ru-RU" sz="2200" b="1" dirty="0" err="1">
                <a:latin typeface="Arial" panose="020B0604020202020204" pitchFamily="34" charset="0"/>
                <a:cs typeface="Arial" panose="020B0604020202020204" pitchFamily="34" charset="0"/>
              </a:rPr>
              <a:t>үшін</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қылмыстық</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жауапкершілік</a:t>
            </a:r>
            <a:endParaRPr lang="ru-RU" sz="2200" dirty="0">
              <a:latin typeface="Arial" panose="020B0604020202020204" pitchFamily="34" charset="0"/>
              <a:cs typeface="Arial" panose="020B0604020202020204" pitchFamily="34" charset="0"/>
            </a:endParaRP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err="1"/>
              <a:t>Кәмелетке</a:t>
            </a:r>
            <a:r>
              <a:rPr lang="ru-RU" sz="2200" dirty="0"/>
              <a:t> </a:t>
            </a:r>
            <a:r>
              <a:rPr lang="ru-RU" sz="2200" dirty="0" err="1"/>
              <a:t>толмағандардың</a:t>
            </a:r>
            <a:r>
              <a:rPr lang="ru-RU" sz="2200" dirty="0"/>
              <a:t> </a:t>
            </a:r>
            <a:r>
              <a:rPr lang="ru-RU" sz="2200" dirty="0" err="1"/>
              <a:t>әрекеттері</a:t>
            </a:r>
            <a:r>
              <a:rPr lang="ru-RU" sz="2200" dirty="0"/>
              <a:t> </a:t>
            </a:r>
            <a:r>
              <a:rPr lang="ru-RU" sz="2200" dirty="0" err="1"/>
              <a:t>үшін</a:t>
            </a:r>
            <a:r>
              <a:rPr lang="ru-RU" sz="2200" dirty="0"/>
              <a:t> </a:t>
            </a:r>
            <a:r>
              <a:rPr lang="ru-RU" sz="2200" dirty="0" err="1"/>
              <a:t>жауапқа</a:t>
            </a:r>
            <a:r>
              <a:rPr lang="ru-RU" sz="2200" dirty="0"/>
              <a:t> </a:t>
            </a:r>
            <a:r>
              <a:rPr lang="ru-RU" sz="2200" dirty="0" err="1"/>
              <a:t>тартылатындар</a:t>
            </a:r>
            <a:r>
              <a:rPr lang="ru-RU" sz="2200" dirty="0"/>
              <a:t>:</a:t>
            </a:r>
            <a:br>
              <a:rPr lang="ru-RU" sz="2200" dirty="0"/>
            </a:br>
            <a:r>
              <a:rPr lang="ru-RU" sz="2200" dirty="0"/>
              <a:t>- </a:t>
            </a:r>
            <a:r>
              <a:rPr lang="ru-RU" sz="2200" dirty="0" err="1"/>
              <a:t>ата-аналары</a:t>
            </a:r>
            <a:r>
              <a:rPr lang="ru-RU" sz="2200" dirty="0"/>
              <a:t>, </a:t>
            </a:r>
            <a:r>
              <a:rPr lang="ru-RU" sz="2200" dirty="0" err="1"/>
              <a:t>заңды</a:t>
            </a:r>
            <a:r>
              <a:rPr lang="ru-RU" sz="2200" dirty="0"/>
              <a:t> </a:t>
            </a:r>
            <a:r>
              <a:rPr lang="ru-RU" sz="2200" dirty="0" err="1"/>
              <a:t>өкілдері</a:t>
            </a:r>
            <a:r>
              <a:rPr lang="ru-RU" sz="2200" dirty="0"/>
              <a:t> (ӘҚБК 127 бабы);</a:t>
            </a:r>
          </a:p>
          <a:p>
            <a:r>
              <a:rPr lang="ru-RU" sz="2200" dirty="0"/>
              <a:t>- </a:t>
            </a:r>
            <a:r>
              <a:rPr lang="ru-RU" sz="2200" dirty="0" err="1"/>
              <a:t>балалар</a:t>
            </a:r>
            <a:r>
              <a:rPr lang="ru-RU" sz="2200" dirty="0"/>
              <a:t> </a:t>
            </a:r>
            <a:r>
              <a:rPr lang="ru-RU" sz="2200" dirty="0" err="1"/>
              <a:t>орналастырылған</a:t>
            </a:r>
            <a:r>
              <a:rPr lang="ru-RU" sz="2200" dirty="0"/>
              <a:t> </a:t>
            </a:r>
            <a:r>
              <a:rPr lang="ru-RU" sz="2200" dirty="0" err="1"/>
              <a:t>мемлекеттік</a:t>
            </a:r>
            <a:r>
              <a:rPr lang="ru-RU" sz="2200" dirty="0"/>
              <a:t> </a:t>
            </a:r>
            <a:r>
              <a:rPr lang="ru-RU" sz="2200" dirty="0" err="1"/>
              <a:t>мекемелер</a:t>
            </a:r>
            <a:r>
              <a:rPr lang="ru-RU" sz="2200" dirty="0"/>
              <a:t> (ӘҚБК 127-1 бабы)</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6426" y="456501"/>
            <a:ext cx="6101257" cy="1470025"/>
          </a:xfrm>
        </p:spPr>
        <p:txBody>
          <a:bodyPr anchor="ctr">
            <a:normAutofit/>
          </a:bodyPr>
          <a:lstStyle/>
          <a:p>
            <a:r>
              <a:rPr lang="ru-RU" sz="4400" b="1" dirty="0" err="1">
                <a:solidFill>
                  <a:srgbClr val="002060"/>
                </a:solidFill>
                <a:latin typeface="+mn-lt"/>
              </a:rPr>
              <a:t>Кері</a:t>
            </a:r>
            <a:r>
              <a:rPr lang="ru-RU" sz="4400" b="1" dirty="0">
                <a:solidFill>
                  <a:srgbClr val="002060"/>
                </a:solidFill>
                <a:latin typeface="+mn-lt"/>
              </a:rPr>
              <a:t> </a:t>
            </a:r>
            <a:r>
              <a:rPr lang="ru-RU" sz="4400" b="1" dirty="0" err="1">
                <a:solidFill>
                  <a:srgbClr val="002060"/>
                </a:solidFill>
                <a:latin typeface="+mn-lt"/>
              </a:rPr>
              <a:t>байланыс</a:t>
            </a:r>
            <a:endParaRPr lang="ru-RU" sz="4400" b="1" dirty="0">
              <a:solidFill>
                <a:srgbClr val="002060"/>
              </a:solidFill>
              <a:latin typeface="+mn-lt"/>
            </a:endParaRPr>
          </a:p>
        </p:txBody>
      </p:sp>
      <p:sp>
        <p:nvSpPr>
          <p:cNvPr id="3" name="Подзаголовок 2"/>
          <p:cNvSpPr>
            <a:spLocks noGrp="1"/>
          </p:cNvSpPr>
          <p:nvPr>
            <p:ph type="subTitle" idx="1"/>
          </p:nvPr>
        </p:nvSpPr>
        <p:spPr>
          <a:xfrm>
            <a:off x="1205298" y="2209117"/>
            <a:ext cx="5463515" cy="3766014"/>
          </a:xfrm>
        </p:spPr>
        <p:txBody>
          <a:bodyPr>
            <a:normAutofit fontScale="92500"/>
          </a:bodyPr>
          <a:lstStyle/>
          <a:p>
            <a:r>
              <a:rPr lang="ru-RU" sz="4400" b="1" dirty="0" err="1">
                <a:solidFill>
                  <a:srgbClr val="0070C0"/>
                </a:solidFill>
              </a:rPr>
              <a:t>Қандай</a:t>
            </a:r>
            <a:r>
              <a:rPr lang="ru-RU" sz="4400" b="1" dirty="0">
                <a:solidFill>
                  <a:srgbClr val="0070C0"/>
                </a:solidFill>
              </a:rPr>
              <a:t> </a:t>
            </a:r>
            <a:r>
              <a:rPr lang="ru-RU" sz="4400" b="1" dirty="0" err="1">
                <a:solidFill>
                  <a:srgbClr val="0070C0"/>
                </a:solidFill>
              </a:rPr>
              <a:t>пайдалы</a:t>
            </a:r>
            <a:r>
              <a:rPr lang="ru-RU" sz="4400" b="1" dirty="0">
                <a:solidFill>
                  <a:srgbClr val="0070C0"/>
                </a:solidFill>
              </a:rPr>
              <a:t> </a:t>
            </a:r>
            <a:r>
              <a:rPr lang="ru-RU" sz="4400" b="1" dirty="0" err="1">
                <a:solidFill>
                  <a:srgbClr val="0070C0"/>
                </a:solidFill>
              </a:rPr>
              <a:t>ақпарат</a:t>
            </a:r>
            <a:r>
              <a:rPr lang="ru-RU" sz="4400" b="1" dirty="0">
                <a:solidFill>
                  <a:srgbClr val="0070C0"/>
                </a:solidFill>
              </a:rPr>
              <a:t> </a:t>
            </a:r>
            <a:r>
              <a:rPr lang="ru-RU" sz="4400" b="1" dirty="0" err="1">
                <a:solidFill>
                  <a:srgbClr val="0070C0"/>
                </a:solidFill>
              </a:rPr>
              <a:t>алдыңдар</a:t>
            </a:r>
            <a:r>
              <a:rPr lang="ru-RU" sz="4400" b="1" dirty="0">
                <a:solidFill>
                  <a:srgbClr val="0070C0"/>
                </a:solidFill>
              </a:rPr>
              <a:t> </a:t>
            </a:r>
            <a:r>
              <a:rPr lang="ru-RU" sz="4400" b="1" dirty="0" err="1">
                <a:solidFill>
                  <a:srgbClr val="0070C0"/>
                </a:solidFill>
              </a:rPr>
              <a:t>және</a:t>
            </a:r>
            <a:r>
              <a:rPr lang="ru-RU" sz="4400" b="1" dirty="0">
                <a:solidFill>
                  <a:srgbClr val="0070C0"/>
                </a:solidFill>
              </a:rPr>
              <a:t> </a:t>
            </a:r>
            <a:r>
              <a:rPr lang="ru-RU" sz="4400" b="1" dirty="0" err="1">
                <a:solidFill>
                  <a:srgbClr val="0070C0"/>
                </a:solidFill>
              </a:rPr>
              <a:t>көмек</a:t>
            </a:r>
            <a:r>
              <a:rPr lang="ru-RU" sz="4400" b="1" dirty="0">
                <a:solidFill>
                  <a:srgbClr val="0070C0"/>
                </a:solidFill>
              </a:rPr>
              <a:t> пен </a:t>
            </a:r>
            <a:r>
              <a:rPr lang="ru-RU" sz="4400" b="1" dirty="0" err="1">
                <a:solidFill>
                  <a:srgbClr val="0070C0"/>
                </a:solidFill>
              </a:rPr>
              <a:t>кеңес</a:t>
            </a:r>
            <a:r>
              <a:rPr lang="ru-RU" sz="4400" b="1" dirty="0">
                <a:solidFill>
                  <a:srgbClr val="0070C0"/>
                </a:solidFill>
              </a:rPr>
              <a:t> </a:t>
            </a:r>
            <a:r>
              <a:rPr lang="ru-RU" sz="4400" b="1" dirty="0" err="1">
                <a:solidFill>
                  <a:srgbClr val="0070C0"/>
                </a:solidFill>
              </a:rPr>
              <a:t>ретінде</a:t>
            </a:r>
            <a:r>
              <a:rPr lang="ru-RU" sz="4400" b="1" dirty="0">
                <a:solidFill>
                  <a:srgbClr val="0070C0"/>
                </a:solidFill>
              </a:rPr>
              <a:t> </a:t>
            </a:r>
            <a:r>
              <a:rPr lang="ru-RU" sz="4400" b="1" dirty="0" err="1">
                <a:solidFill>
                  <a:srgbClr val="0070C0"/>
                </a:solidFill>
              </a:rPr>
              <a:t>өздеріңмен</a:t>
            </a:r>
            <a:r>
              <a:rPr lang="ru-RU" sz="4400" b="1" dirty="0">
                <a:solidFill>
                  <a:srgbClr val="0070C0"/>
                </a:solidFill>
              </a:rPr>
              <a:t> </a:t>
            </a:r>
            <a:r>
              <a:rPr lang="ru-RU" sz="4400" b="1" dirty="0" err="1">
                <a:solidFill>
                  <a:srgbClr val="0070C0"/>
                </a:solidFill>
              </a:rPr>
              <a:t>бірге</a:t>
            </a:r>
            <a:r>
              <a:rPr lang="ru-RU" sz="4400" b="1" dirty="0">
                <a:solidFill>
                  <a:srgbClr val="0070C0"/>
                </a:solidFill>
              </a:rPr>
              <a:t> </a:t>
            </a:r>
            <a:r>
              <a:rPr lang="ru-RU" sz="4400" b="1" dirty="0" err="1">
                <a:solidFill>
                  <a:srgbClr val="0070C0"/>
                </a:solidFill>
              </a:rPr>
              <a:t>нені</a:t>
            </a:r>
            <a:r>
              <a:rPr lang="ru-RU" sz="4400" b="1" dirty="0">
                <a:solidFill>
                  <a:srgbClr val="0070C0"/>
                </a:solidFill>
              </a:rPr>
              <a:t> </a:t>
            </a:r>
            <a:r>
              <a:rPr lang="ru-RU" sz="4400" b="1" dirty="0" err="1">
                <a:solidFill>
                  <a:srgbClr val="0070C0"/>
                </a:solidFill>
              </a:rPr>
              <a:t>алып</a:t>
            </a:r>
            <a:r>
              <a:rPr lang="ru-RU" sz="4400" b="1" dirty="0">
                <a:solidFill>
                  <a:srgbClr val="0070C0"/>
                </a:solidFill>
              </a:rPr>
              <a:t> </a:t>
            </a:r>
            <a:r>
              <a:rPr lang="ru-RU" sz="4400" b="1" dirty="0" err="1">
                <a:solidFill>
                  <a:srgbClr val="0070C0"/>
                </a:solidFill>
              </a:rPr>
              <a:t>кетесіңдер</a:t>
            </a:r>
            <a:r>
              <a:rPr lang="ru-RU" sz="4400" b="1" dirty="0">
                <a:solidFill>
                  <a:srgbClr val="0070C0"/>
                </a:solidFill>
              </a:rPr>
              <a:t>?</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41325" y="693683"/>
            <a:ext cx="4342902" cy="5585253"/>
          </a:xfrm>
          <a:prstGeom prst="rect">
            <a:avLst/>
          </a:prstGeom>
          <a:ln>
            <a:noFill/>
          </a:ln>
          <a:effectLst>
            <a:softEdge rad="112500"/>
          </a:effectLst>
        </p:spPr>
      </p:pic>
    </p:spTree>
  </p:cSld>
  <p:clrMapOvr>
    <a:masterClrMapping/>
  </p:clrMapOvr>
  <p:transition advTm="2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Т.А.Ә. ______________</a:t>
            </a:r>
            <a:br>
              <a:rPr lang="ru-RU" sz="4667"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мектеп</a:t>
            </a:r>
            <a:r>
              <a:rPr lang="ru-RU" sz="4667" b="1" dirty="0">
                <a:solidFill>
                  <a:srgbClr val="05856D"/>
                </a:solidFill>
                <a:latin typeface="+mn-lt"/>
                <a:ea typeface="Open Sans Light" charset="0"/>
                <a:cs typeface="Open Sans Light" charset="0"/>
              </a:rPr>
              <a:t>/колледж педагог-</a:t>
            </a:r>
            <a:r>
              <a:rPr lang="ru-RU" sz="4667" b="1" dirty="0" err="1">
                <a:solidFill>
                  <a:srgbClr val="05856D"/>
                </a:solidFill>
                <a:latin typeface="+mn-lt"/>
                <a:ea typeface="Open Sans Light" charset="0"/>
                <a:cs typeface="Open Sans Light" charset="0"/>
              </a:rPr>
              <a:t>психологы</a:t>
            </a:r>
            <a:r>
              <a:rPr lang="ru-RU" sz="4667" b="1" dirty="0">
                <a:solidFill>
                  <a:srgbClr val="05856D"/>
                </a:solidFill>
                <a:latin typeface="+mn-lt"/>
                <a:ea typeface="Open Sans Light" charset="0"/>
                <a:cs typeface="Open Sans Light" charset="0"/>
              </a:rPr>
              <a:t>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8309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err="1">
                <a:solidFill>
                  <a:srgbClr val="154F01"/>
                </a:solidFill>
                <a:latin typeface="Century Gothic"/>
                <a:ea typeface="Century Gothic"/>
                <a:cs typeface="Century Gothic"/>
                <a:sym typeface="Century Gothic"/>
              </a:rPr>
              <a:t>Қорқыту</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енді</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мектеп</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ауласымен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шектелмейді</a:t>
            </a:r>
            <a:r>
              <a:rPr lang="ru-RU" sz="2400" b="1" i="0" u="none" strike="noStrike" cap="none" dirty="0">
                <a:solidFill>
                  <a:srgbClr val="154F01"/>
                </a:solidFill>
                <a:latin typeface="Century Gothic"/>
                <a:ea typeface="Century Gothic"/>
                <a:cs typeface="Century Gothic"/>
                <a:sym typeface="Century Gothic"/>
              </a:rPr>
              <a:t>.</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dirty="0">
                <a:solidFill>
                  <a:srgbClr val="154F01"/>
                </a:solidFill>
                <a:latin typeface="Century Gothic"/>
                <a:ea typeface="Century Gothic"/>
                <a:cs typeface="Century Gothic"/>
                <a:sym typeface="Century Gothic"/>
              </a:rPr>
              <a:t>Телефон </a:t>
            </a:r>
            <a:r>
              <a:rPr lang="ru-RU" sz="2400" b="1" i="0" u="none" strike="noStrike" cap="none" dirty="0" err="1">
                <a:solidFill>
                  <a:srgbClr val="154F01"/>
                </a:solidFill>
                <a:latin typeface="Century Gothic"/>
                <a:ea typeface="Century Gothic"/>
                <a:cs typeface="Century Gothic"/>
                <a:sym typeface="Century Gothic"/>
              </a:rPr>
              <a:t>арқылы</a:t>
            </a:r>
            <a:r>
              <a:rPr lang="ru-RU" sz="2400" b="1" i="0" u="none" strike="noStrike" cap="none" dirty="0">
                <a:solidFill>
                  <a:srgbClr val="154F01"/>
                </a:solidFill>
                <a:latin typeface="Century Gothic"/>
                <a:ea typeface="Century Gothic"/>
                <a:cs typeface="Century Gothic"/>
                <a:sym typeface="Century Gothic"/>
              </a:rPr>
              <a:t> немесе онлайн </a:t>
            </a:r>
            <a:r>
              <a:rPr lang="ru-RU" sz="2400" b="1" i="0" u="none" strike="noStrike" cap="none" dirty="0" err="1">
                <a:solidFill>
                  <a:srgbClr val="154F01"/>
                </a:solidFill>
                <a:latin typeface="Century Gothic"/>
                <a:ea typeface="Century Gothic"/>
                <a:cs typeface="Century Gothic"/>
                <a:sym typeface="Century Gothic"/>
              </a:rPr>
              <a:t>мұғалімдер</a:t>
            </a:r>
            <a:r>
              <a:rPr lang="ru-RU" sz="2400" b="1" i="0" u="none" strike="noStrike" cap="none" dirty="0">
                <a:solidFill>
                  <a:srgbClr val="154F01"/>
                </a:solidFill>
                <a:latin typeface="Century Gothic"/>
                <a:ea typeface="Century Gothic"/>
                <a:cs typeface="Century Gothic"/>
                <a:sym typeface="Century Gothic"/>
              </a:rPr>
              <a:t> мен </a:t>
            </a:r>
            <a:r>
              <a:rPr lang="ru-RU" sz="2400" b="1" i="0" u="none" strike="noStrike" cap="none" dirty="0" err="1">
                <a:solidFill>
                  <a:srgbClr val="154F01"/>
                </a:solidFill>
                <a:latin typeface="Century Gothic"/>
                <a:ea typeface="Century Gothic"/>
                <a:cs typeface="Century Gothic"/>
                <a:sym typeface="Century Gothic"/>
              </a:rPr>
              <a:t>ата-аналардың</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көзінен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тыс</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қорқытуға</a:t>
            </a:r>
            <a:r>
              <a:rPr lang="ru-RU" sz="2400" b="1" i="0" u="none" strike="noStrike" cap="none" dirty="0">
                <a:solidFill>
                  <a:srgbClr val="154F01"/>
                </a:solidFill>
                <a:latin typeface="Century Gothic"/>
                <a:ea typeface="Century Gothic"/>
                <a:cs typeface="Century Gothic"/>
                <a:sym typeface="Century Gothic"/>
              </a:rPr>
              <a:t> да </a:t>
            </a:r>
            <a:r>
              <a:rPr lang="ru-RU" sz="2400" b="1" i="0" u="none" strike="noStrike" cap="none" dirty="0" err="1">
                <a:solidFill>
                  <a:srgbClr val="154F01"/>
                </a:solidFill>
                <a:latin typeface="Century Gothic"/>
                <a:ea typeface="Century Gothic"/>
                <a:cs typeface="Century Gothic"/>
                <a:sym typeface="Century Gothic"/>
              </a:rPr>
              <a:t>болады</a:t>
            </a:r>
            <a:r>
              <a:rPr lang="ru-RU" sz="2400" b="1" i="0" u="none" strike="noStrike" cap="none" dirty="0">
                <a:solidFill>
                  <a:srgbClr val="154F01"/>
                </a:solidFill>
                <a:latin typeface="Century Gothic"/>
                <a:ea typeface="Century Gothic"/>
                <a:cs typeface="Century Gothic"/>
                <a:sym typeface="Century Gothic"/>
              </a:rPr>
              <a:t>.</a:t>
            </a:r>
            <a:endParaRPr lang="ru-RU" dirty="0"/>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dirty="0">
                <a:solidFill>
                  <a:srgbClr val="002060"/>
                </a:solidFill>
                <a:latin typeface="+mn-lt"/>
                <a:ea typeface="MS Mincho" panose="02020609040205080304" pitchFamily="49" charset="-128"/>
                <a:cs typeface="Times New Roman" panose="02020603050405020304" pitchFamily="18" charset="0"/>
              </a:rPr>
              <a:t>КИБЕРБУЛЛИНГ</a:t>
            </a:r>
            <a:r>
              <a:rPr lang="en-US" b="1" dirty="0">
                <a:solidFill>
                  <a:srgbClr val="002060"/>
                </a:solidFill>
                <a:latin typeface="+mn-lt"/>
                <a:ea typeface="MS Mincho" panose="02020609040205080304" pitchFamily="49" charset="-128"/>
                <a:cs typeface="Times New Roman" panose="02020603050405020304" pitchFamily="18" charset="0"/>
              </a:rPr>
              <a:t> </a:t>
            </a:r>
            <a:r>
              <a:rPr lang="kk-KZ" b="1" dirty="0">
                <a:solidFill>
                  <a:srgbClr val="002060"/>
                </a:solidFill>
                <a:latin typeface="+mn-lt"/>
                <a:ea typeface="MS Mincho" panose="02020609040205080304" pitchFamily="49" charset="-128"/>
                <a:cs typeface="Times New Roman" panose="02020603050405020304" pitchFamily="18" charset="0"/>
              </a:rPr>
              <a:t>ДЕГЕН НЕ</a:t>
            </a:r>
            <a:r>
              <a:rPr lang="ru-RU" b="1" dirty="0">
                <a:solidFill>
                  <a:srgbClr val="002060"/>
                </a:solidFill>
                <a:latin typeface="+mn-lt"/>
                <a:ea typeface="MS Mincho" panose="02020609040205080304" pitchFamily="49" charset="-128"/>
                <a:cs typeface="Times New Roman" panose="02020603050405020304" pitchFamily="18" charset="0"/>
              </a:rPr>
              <a:t>?</a:t>
            </a:r>
            <a:endParaRPr lang="ru-RU" b="1" dirty="0">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2800" b="1" i="0" u="none" strike="noStrike" cap="none" dirty="0" err="1">
                <a:solidFill>
                  <a:schemeClr val="accent1"/>
                </a:solidFill>
                <a:ea typeface="Century Gothic"/>
                <a:cs typeface="Century Gothic"/>
                <a:sym typeface="Century Gothic"/>
              </a:rPr>
              <a:t>Кибербуллинг</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кибер</a:t>
            </a:r>
            <a:r>
              <a:rPr lang="kk-KZ" sz="2800" b="1" dirty="0">
                <a:solidFill>
                  <a:schemeClr val="accent1"/>
                </a:solidFill>
                <a:ea typeface="Century Gothic"/>
                <a:cs typeface="Century Gothic"/>
                <a:sym typeface="Century Gothic"/>
              </a:rPr>
              <a:t>қорқыту</a:t>
            </a:r>
            <a:r>
              <a:rPr lang="ru-RU" sz="2800" b="1" i="0" u="none" strike="noStrike" cap="none" dirty="0">
                <a:solidFill>
                  <a:schemeClr val="accent1"/>
                </a:solidFill>
                <a:ea typeface="Century Gothic"/>
                <a:cs typeface="Century Gothic"/>
                <a:sym typeface="Century Gothic"/>
              </a:rPr>
              <a:t> – </a:t>
            </a:r>
            <a:r>
              <a:rPr lang="ru-RU" sz="2800" b="1" i="0" u="none" strike="noStrike" cap="none" dirty="0" err="1">
                <a:solidFill>
                  <a:schemeClr val="accent1"/>
                </a:solidFill>
                <a:ea typeface="Century Gothic"/>
                <a:cs typeface="Century Gothic"/>
                <a:sym typeface="Century Gothic"/>
              </a:rPr>
              <a:t>бұл</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компьютерлерді</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ұялы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телефондарды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смартфондарды</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кез-келген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басқа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технологияларды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өзге</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адамның</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жанын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ауырту</a:t>
            </a:r>
            <a:r>
              <a:rPr lang="ru-RU" sz="2800" b="1" i="0" u="none" strike="noStrike" cap="none" dirty="0">
                <a:solidFill>
                  <a:schemeClr val="accent1"/>
                </a:solidFill>
                <a:ea typeface="Century Gothic"/>
                <a:cs typeface="Century Gothic"/>
                <a:sym typeface="Century Gothic"/>
              </a:rPr>
              <a:t> немесе оны </a:t>
            </a:r>
            <a:r>
              <a:rPr lang="ru-RU" sz="2800" b="1" i="0" u="none" strike="noStrike" cap="none" dirty="0" err="1">
                <a:solidFill>
                  <a:schemeClr val="accent1"/>
                </a:solidFill>
                <a:ea typeface="Century Gothic"/>
                <a:cs typeface="Century Gothic"/>
                <a:sym typeface="Century Gothic"/>
              </a:rPr>
              <a:t>ұялту</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мақсатында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әлденеш</a:t>
            </a:r>
            <a:r>
              <a:rPr lang="ru-RU" sz="2800" b="1" dirty="0" err="1">
                <a:solidFill>
                  <a:schemeClr val="accent1"/>
                </a:solidFill>
                <a:ea typeface="Century Gothic"/>
                <a:cs typeface="Century Gothic"/>
                <a:sym typeface="Century Gothic"/>
              </a:rPr>
              <a:t>е</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рет</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қолдану</a:t>
            </a:r>
            <a:r>
              <a:rPr lang="ru-RU" sz="2800" b="1" i="0" u="none" strike="noStrike" cap="none" dirty="0">
                <a:solidFill>
                  <a:schemeClr val="accent1"/>
                </a:solidFill>
                <a:ea typeface="Century Gothic"/>
                <a:cs typeface="Century Gothic"/>
                <a:sym typeface="Century Gothic"/>
              </a:rPr>
              <a:t>.</a:t>
            </a:r>
            <a:endParaRPr lang="ru-RU" dirty="0">
              <a:solidFill>
                <a:schemeClr val="accent1"/>
              </a:solidFill>
            </a:endParaRPr>
          </a:p>
        </p:txBody>
      </p:sp>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193506"/>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Мен </a:t>
            </a:r>
            <a:r>
              <a:rPr lang="ru-RU" sz="3200" b="1" dirty="0" err="1">
                <a:solidFill>
                  <a:srgbClr val="002060"/>
                </a:solidFill>
              </a:rPr>
              <a:t>кибербуллинг</a:t>
            </a:r>
            <a:r>
              <a:rPr lang="ru-RU" sz="3200" b="1" dirty="0">
                <a:solidFill>
                  <a:srgbClr val="002060"/>
                </a:solidFill>
              </a:rPr>
              <a:t> </a:t>
            </a:r>
            <a:r>
              <a:rPr lang="ru-RU" sz="3200" b="1" dirty="0" err="1">
                <a:solidFill>
                  <a:srgbClr val="002060"/>
                </a:solidFill>
              </a:rPr>
              <a:t>құрбанымын</a:t>
            </a:r>
            <a:r>
              <a:rPr lang="ru-RU" sz="3200" b="1" dirty="0">
                <a:solidFill>
                  <a:srgbClr val="002060"/>
                </a:solidFill>
              </a:rPr>
              <a:t> ба? </a:t>
            </a:r>
          </a:p>
          <a:p>
            <a:pPr algn="ctr"/>
            <a:endParaRPr lang="ru-RU" b="1" dirty="0">
              <a:solidFill>
                <a:srgbClr val="002060"/>
              </a:solidFill>
            </a:endParaRPr>
          </a:p>
          <a:p>
            <a:pPr algn="ctr"/>
            <a:r>
              <a:rPr lang="ru-RU" sz="3200" b="1" dirty="0" err="1">
                <a:solidFill>
                  <a:srgbClr val="002060"/>
                </a:solidFill>
              </a:rPr>
              <a:t>Қалжыңды</a:t>
            </a:r>
            <a:r>
              <a:rPr lang="ru-RU" sz="3200" b="1" dirty="0">
                <a:solidFill>
                  <a:srgbClr val="002060"/>
                </a:solidFill>
              </a:rPr>
              <a:t> </a:t>
            </a:r>
            <a:r>
              <a:rPr lang="ru-RU" sz="3200" b="1" dirty="0" err="1">
                <a:solidFill>
                  <a:srgbClr val="002060"/>
                </a:solidFill>
              </a:rPr>
              <a:t>келемежден</a:t>
            </a:r>
            <a:r>
              <a:rPr lang="ru-RU" sz="3200" b="1" dirty="0">
                <a:solidFill>
                  <a:srgbClr val="002060"/>
                </a:solidFill>
              </a:rPr>
              <a:t> </a:t>
            </a:r>
            <a:r>
              <a:rPr lang="ru-RU" sz="3200" b="1" dirty="0" err="1">
                <a:solidFill>
                  <a:srgbClr val="002060"/>
                </a:solidFill>
              </a:rPr>
              <a:t>қалай</a:t>
            </a:r>
            <a:r>
              <a:rPr lang="ru-RU" sz="3200" b="1" dirty="0">
                <a:solidFill>
                  <a:srgbClr val="002060"/>
                </a:solidFill>
              </a:rPr>
              <a:t> </a:t>
            </a:r>
            <a:r>
              <a:rPr lang="ru-RU" sz="3200" b="1" dirty="0" err="1">
                <a:solidFill>
                  <a:srgbClr val="002060"/>
                </a:solidFill>
              </a:rPr>
              <a:t>ажыратуға</a:t>
            </a:r>
            <a:r>
              <a:rPr lang="ru-RU" sz="3200" b="1" dirty="0">
                <a:solidFill>
                  <a:srgbClr val="002060"/>
                </a:solidFill>
              </a:rPr>
              <a:t> </a:t>
            </a:r>
            <a:r>
              <a:rPr lang="ru-RU" sz="3200" b="1" dirty="0" err="1">
                <a:solidFill>
                  <a:srgbClr val="002060"/>
                </a:solidFill>
              </a:rPr>
              <a:t>болады</a:t>
            </a:r>
            <a:r>
              <a:rPr lang="ru-RU" sz="3200" b="1" dirty="0">
                <a:solidFill>
                  <a:srgbClr val="002060"/>
                </a:solidFill>
              </a:rPr>
              <a:t>?</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Шын мәнінде.....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id="{FB742829-A557-E84E-A672-4D9B38EC100A}"/>
              </a:ext>
            </a:extLst>
          </p:cNvPr>
          <p:cNvSpPr>
            <a:spLocks noGrp="1"/>
          </p:cNvSpPr>
          <p:nvPr>
            <p:ph type="body" sz="quarter" idx="10"/>
          </p:nvPr>
        </p:nvSpPr>
        <p:spPr>
          <a:xfrm rot="209042">
            <a:off x="547279" y="1371636"/>
            <a:ext cx="1324764" cy="1258229"/>
          </a:xfrm>
        </p:spPr>
        <p:txBody>
          <a:bodyPr>
            <a:noAutofit/>
          </a:bodyPr>
          <a:lstStyle/>
          <a:p>
            <a:pPr lvl="0"/>
            <a:r>
              <a:rPr lang="ru-RU" sz="1800" dirty="0" err="1">
                <a:solidFill>
                  <a:srgbClr val="002060"/>
                </a:solidFill>
                <a:latin typeface="+mn-lt"/>
              </a:rPr>
              <a:t>Барлық</a:t>
            </a:r>
            <a:r>
              <a:rPr lang="ru-RU" sz="1800" dirty="0">
                <a:solidFill>
                  <a:srgbClr val="002060"/>
                </a:solidFill>
                <a:latin typeface="+mn-lt"/>
              </a:rPr>
              <a:t> </a:t>
            </a:r>
            <a:r>
              <a:rPr lang="ru-RU" sz="1800" dirty="0" err="1">
                <a:solidFill>
                  <a:srgbClr val="002060"/>
                </a:solidFill>
                <a:latin typeface="+mn-lt"/>
              </a:rPr>
              <a:t>достар</a:t>
            </a:r>
            <a:r>
              <a:rPr lang="ru-RU" sz="1800" dirty="0">
                <a:solidFill>
                  <a:srgbClr val="002060"/>
                </a:solidFill>
                <a:latin typeface="+mn-lt"/>
              </a:rPr>
              <a:t> </a:t>
            </a:r>
            <a:r>
              <a:rPr lang="ru-RU" sz="1800" dirty="0" err="1">
                <a:solidFill>
                  <a:srgbClr val="002060"/>
                </a:solidFill>
                <a:latin typeface="+mn-lt"/>
              </a:rPr>
              <a:t>бір-бірімен</a:t>
            </a:r>
            <a:r>
              <a:rPr lang="ru-RU" sz="1800" dirty="0">
                <a:solidFill>
                  <a:srgbClr val="002060"/>
                </a:solidFill>
                <a:latin typeface="+mn-lt"/>
              </a:rPr>
              <a:t> </a:t>
            </a:r>
            <a:r>
              <a:rPr lang="ru-RU" sz="1800" dirty="0" err="1">
                <a:solidFill>
                  <a:srgbClr val="002060"/>
                </a:solidFill>
                <a:latin typeface="+mn-lt"/>
              </a:rPr>
              <a:t>қалжыңдасады</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id="{C806BE40-8246-6F46-93E1-8B400E56B940}"/>
              </a:ext>
            </a:extLst>
          </p:cNvPr>
          <p:cNvSpPr>
            <a:spLocks noGrp="1"/>
          </p:cNvSpPr>
          <p:nvPr>
            <p:ph type="body" sz="quarter" idx="11"/>
          </p:nvPr>
        </p:nvSpPr>
        <p:spPr>
          <a:xfrm>
            <a:off x="2297301" y="1258635"/>
            <a:ext cx="1799187" cy="1336411"/>
          </a:xfrm>
        </p:spPr>
        <p:txBody>
          <a:bodyPr anchor="ctr">
            <a:normAutofit fontScale="92500"/>
          </a:bodyPr>
          <a:lstStyle/>
          <a:p>
            <a:pPr lvl="0">
              <a:lnSpc>
                <a:spcPts val="1300"/>
              </a:lnSpc>
              <a:spcBef>
                <a:spcPts val="0"/>
              </a:spcBef>
            </a:pPr>
            <a:r>
              <a:rPr lang="ru-RU" sz="1800" dirty="0" err="1">
                <a:solidFill>
                  <a:srgbClr val="002060"/>
                </a:solidFill>
                <a:latin typeface="+mn-lt"/>
              </a:rPr>
              <a:t>Егер</a:t>
            </a:r>
            <a:r>
              <a:rPr lang="ru-RU" sz="1800" dirty="0">
                <a:solidFill>
                  <a:srgbClr val="002060"/>
                </a:solidFill>
                <a:latin typeface="+mn-lt"/>
              </a:rPr>
              <a:t> </a:t>
            </a:r>
          </a:p>
          <a:p>
            <a:pPr lvl="0">
              <a:lnSpc>
                <a:spcPts val="1300"/>
              </a:lnSpc>
              <a:spcBef>
                <a:spcPts val="0"/>
              </a:spcBef>
            </a:pPr>
            <a:r>
              <a:rPr lang="ru-RU" sz="1800" dirty="0" err="1">
                <a:solidFill>
                  <a:srgbClr val="002060"/>
                </a:solidFill>
                <a:latin typeface="+mn-lt"/>
              </a:rPr>
              <a:t>қалжыңды</a:t>
            </a:r>
            <a:r>
              <a:rPr lang="ru-RU" sz="1800" dirty="0">
                <a:solidFill>
                  <a:srgbClr val="002060"/>
                </a:solidFill>
                <a:latin typeface="+mn-lt"/>
              </a:rPr>
              <a:t> </a:t>
            </a:r>
            <a:r>
              <a:rPr lang="ru-RU" sz="1800" dirty="0" err="1">
                <a:solidFill>
                  <a:srgbClr val="002060"/>
                </a:solidFill>
                <a:latin typeface="+mn-lt"/>
              </a:rPr>
              <a:t>доғаруды</a:t>
            </a:r>
            <a:r>
              <a:rPr lang="ru-RU" sz="1800" dirty="0">
                <a:solidFill>
                  <a:srgbClr val="002060"/>
                </a:solidFill>
                <a:latin typeface="+mn-lt"/>
              </a:rPr>
              <a:t> </a:t>
            </a:r>
            <a:r>
              <a:rPr lang="ru-RU" sz="1800" dirty="0" err="1">
                <a:solidFill>
                  <a:srgbClr val="002060"/>
                </a:solidFill>
                <a:latin typeface="+mn-lt"/>
              </a:rPr>
              <a:t>өтінгеннен</a:t>
            </a:r>
            <a:r>
              <a:rPr lang="ru-RU" sz="1800" dirty="0">
                <a:solidFill>
                  <a:srgbClr val="002060"/>
                </a:solidFill>
                <a:latin typeface="+mn-lt"/>
              </a:rPr>
              <a:t> </a:t>
            </a:r>
            <a:r>
              <a:rPr lang="ru-RU" sz="1800" dirty="0" err="1">
                <a:solidFill>
                  <a:srgbClr val="002060"/>
                </a:solidFill>
                <a:latin typeface="+mn-lt"/>
              </a:rPr>
              <a:t>кейін</a:t>
            </a:r>
            <a:r>
              <a:rPr lang="ru-RU" sz="1800" dirty="0">
                <a:solidFill>
                  <a:srgbClr val="002060"/>
                </a:solidFill>
                <a:latin typeface="+mn-lt"/>
              </a:rPr>
              <a:t> де </a:t>
            </a:r>
            <a:r>
              <a:rPr lang="ru-RU" sz="1800" dirty="0" err="1">
                <a:solidFill>
                  <a:srgbClr val="002060"/>
                </a:solidFill>
                <a:latin typeface="+mn-lt"/>
              </a:rPr>
              <a:t>доғарылмаса</a:t>
            </a:r>
            <a:r>
              <a:rPr lang="ru-RU" sz="1800" dirty="0">
                <a:solidFill>
                  <a:srgbClr val="002060"/>
                </a:solidFill>
                <a:latin typeface="+mn-lt"/>
              </a:rPr>
              <a:t>, </a:t>
            </a:r>
            <a:r>
              <a:rPr lang="ru-RU" sz="1800" dirty="0" err="1">
                <a:solidFill>
                  <a:srgbClr val="002060"/>
                </a:solidFill>
                <a:latin typeface="+mn-lt"/>
              </a:rPr>
              <a:t>әрі</a:t>
            </a:r>
            <a:r>
              <a:rPr lang="ru-RU" sz="1800" dirty="0">
                <a:solidFill>
                  <a:srgbClr val="002060"/>
                </a:solidFill>
                <a:latin typeface="+mn-lt"/>
              </a:rPr>
              <a:t> </a:t>
            </a:r>
            <a:r>
              <a:rPr lang="ru-RU" sz="1800" dirty="0" err="1">
                <a:solidFill>
                  <a:srgbClr val="002060"/>
                </a:solidFill>
                <a:latin typeface="+mn-lt"/>
              </a:rPr>
              <a:t>жандарыңа</a:t>
            </a:r>
            <a:r>
              <a:rPr lang="ru-RU" sz="1800" dirty="0">
                <a:solidFill>
                  <a:srgbClr val="002060"/>
                </a:solidFill>
                <a:latin typeface="+mn-lt"/>
              </a:rPr>
              <a:t> </a:t>
            </a:r>
            <a:r>
              <a:rPr lang="ru-RU" sz="1800" dirty="0" err="1">
                <a:solidFill>
                  <a:srgbClr val="002060"/>
                </a:solidFill>
                <a:latin typeface="+mn-lt"/>
              </a:rPr>
              <a:t>батса</a:t>
            </a:r>
            <a:endParaRPr lang="en-US" sz="1800" dirty="0">
              <a:latin typeface="+mn-lt"/>
            </a:endParaRPr>
          </a:p>
        </p:txBody>
      </p:sp>
      <p:sp>
        <p:nvSpPr>
          <p:cNvPr id="268" name="Freeform: Shape 27">
            <a:extLst>
              <a:ext uri="{FF2B5EF4-FFF2-40B4-BE49-F238E27FC236}">
                <a16:creationId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ЕГЕР КӨҢІЛДЕРІҢ ТОЛМАСА, ҚАЙДА БОЛСА ДА, БӘРІБІР, БАРЛЫҚ ЖЕРДЕ</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92500" lnSpcReduction="10000"/>
          </a:bodyPr>
          <a:lstStyle/>
          <a:p>
            <a:r>
              <a:rPr lang="ru-RU" sz="1600" dirty="0" err="1">
                <a:solidFill>
                  <a:srgbClr val="002060"/>
                </a:solidFill>
                <a:latin typeface="+mn-lt"/>
              </a:rPr>
              <a:t>Қалай</a:t>
            </a:r>
            <a:r>
              <a:rPr lang="ru-RU" sz="1600" dirty="0">
                <a:solidFill>
                  <a:srgbClr val="002060"/>
                </a:solidFill>
                <a:latin typeface="+mn-lt"/>
              </a:rPr>
              <a:t> </a:t>
            </a:r>
            <a:r>
              <a:rPr lang="ru-RU" sz="1600" dirty="0" err="1">
                <a:solidFill>
                  <a:srgbClr val="002060"/>
                </a:solidFill>
                <a:latin typeface="+mn-lt"/>
              </a:rPr>
              <a:t>атасаңдар</a:t>
            </a:r>
            <a:r>
              <a:rPr lang="ru-RU" sz="1600" dirty="0">
                <a:solidFill>
                  <a:srgbClr val="002060"/>
                </a:solidFill>
                <a:latin typeface="+mn-lt"/>
              </a:rPr>
              <a:t> да </a:t>
            </a:r>
            <a:r>
              <a:rPr lang="ru-RU" sz="1600" dirty="0" err="1">
                <a:solidFill>
                  <a:srgbClr val="002060"/>
                </a:solidFill>
                <a:latin typeface="+mn-lt"/>
              </a:rPr>
              <a:t>өз</a:t>
            </a:r>
            <a:r>
              <a:rPr lang="ru-RU" sz="1600" dirty="0">
                <a:solidFill>
                  <a:srgbClr val="002060"/>
                </a:solidFill>
                <a:latin typeface="+mn-lt"/>
              </a:rPr>
              <a:t> </a:t>
            </a:r>
            <a:r>
              <a:rPr lang="ru-RU" sz="1600" dirty="0" err="1">
                <a:solidFill>
                  <a:srgbClr val="002060"/>
                </a:solidFill>
                <a:latin typeface="+mn-lt"/>
              </a:rPr>
              <a:t>еріктерің</a:t>
            </a:r>
            <a:r>
              <a:rPr lang="ru-RU" sz="1600" dirty="0">
                <a:solidFill>
                  <a:srgbClr val="002060"/>
                </a:solidFill>
                <a:latin typeface="+mn-lt"/>
              </a:rPr>
              <a:t>, </a:t>
            </a:r>
            <a:r>
              <a:rPr lang="ru-RU" sz="1600" dirty="0" err="1">
                <a:solidFill>
                  <a:srgbClr val="002060"/>
                </a:solidFill>
                <a:latin typeface="+mn-lt"/>
              </a:rPr>
              <a:t>егер</a:t>
            </a:r>
            <a:r>
              <a:rPr lang="ru-RU" sz="1600" dirty="0">
                <a:solidFill>
                  <a:srgbClr val="002060"/>
                </a:solidFill>
                <a:latin typeface="+mn-lt"/>
              </a:rPr>
              <a:t> </a:t>
            </a:r>
            <a:r>
              <a:rPr lang="ru-RU" sz="1600" dirty="0" err="1">
                <a:solidFill>
                  <a:srgbClr val="002060"/>
                </a:solidFill>
                <a:latin typeface="+mn-lt"/>
              </a:rPr>
              <a:t>намысқа</a:t>
            </a:r>
            <a:r>
              <a:rPr lang="ru-RU" sz="1600" dirty="0">
                <a:solidFill>
                  <a:srgbClr val="002060"/>
                </a:solidFill>
                <a:latin typeface="+mn-lt"/>
              </a:rPr>
              <a:t> тисе </a:t>
            </a:r>
            <a:r>
              <a:rPr lang="ru-RU" sz="1600" dirty="0" err="1">
                <a:solidFill>
                  <a:srgbClr val="002060"/>
                </a:solidFill>
                <a:latin typeface="+mn-lt"/>
              </a:rPr>
              <a:t>және</a:t>
            </a:r>
            <a:r>
              <a:rPr lang="ru-RU" sz="1600" dirty="0">
                <a:solidFill>
                  <a:srgbClr val="002060"/>
                </a:solidFill>
                <a:latin typeface="+mn-lt"/>
              </a:rPr>
              <a:t> </a:t>
            </a:r>
            <a:r>
              <a:rPr lang="ru-RU" sz="1600" dirty="0" err="1">
                <a:solidFill>
                  <a:srgbClr val="002060"/>
                </a:solidFill>
                <a:latin typeface="+mn-lt"/>
              </a:rPr>
              <a:t>еш</a:t>
            </a:r>
            <a:r>
              <a:rPr lang="ru-RU" sz="1600" dirty="0">
                <a:solidFill>
                  <a:srgbClr val="002060"/>
                </a:solidFill>
                <a:latin typeface="+mn-lt"/>
              </a:rPr>
              <a:t> </a:t>
            </a:r>
            <a:r>
              <a:rPr lang="ru-RU" sz="1600" dirty="0" err="1">
                <a:solidFill>
                  <a:srgbClr val="002060"/>
                </a:solidFill>
                <a:latin typeface="+mn-lt"/>
              </a:rPr>
              <a:t>тоқтамаса</a:t>
            </a:r>
            <a:endParaRPr lang="en-US" sz="1600" dirty="0">
              <a:latin typeface="+mn-lt"/>
            </a:endParaRPr>
          </a:p>
        </p:txBody>
      </p:sp>
      <p:sp>
        <p:nvSpPr>
          <p:cNvPr id="266" name="Freeform: Shape 22">
            <a:extLst>
              <a:ext uri="{FF2B5EF4-FFF2-40B4-BE49-F238E27FC236}">
                <a16:creationId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id="{98CD677E-1B84-AF48-BD34-FE9687ADA79A}"/>
              </a:ext>
            </a:extLst>
          </p:cNvPr>
          <p:cNvSpPr>
            <a:spLocks noGrp="1"/>
          </p:cNvSpPr>
          <p:nvPr>
            <p:ph type="body" sz="quarter" idx="14"/>
          </p:nvPr>
        </p:nvSpPr>
        <p:spPr>
          <a:xfrm rot="21396341">
            <a:off x="8467792" y="1314864"/>
            <a:ext cx="1588426" cy="1289509"/>
          </a:xfrm>
        </p:spPr>
        <p:txBody>
          <a:bodyPr>
            <a:normAutofit fontScale="70000" lnSpcReduction="20000"/>
          </a:bodyPr>
          <a:lstStyle/>
          <a:p>
            <a:pPr lvl="0"/>
            <a:r>
              <a:rPr lang="ru-RU" dirty="0">
                <a:solidFill>
                  <a:srgbClr val="002060"/>
                </a:solidFill>
                <a:latin typeface="+mn-lt"/>
              </a:rPr>
              <a:t>Кибер-</a:t>
            </a:r>
            <a:r>
              <a:rPr lang="ru-RU" dirty="0" err="1">
                <a:solidFill>
                  <a:srgbClr val="002060"/>
                </a:solidFill>
                <a:latin typeface="+mn-lt"/>
              </a:rPr>
              <a:t>буллингті</a:t>
            </a:r>
            <a:r>
              <a:rPr lang="ru-RU" dirty="0">
                <a:solidFill>
                  <a:srgbClr val="002060"/>
                </a:solidFill>
                <a:latin typeface="+mn-lt"/>
              </a:rPr>
              <a:t> </a:t>
            </a:r>
            <a:r>
              <a:rPr lang="ru-RU" dirty="0" err="1">
                <a:solidFill>
                  <a:srgbClr val="002060"/>
                </a:solidFill>
                <a:latin typeface="+mn-lt"/>
              </a:rPr>
              <a:t>тоқтату</a:t>
            </a:r>
            <a:r>
              <a:rPr lang="ru-RU" dirty="0">
                <a:solidFill>
                  <a:srgbClr val="002060"/>
                </a:solidFill>
                <a:latin typeface="+mn-lt"/>
              </a:rPr>
              <a:t> </a:t>
            </a:r>
            <a:r>
              <a:rPr lang="ru-RU" dirty="0" err="1">
                <a:solidFill>
                  <a:srgbClr val="002060"/>
                </a:solidFill>
                <a:latin typeface="+mn-lt"/>
              </a:rPr>
              <a:t>бұзақыларға</a:t>
            </a:r>
            <a:r>
              <a:rPr lang="ru-RU" dirty="0">
                <a:solidFill>
                  <a:srgbClr val="002060"/>
                </a:solidFill>
                <a:latin typeface="+mn-lt"/>
              </a:rPr>
              <a:t> </a:t>
            </a:r>
            <a:r>
              <a:rPr lang="ru-RU" dirty="0" err="1">
                <a:solidFill>
                  <a:srgbClr val="002060"/>
                </a:solidFill>
                <a:latin typeface="+mn-lt"/>
              </a:rPr>
              <a:t>үн</a:t>
            </a:r>
            <a:r>
              <a:rPr lang="ru-RU" dirty="0">
                <a:solidFill>
                  <a:srgbClr val="002060"/>
                </a:solidFill>
                <a:latin typeface="+mn-lt"/>
              </a:rPr>
              <a:t> </a:t>
            </a:r>
            <a:r>
              <a:rPr lang="ru-RU" dirty="0" err="1">
                <a:solidFill>
                  <a:srgbClr val="002060"/>
                </a:solidFill>
                <a:latin typeface="+mn-lt"/>
              </a:rPr>
              <a:t>қату</a:t>
            </a:r>
            <a:r>
              <a:rPr lang="ru-RU" dirty="0">
                <a:solidFill>
                  <a:srgbClr val="002060"/>
                </a:solidFill>
                <a:latin typeface="+mn-lt"/>
              </a:rPr>
              <a:t> </a:t>
            </a:r>
            <a:r>
              <a:rPr lang="ru-RU" dirty="0" err="1">
                <a:solidFill>
                  <a:srgbClr val="002060"/>
                </a:solidFill>
                <a:latin typeface="+mn-lt"/>
              </a:rPr>
              <a:t>ғана</a:t>
            </a:r>
            <a:r>
              <a:rPr lang="ru-RU" dirty="0">
                <a:solidFill>
                  <a:srgbClr val="002060"/>
                </a:solidFill>
                <a:latin typeface="+mn-lt"/>
              </a:rPr>
              <a:t> </a:t>
            </a:r>
            <a:r>
              <a:rPr lang="ru-RU" dirty="0" err="1">
                <a:solidFill>
                  <a:srgbClr val="002060"/>
                </a:solidFill>
                <a:latin typeface="+mn-lt"/>
              </a:rPr>
              <a:t>емес</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lnSpcReduction="10000"/>
          </a:bodyPr>
          <a:lstStyle/>
          <a:p>
            <a:r>
              <a:rPr lang="kk-KZ" sz="2000" dirty="0">
                <a:latin typeface="+mn-lt"/>
              </a:rPr>
              <a:t>Ешкім қорлыққа лайық емес</a:t>
            </a:r>
            <a:endParaRPr lang="en-US" sz="2000" dirty="0">
              <a:latin typeface="+mn-lt"/>
            </a:endParaRPr>
          </a:p>
        </p:txBody>
      </p:sp>
      <p:grpSp>
        <p:nvGrpSpPr>
          <p:cNvPr id="5" name="Group 61">
            <a:extLst>
              <a:ext uri="{FF2B5EF4-FFF2-40B4-BE49-F238E27FC236}">
                <a16:creationId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БІРАҚ, НАМЫСТАРЫҢА ТИСЕ, ОНДА ҚАЛЖЫҢ ШЕКТЕН ШЫҒЫП КЕТТІ </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бұл</a:t>
            </a:r>
            <a:r>
              <a:rPr lang="ru-RU" dirty="0">
                <a:solidFill>
                  <a:srgbClr val="002060"/>
                </a:solidFill>
                <a:latin typeface="+mn-lt"/>
              </a:rPr>
              <a:t> </a:t>
            </a:r>
            <a:r>
              <a:rPr lang="ru-RU" dirty="0" err="1">
                <a:solidFill>
                  <a:srgbClr val="002060"/>
                </a:solidFill>
                <a:latin typeface="+mn-lt"/>
              </a:rPr>
              <a:t>буллинг</a:t>
            </a:r>
            <a:r>
              <a:rPr lang="ru-RU" dirty="0">
                <a:solidFill>
                  <a:srgbClr val="002060"/>
                </a:solidFill>
                <a:latin typeface="+mn-lt"/>
              </a:rPr>
              <a:t> </a:t>
            </a:r>
            <a:r>
              <a:rPr lang="ru-RU" dirty="0" err="1">
                <a:solidFill>
                  <a:srgbClr val="002060"/>
                </a:solidFill>
                <a:latin typeface="+mn-lt"/>
              </a:rPr>
              <a:t>болуы</a:t>
            </a:r>
            <a:r>
              <a:rPr lang="ru-RU" dirty="0">
                <a:solidFill>
                  <a:srgbClr val="002060"/>
                </a:solidFill>
                <a:latin typeface="+mn-lt"/>
              </a:rPr>
              <a:t> </a:t>
            </a:r>
            <a:r>
              <a:rPr lang="ru-RU" dirty="0" err="1">
                <a:solidFill>
                  <a:srgbClr val="002060"/>
                </a:solidFill>
                <a:latin typeface="+mn-lt"/>
              </a:rPr>
              <a:t>мүмкін</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БҰҒАН ТӨЗУГЕ БОЛМАЙДЫ</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көмек</a:t>
            </a:r>
            <a:r>
              <a:rPr lang="ru-RU" dirty="0">
                <a:solidFill>
                  <a:srgbClr val="002060"/>
                </a:solidFill>
                <a:latin typeface="+mn-lt"/>
              </a:rPr>
              <a:t> </a:t>
            </a:r>
            <a:r>
              <a:rPr lang="ru-RU" dirty="0" err="1">
                <a:solidFill>
                  <a:srgbClr val="002060"/>
                </a:solidFill>
                <a:latin typeface="+mn-lt"/>
              </a:rPr>
              <a:t>сұрау</a:t>
            </a:r>
            <a:r>
              <a:rPr lang="ru-RU" dirty="0">
                <a:solidFill>
                  <a:srgbClr val="002060"/>
                </a:solidFill>
                <a:latin typeface="+mn-lt"/>
              </a:rPr>
              <a:t> </a:t>
            </a:r>
            <a:r>
              <a:rPr lang="ru-RU" dirty="0" err="1">
                <a:solidFill>
                  <a:srgbClr val="002060"/>
                </a:solidFill>
                <a:latin typeface="+mn-lt"/>
              </a:rPr>
              <a:t>керек</a:t>
            </a:r>
            <a:r>
              <a:rPr lang="ru-RU" dirty="0">
                <a:solidFill>
                  <a:srgbClr val="002060"/>
                </a:solidFill>
                <a:latin typeface="+mn-lt"/>
              </a:rPr>
              <a:t> </a:t>
            </a:r>
            <a:endParaRPr lang="ru-RU" dirty="0">
              <a:latin typeface="+mn-lt"/>
            </a:endParaRPr>
          </a:p>
        </p:txBody>
      </p:sp>
      <p:sp>
        <p:nvSpPr>
          <p:cNvPr id="335" name="Freeform: Shape 31">
            <a:extLst>
              <a:ext uri="{FF2B5EF4-FFF2-40B4-BE49-F238E27FC236}">
                <a16:creationId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a:bodyPr>
          <a:lstStyle/>
          <a:p>
            <a:pPr lvl="0">
              <a:lnSpc>
                <a:spcPts val="1900"/>
              </a:lnSpc>
              <a:spcBef>
                <a:spcPts val="0"/>
              </a:spcBef>
            </a:pPr>
            <a:r>
              <a:rPr lang="ru-RU" dirty="0" err="1">
                <a:solidFill>
                  <a:srgbClr val="002060"/>
                </a:solidFill>
                <a:latin typeface="+mn-lt"/>
              </a:rPr>
              <a:t>Бірақ</a:t>
            </a:r>
            <a:r>
              <a:rPr lang="ru-RU" dirty="0">
                <a:solidFill>
                  <a:srgbClr val="002060"/>
                </a:solidFill>
                <a:latin typeface="+mn-lt"/>
              </a:rPr>
              <a:t>, </a:t>
            </a:r>
            <a:r>
              <a:rPr lang="ru-RU" dirty="0" err="1">
                <a:solidFill>
                  <a:srgbClr val="002060"/>
                </a:solidFill>
                <a:latin typeface="+mn-lt"/>
              </a:rPr>
              <a:t>барлық</a:t>
            </a:r>
            <a:r>
              <a:rPr lang="ru-RU" dirty="0">
                <a:solidFill>
                  <a:srgbClr val="002060"/>
                </a:solidFill>
                <a:latin typeface="+mn-lt"/>
              </a:rPr>
              <a:t> </a:t>
            </a:r>
            <a:r>
              <a:rPr lang="ru-RU" dirty="0" err="1">
                <a:solidFill>
                  <a:srgbClr val="002060"/>
                </a:solidFill>
                <a:latin typeface="+mn-lt"/>
              </a:rPr>
              <a:t>адамдар</a:t>
            </a:r>
            <a:r>
              <a:rPr lang="ru-RU" dirty="0">
                <a:solidFill>
                  <a:srgbClr val="002060"/>
                </a:solidFill>
                <a:latin typeface="+mn-lt"/>
              </a:rPr>
              <a:t> </a:t>
            </a:r>
            <a:r>
              <a:rPr lang="ru-RU" dirty="0" err="1">
                <a:solidFill>
                  <a:srgbClr val="002060"/>
                </a:solidFill>
                <a:latin typeface="+mn-lt"/>
              </a:rPr>
              <a:t>Интернетте</a:t>
            </a:r>
            <a:r>
              <a:rPr lang="ru-RU" dirty="0">
                <a:solidFill>
                  <a:srgbClr val="002060"/>
                </a:solidFill>
                <a:latin typeface="+mn-lt"/>
              </a:rPr>
              <a:t> де, </a:t>
            </a:r>
            <a:r>
              <a:rPr lang="ru-RU" dirty="0" err="1">
                <a:solidFill>
                  <a:srgbClr val="002060"/>
                </a:solidFill>
                <a:latin typeface="+mn-lt"/>
              </a:rPr>
              <a:t>шынайы</a:t>
            </a:r>
            <a:r>
              <a:rPr lang="ru-RU" dirty="0">
                <a:solidFill>
                  <a:srgbClr val="002060"/>
                </a:solidFill>
                <a:latin typeface="+mn-lt"/>
              </a:rPr>
              <a:t> </a:t>
            </a:r>
            <a:r>
              <a:rPr lang="ru-RU" dirty="0" err="1">
                <a:solidFill>
                  <a:srgbClr val="002060"/>
                </a:solidFill>
                <a:latin typeface="+mn-lt"/>
              </a:rPr>
              <a:t>өмірде</a:t>
            </a:r>
            <a:r>
              <a:rPr lang="ru-RU" dirty="0">
                <a:solidFill>
                  <a:srgbClr val="002060"/>
                </a:solidFill>
                <a:latin typeface="+mn-lt"/>
              </a:rPr>
              <a:t> де </a:t>
            </a:r>
            <a:r>
              <a:rPr lang="ru-RU" dirty="0" err="1">
                <a:solidFill>
                  <a:srgbClr val="002060"/>
                </a:solidFill>
                <a:latin typeface="+mn-lt"/>
              </a:rPr>
              <a:t>құрметке</a:t>
            </a:r>
            <a:r>
              <a:rPr lang="ru-RU" dirty="0">
                <a:solidFill>
                  <a:srgbClr val="002060"/>
                </a:solidFill>
                <a:latin typeface="+mn-lt"/>
              </a:rPr>
              <a:t> </a:t>
            </a:r>
            <a:r>
              <a:rPr lang="ru-RU" dirty="0" err="1">
                <a:solidFill>
                  <a:srgbClr val="002060"/>
                </a:solidFill>
                <a:latin typeface="+mn-lt"/>
              </a:rPr>
              <a:t>лайық</a:t>
            </a:r>
            <a:r>
              <a:rPr lang="ru-RU" dirty="0">
                <a:solidFill>
                  <a:srgbClr val="002060"/>
                </a:solidFill>
                <a:latin typeface="+mn-lt"/>
              </a:rPr>
              <a:t> </a:t>
            </a:r>
            <a:r>
              <a:rPr lang="ru-RU" dirty="0" err="1">
                <a:solidFill>
                  <a:srgbClr val="002060"/>
                </a:solidFill>
                <a:latin typeface="+mn-lt"/>
              </a:rPr>
              <a:t>екенін</a:t>
            </a:r>
            <a:r>
              <a:rPr lang="ru-RU" dirty="0">
                <a:solidFill>
                  <a:srgbClr val="002060"/>
                </a:solidFill>
                <a:latin typeface="+mn-lt"/>
              </a:rPr>
              <a:t> </a:t>
            </a:r>
            <a:r>
              <a:rPr lang="ru-RU" dirty="0" err="1">
                <a:solidFill>
                  <a:srgbClr val="002060"/>
                </a:solidFill>
                <a:latin typeface="+mn-lt"/>
              </a:rPr>
              <a:t>мойындау</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200" b="1" dirty="0" err="1">
                <a:solidFill>
                  <a:schemeClr val="bg1"/>
                </a:solidFill>
              </a:rPr>
              <a:t>Кибербуллингтің</a:t>
            </a:r>
            <a:r>
              <a:rPr lang="ru-RU" sz="3200" b="1" dirty="0">
                <a:solidFill>
                  <a:schemeClr val="bg1"/>
                </a:solidFill>
              </a:rPr>
              <a:t> </a:t>
            </a:r>
            <a:r>
              <a:rPr lang="ru-RU" sz="3200" b="1" dirty="0" err="1">
                <a:solidFill>
                  <a:schemeClr val="bg1"/>
                </a:solidFill>
              </a:rPr>
              <a:t>салдары</a:t>
            </a:r>
            <a:r>
              <a:rPr lang="ru-RU" sz="3200" b="1" dirty="0">
                <a:solidFill>
                  <a:schemeClr val="bg1"/>
                </a:solidFill>
              </a:rPr>
              <a:t> </a:t>
            </a:r>
            <a:r>
              <a:rPr lang="ru-RU" sz="3200" b="1" dirty="0" err="1">
                <a:solidFill>
                  <a:schemeClr val="bg1"/>
                </a:solidFill>
              </a:rPr>
              <a:t>қандай</a:t>
            </a:r>
            <a:r>
              <a:rPr lang="ru-RU" sz="3200" b="1" dirty="0">
                <a:solidFill>
                  <a:schemeClr val="bg1"/>
                </a:solidFill>
              </a:rPr>
              <a:t>?</a:t>
            </a:r>
          </a:p>
        </p:txBody>
      </p:sp>
      <p:sp>
        <p:nvSpPr>
          <p:cNvPr id="6" name="Овал 5"/>
          <p:cNvSpPr/>
          <p:nvPr/>
        </p:nvSpPr>
        <p:spPr>
          <a:xfrm>
            <a:off x="610093" y="1981622"/>
            <a:ext cx="3135085" cy="1626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қысылғандай</a:t>
            </a:r>
            <a:r>
              <a:rPr lang="ru-RU" sz="2000" b="1" dirty="0">
                <a:solidFill>
                  <a:schemeClr val="tx1"/>
                </a:solidFill>
              </a:rPr>
              <a:t>, </a:t>
            </a:r>
            <a:r>
              <a:rPr lang="ru-RU" sz="2000" b="1" dirty="0" err="1">
                <a:solidFill>
                  <a:schemeClr val="tx1"/>
                </a:solidFill>
              </a:rPr>
              <a:t>ақымақтың</a:t>
            </a:r>
            <a:r>
              <a:rPr lang="ru-RU" sz="2000" b="1" dirty="0">
                <a:solidFill>
                  <a:schemeClr val="tx1"/>
                </a:solidFill>
              </a:rPr>
              <a:t> </a:t>
            </a:r>
            <a:r>
              <a:rPr lang="ru-RU" sz="2000" b="1" dirty="0" err="1">
                <a:solidFill>
                  <a:schemeClr val="tx1"/>
                </a:solidFill>
              </a:rPr>
              <a:t>күйін</a:t>
            </a:r>
            <a:r>
              <a:rPr lang="ru-RU" sz="2000" b="1" dirty="0">
                <a:solidFill>
                  <a:schemeClr val="tx1"/>
                </a:solidFill>
              </a:rPr>
              <a:t> </a:t>
            </a:r>
            <a:r>
              <a:rPr lang="ru-RU" sz="2000" b="1" dirty="0" err="1">
                <a:solidFill>
                  <a:schemeClr val="tx1"/>
                </a:solidFill>
              </a:rPr>
              <a:t>кешкендей</a:t>
            </a:r>
            <a:r>
              <a:rPr lang="ru-RU" sz="2000" b="1" dirty="0">
                <a:solidFill>
                  <a:schemeClr val="tx1"/>
                </a:solidFill>
              </a:rPr>
              <a:t> </a:t>
            </a:r>
            <a:r>
              <a:rPr lang="ru-RU" sz="2000" b="1" dirty="0" err="1">
                <a:solidFill>
                  <a:schemeClr val="tx1"/>
                </a:solidFill>
              </a:rPr>
              <a:t>сезіну</a:t>
            </a:r>
            <a:endParaRPr lang="ru-RU" sz="2000" b="1" dirty="0"/>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бас </a:t>
            </a:r>
            <a:r>
              <a:rPr lang="ru-RU" sz="2000" b="1" dirty="0" err="1"/>
              <a:t>ауыру</a:t>
            </a:r>
            <a:endParaRPr lang="ru-RU" sz="2000" b="1" dirty="0"/>
          </a:p>
        </p:txBody>
      </p:sp>
      <p:sp>
        <p:nvSpPr>
          <p:cNvPr id="8" name="Овал 7"/>
          <p:cNvSpPr/>
          <p:nvPr/>
        </p:nvSpPr>
        <p:spPr>
          <a:xfrm>
            <a:off x="1744781" y="337929"/>
            <a:ext cx="2812869" cy="138631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көңіліңіз</a:t>
            </a:r>
            <a:r>
              <a:rPr lang="ru-RU" sz="2000" b="1" dirty="0">
                <a:solidFill>
                  <a:schemeClr val="tx1"/>
                </a:solidFill>
              </a:rPr>
              <a:t> </a:t>
            </a:r>
            <a:r>
              <a:rPr lang="ru-RU" sz="2000" b="1" dirty="0" err="1">
                <a:solidFill>
                  <a:schemeClr val="tx1"/>
                </a:solidFill>
              </a:rPr>
              <a:t>қалғандай</a:t>
            </a:r>
            <a:r>
              <a:rPr lang="ru-RU" sz="2000" b="1" dirty="0">
                <a:solidFill>
                  <a:schemeClr val="tx1"/>
                </a:solidFill>
              </a:rPr>
              <a:t> </a:t>
            </a:r>
            <a:r>
              <a:rPr lang="ru-RU" sz="2000" b="1" dirty="0" err="1">
                <a:solidFill>
                  <a:schemeClr val="tx1"/>
                </a:solidFill>
              </a:rPr>
              <a:t>сезіну</a:t>
            </a:r>
            <a:endParaRPr lang="ru-RU" sz="2000" b="1" dirty="0">
              <a:solidFill>
                <a:schemeClr val="tx1"/>
              </a:solidFill>
            </a:endParaRP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err="1"/>
              <a:t>сүйікті</a:t>
            </a:r>
            <a:r>
              <a:rPr lang="ru-RU" sz="2000" b="1" dirty="0"/>
              <a:t> </a:t>
            </a:r>
            <a:r>
              <a:rPr lang="ru-RU" sz="2000" b="1" dirty="0" err="1"/>
              <a:t>істерге</a:t>
            </a:r>
            <a:r>
              <a:rPr lang="ru-RU" sz="2000" b="1" dirty="0"/>
              <a:t> </a:t>
            </a:r>
            <a:r>
              <a:rPr lang="ru-RU" sz="2000" b="1" dirty="0" err="1"/>
              <a:t>қызығушылықты</a:t>
            </a:r>
            <a:r>
              <a:rPr lang="ru-RU" sz="2000" b="1" dirty="0"/>
              <a:t> </a:t>
            </a:r>
            <a:r>
              <a:rPr lang="ru-RU" sz="2000" b="1" dirty="0" err="1"/>
              <a:t>жоғалту</a:t>
            </a:r>
            <a:endParaRPr lang="ru-RU" sz="2000" b="1" dirty="0"/>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err="1">
                <a:solidFill>
                  <a:schemeClr val="tx1"/>
                </a:solidFill>
              </a:rPr>
              <a:t>іш</a:t>
            </a:r>
            <a:r>
              <a:rPr lang="ru-RU" sz="2000" b="1" dirty="0">
                <a:solidFill>
                  <a:schemeClr val="tx1"/>
                </a:solidFill>
              </a:rPr>
              <a:t> </a:t>
            </a:r>
            <a:r>
              <a:rPr lang="ru-RU" sz="2000" b="1" dirty="0" err="1">
                <a:solidFill>
                  <a:schemeClr val="tx1"/>
                </a:solidFill>
              </a:rPr>
              <a:t>ауыру</a:t>
            </a:r>
            <a:endParaRPr lang="ru-RU" sz="2000" b="1" dirty="0">
              <a:solidFill>
                <a:schemeClr val="tx1"/>
              </a:solidFill>
            </a:endParaRP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ұялу</a:t>
            </a:r>
            <a:endParaRPr lang="ru-RU" sz="2000" b="1" dirty="0">
              <a:solidFill>
                <a:schemeClr val="tx1"/>
              </a:solidFill>
            </a:endParaRP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t>шаршау</a:t>
            </a:r>
            <a:r>
              <a:rPr lang="ru-RU" sz="2000" b="1" dirty="0"/>
              <a:t> (</a:t>
            </a:r>
            <a:r>
              <a:rPr lang="ru-RU" sz="2000" b="1" dirty="0" err="1"/>
              <a:t>ұйқыдан</a:t>
            </a:r>
            <a:r>
              <a:rPr lang="ru-RU" sz="2000" b="1" dirty="0"/>
              <a:t> </a:t>
            </a:r>
            <a:r>
              <a:rPr lang="ru-RU" sz="2000" b="1" dirty="0" err="1"/>
              <a:t>айырылу</a:t>
            </a:r>
            <a:r>
              <a:rPr lang="ru-RU" sz="2000" b="1" dirty="0"/>
              <a:t>)</a:t>
            </a:r>
          </a:p>
        </p:txBody>
      </p:sp>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err="1">
                <a:solidFill>
                  <a:srgbClr val="0070C0"/>
                </a:solidFill>
              </a:rPr>
              <a:t>Егер</a:t>
            </a:r>
            <a:r>
              <a:rPr lang="ru-RU" sz="3200" b="1" i="1" dirty="0">
                <a:solidFill>
                  <a:srgbClr val="0070C0"/>
                </a:solidFill>
              </a:rPr>
              <a:t> </a:t>
            </a:r>
            <a:r>
              <a:rPr lang="ru-RU" sz="3200" b="1" i="1" dirty="0" err="1">
                <a:solidFill>
                  <a:srgbClr val="0070C0"/>
                </a:solidFill>
              </a:rPr>
              <a:t>мені</a:t>
            </a:r>
            <a:r>
              <a:rPr lang="ru-RU" sz="3200" b="1" i="1" dirty="0">
                <a:solidFill>
                  <a:srgbClr val="0070C0"/>
                </a:solidFill>
              </a:rPr>
              <a:t> </a:t>
            </a:r>
            <a:r>
              <a:rPr lang="ru-RU" sz="3200" b="1" i="1" dirty="0" err="1">
                <a:solidFill>
                  <a:srgbClr val="0070C0"/>
                </a:solidFill>
              </a:rPr>
              <a:t>біреу</a:t>
            </a:r>
            <a:r>
              <a:rPr lang="ru-RU" sz="3200" b="1" i="1" dirty="0">
                <a:solidFill>
                  <a:srgbClr val="0070C0"/>
                </a:solidFill>
              </a:rPr>
              <a:t> онлайн </a:t>
            </a:r>
            <a:r>
              <a:rPr lang="ru-RU" sz="3200" b="1" i="1" dirty="0" err="1">
                <a:solidFill>
                  <a:srgbClr val="0070C0"/>
                </a:solidFill>
              </a:rPr>
              <a:t>қорқытып</a:t>
            </a:r>
            <a:r>
              <a:rPr lang="ru-RU" sz="3200" b="1" i="1" dirty="0">
                <a:solidFill>
                  <a:srgbClr val="0070C0"/>
                </a:solidFill>
              </a:rPr>
              <a:t> </a:t>
            </a:r>
            <a:r>
              <a:rPr lang="ru-RU" sz="3200" b="1" i="1" dirty="0" err="1">
                <a:solidFill>
                  <a:srgbClr val="0070C0"/>
                </a:solidFill>
              </a:rPr>
              <a:t>жатса</a:t>
            </a:r>
            <a:r>
              <a:rPr lang="ru-RU" sz="3200" b="1" i="1" dirty="0">
                <a:solidFill>
                  <a:srgbClr val="0070C0"/>
                </a:solidFill>
              </a:rPr>
              <a:t>, </a:t>
            </a:r>
            <a:r>
              <a:rPr lang="ru-RU" sz="3200" b="1" i="1" dirty="0" err="1">
                <a:solidFill>
                  <a:srgbClr val="0070C0"/>
                </a:solidFill>
              </a:rPr>
              <a:t>кімге</a:t>
            </a:r>
            <a:r>
              <a:rPr lang="ru-RU" sz="3200" b="1" i="1" dirty="0">
                <a:solidFill>
                  <a:srgbClr val="0070C0"/>
                </a:solidFill>
              </a:rPr>
              <a:t> </a:t>
            </a:r>
            <a:r>
              <a:rPr lang="ru-RU" sz="3200" b="1" i="1" dirty="0" err="1">
                <a:solidFill>
                  <a:srgbClr val="0070C0"/>
                </a:solidFill>
              </a:rPr>
              <a:t>айтуым</a:t>
            </a:r>
            <a:r>
              <a:rPr lang="ru-RU" sz="3200" b="1" i="1" dirty="0">
                <a:solidFill>
                  <a:srgbClr val="0070C0"/>
                </a:solidFill>
              </a:rPr>
              <a:t> </a:t>
            </a:r>
            <a:r>
              <a:rPr lang="ru-RU" sz="3200" b="1" i="1" dirty="0" err="1">
                <a:solidFill>
                  <a:srgbClr val="0070C0"/>
                </a:solidFill>
              </a:rPr>
              <a:t>керек</a:t>
            </a:r>
            <a:r>
              <a:rPr lang="ru-RU" sz="3200" b="1" i="1" dirty="0">
                <a:solidFill>
                  <a:srgbClr val="0070C0"/>
                </a:solidFill>
              </a:rPr>
              <a:t>? Осы </a:t>
            </a:r>
            <a:r>
              <a:rPr lang="ru-RU" sz="3200" b="1" i="1" dirty="0" err="1">
                <a:solidFill>
                  <a:srgbClr val="0070C0"/>
                </a:solidFill>
              </a:rPr>
              <a:t>туралы</a:t>
            </a:r>
            <a:r>
              <a:rPr lang="ru-RU" sz="3200" b="1" i="1" dirty="0">
                <a:solidFill>
                  <a:srgbClr val="0070C0"/>
                </a:solidFill>
              </a:rPr>
              <a:t> </a:t>
            </a:r>
            <a:r>
              <a:rPr lang="ru-RU" sz="3200" b="1" i="1" dirty="0" err="1">
                <a:solidFill>
                  <a:srgbClr val="0070C0"/>
                </a:solidFill>
              </a:rPr>
              <a:t>айту</a:t>
            </a:r>
            <a:r>
              <a:rPr lang="ru-RU" sz="3200" b="1" i="1" dirty="0">
                <a:solidFill>
                  <a:srgbClr val="0070C0"/>
                </a:solidFill>
              </a:rPr>
              <a:t> неге </a:t>
            </a:r>
            <a:r>
              <a:rPr lang="ru-RU" sz="3200" b="1" i="1" dirty="0" err="1">
                <a:solidFill>
                  <a:srgbClr val="0070C0"/>
                </a:solidFill>
              </a:rPr>
              <a:t>соншалық</a:t>
            </a:r>
            <a:r>
              <a:rPr lang="ru-RU" sz="3200" b="1" i="1" dirty="0">
                <a:solidFill>
                  <a:srgbClr val="0070C0"/>
                </a:solidFill>
              </a:rPr>
              <a:t> </a:t>
            </a:r>
            <a:r>
              <a:rPr lang="ru-RU" sz="3200" b="1" i="1" dirty="0" err="1">
                <a:solidFill>
                  <a:srgbClr val="0070C0"/>
                </a:solidFill>
              </a:rPr>
              <a:t>маңызды</a:t>
            </a:r>
            <a:r>
              <a:rPr lang="ru-RU" sz="3200" b="1" i="1" dirty="0">
                <a:solidFill>
                  <a:srgbClr val="0070C0"/>
                </a:solidFill>
              </a:rPr>
              <a:t>?</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rgbClr val="2F5597"/>
                </a:solidFill>
              </a:rPr>
              <a:t>Кеңестер</a:t>
            </a:r>
            <a:r>
              <a:rPr lang="ru-RU" sz="3200" b="1" dirty="0">
                <a:solidFill>
                  <a:srgbClr val="2F5597"/>
                </a:solidFill>
              </a:rPr>
              <a:t>: </a:t>
            </a:r>
            <a:r>
              <a:rPr lang="ru-RU" sz="3200" b="1" dirty="0" err="1">
                <a:solidFill>
                  <a:srgbClr val="2F5597"/>
                </a:solidFill>
              </a:rPr>
              <a:t>қайдан</a:t>
            </a:r>
            <a:r>
              <a:rPr lang="ru-RU" sz="3200" b="1" dirty="0">
                <a:solidFill>
                  <a:srgbClr val="2F5597"/>
                </a:solidFill>
              </a:rPr>
              <a:t> </a:t>
            </a:r>
            <a:r>
              <a:rPr lang="ru-RU" sz="3200" b="1" dirty="0" err="1">
                <a:solidFill>
                  <a:srgbClr val="2F5597"/>
                </a:solidFill>
              </a:rPr>
              <a:t>көмек</a:t>
            </a:r>
            <a:r>
              <a:rPr lang="ru-RU" sz="3200" b="1" dirty="0">
                <a:solidFill>
                  <a:srgbClr val="2F5597"/>
                </a:solidFill>
              </a:rPr>
              <a:t> </a:t>
            </a:r>
            <a:r>
              <a:rPr lang="ru-RU" sz="3200" b="1" dirty="0" err="1">
                <a:solidFill>
                  <a:srgbClr val="2F5597"/>
                </a:solidFill>
              </a:rPr>
              <a:t>алуға</a:t>
            </a:r>
            <a:r>
              <a:rPr lang="ru-RU" sz="3200" b="1" dirty="0">
                <a:solidFill>
                  <a:srgbClr val="2F5597"/>
                </a:solidFill>
              </a:rPr>
              <a:t> </a:t>
            </a:r>
            <a:r>
              <a:rPr lang="ru-RU" sz="3200" b="1" dirty="0" err="1">
                <a:solidFill>
                  <a:srgbClr val="2F5597"/>
                </a:solidFill>
              </a:rPr>
              <a:t>болады</a:t>
            </a:r>
            <a:r>
              <a:rPr lang="ru-RU" sz="3200" b="1" dirty="0">
                <a:solidFill>
                  <a:srgbClr val="2F5597"/>
                </a:solidFill>
              </a:rPr>
              <a:t>?</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03301" y="1662387"/>
            <a:ext cx="3969385" cy="3414366"/>
          </a:xfrm>
          <a:prstGeom prst="ellipse">
            <a:avLst/>
          </a:prstGeom>
          <a:ln>
            <a:noFill/>
          </a:ln>
          <a:effectLst>
            <a:softEdge rad="112500"/>
          </a:effectLst>
        </p:spPr>
      </p:pic>
      <p:sp>
        <p:nvSpPr>
          <p:cNvPr id="7" name="Прямоугольник 6"/>
          <p:cNvSpPr/>
          <p:nvPr/>
        </p:nvSpPr>
        <p:spPr>
          <a:xfrm>
            <a:off x="1446919" y="951796"/>
            <a:ext cx="7230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ЕГЕР БІРЕУ СЕНДЕРДІ КЕЛЕМЕЖДЕП ЖАТЫР ДЕП ОЙЛАСАҢДАР</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103518" y="1556627"/>
            <a:ext cx="4141911"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err="1">
                <a:solidFill>
                  <a:srgbClr val="002060"/>
                </a:solidFill>
              </a:rPr>
              <a:t>Өздерің</a:t>
            </a:r>
            <a:r>
              <a:rPr lang="ru-RU" b="1" dirty="0">
                <a:solidFill>
                  <a:srgbClr val="002060"/>
                </a:solidFill>
              </a:rPr>
              <a:t> </a:t>
            </a:r>
            <a:r>
              <a:rPr lang="ru-RU" b="1" dirty="0" err="1">
                <a:solidFill>
                  <a:srgbClr val="002060"/>
                </a:solidFill>
              </a:rPr>
              <a:t>сенетін</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мысалы</a:t>
            </a:r>
            <a:r>
              <a:rPr lang="ru-RU" b="1" dirty="0">
                <a:solidFill>
                  <a:srgbClr val="002060"/>
                </a:solidFill>
              </a:rPr>
              <a:t>, </a:t>
            </a:r>
            <a:r>
              <a:rPr lang="ru-RU" b="1" dirty="0" err="1">
                <a:solidFill>
                  <a:srgbClr val="002060"/>
                </a:solidFill>
              </a:rPr>
              <a:t>ата-аналарыңнан</a:t>
            </a:r>
            <a:r>
              <a:rPr lang="ru-RU" b="1" dirty="0">
                <a:solidFill>
                  <a:srgbClr val="002060"/>
                </a:solidFill>
              </a:rPr>
              <a:t>, </a:t>
            </a:r>
            <a:r>
              <a:rPr lang="ru-RU" b="1" dirty="0" err="1">
                <a:solidFill>
                  <a:srgbClr val="002060"/>
                </a:solidFill>
              </a:rPr>
              <a:t>жақын</a:t>
            </a:r>
            <a:r>
              <a:rPr lang="ru-RU" b="1" dirty="0">
                <a:solidFill>
                  <a:srgbClr val="002060"/>
                </a:solidFill>
              </a:rPr>
              <a:t> </a:t>
            </a:r>
            <a:r>
              <a:rPr lang="ru-RU" b="1" dirty="0" err="1">
                <a:solidFill>
                  <a:srgbClr val="002060"/>
                </a:solidFill>
              </a:rPr>
              <a:t>отбасы</a:t>
            </a:r>
            <a:r>
              <a:rPr lang="ru-RU" b="1" dirty="0">
                <a:solidFill>
                  <a:srgbClr val="002060"/>
                </a:solidFill>
              </a:rPr>
              <a:t> </a:t>
            </a:r>
            <a:r>
              <a:rPr lang="ru-RU" b="1" dirty="0" err="1">
                <a:solidFill>
                  <a:srgbClr val="002060"/>
                </a:solidFill>
              </a:rPr>
              <a:t>мүшесінен</a:t>
            </a:r>
            <a:r>
              <a:rPr lang="ru-RU" b="1" dirty="0">
                <a:solidFill>
                  <a:srgbClr val="002060"/>
                </a:solidFill>
              </a:rPr>
              <a:t> немесе </a:t>
            </a:r>
            <a:r>
              <a:rPr lang="ru-RU" b="1" dirty="0" err="1">
                <a:solidFill>
                  <a:srgbClr val="002060"/>
                </a:solidFill>
              </a:rPr>
              <a:t>басқа</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ересек</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dirty="0">
              <a:solidFill>
                <a:srgbClr val="002060"/>
              </a:solidFill>
            </a:endParaRPr>
          </a:p>
        </p:txBody>
      </p:sp>
      <p:sp>
        <p:nvSpPr>
          <p:cNvPr id="13" name="TextBox 12"/>
          <p:cNvSpPr txBox="1"/>
          <p:nvPr/>
        </p:nvSpPr>
        <p:spPr>
          <a:xfrm>
            <a:off x="7533861" y="1493307"/>
            <a:ext cx="4554621" cy="1200329"/>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err="1">
                <a:solidFill>
                  <a:srgbClr val="002060"/>
                </a:solidFill>
              </a:rPr>
              <a:t>Мектепте</a:t>
            </a:r>
            <a:r>
              <a:rPr lang="ru-RU" b="1" dirty="0">
                <a:solidFill>
                  <a:srgbClr val="002060"/>
                </a:solidFill>
              </a:rPr>
              <a:t> </a:t>
            </a:r>
            <a:r>
              <a:rPr lang="ru-RU" b="1" dirty="0" err="1">
                <a:solidFill>
                  <a:srgbClr val="002060"/>
                </a:solidFill>
              </a:rPr>
              <a:t>психологтан</a:t>
            </a:r>
            <a:r>
              <a:rPr lang="ru-RU" b="1" dirty="0">
                <a:solidFill>
                  <a:srgbClr val="002060"/>
                </a:solidFill>
              </a:rPr>
              <a:t>, спорт </a:t>
            </a:r>
            <a:r>
              <a:rPr lang="ru-RU" b="1" dirty="0" err="1">
                <a:solidFill>
                  <a:srgbClr val="002060"/>
                </a:solidFill>
              </a:rPr>
              <a:t>жаттықтырушысынан</a:t>
            </a:r>
            <a:r>
              <a:rPr lang="ru-RU" b="1" dirty="0">
                <a:solidFill>
                  <a:srgbClr val="002060"/>
                </a:solidFill>
              </a:rPr>
              <a:t> немесе </a:t>
            </a:r>
            <a:r>
              <a:rPr lang="ru-RU" b="1" dirty="0" err="1">
                <a:solidFill>
                  <a:srgbClr val="002060"/>
                </a:solidFill>
              </a:rPr>
              <a:t>сүйікті</a:t>
            </a:r>
            <a:r>
              <a:rPr lang="ru-RU" b="1" dirty="0">
                <a:solidFill>
                  <a:srgbClr val="002060"/>
                </a:solidFill>
              </a:rPr>
              <a:t> </a:t>
            </a:r>
            <a:r>
              <a:rPr lang="ru-RU" b="1" dirty="0" err="1">
                <a:solidFill>
                  <a:srgbClr val="002060"/>
                </a:solidFill>
              </a:rPr>
              <a:t>мұғаліміңнен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b="1" dirty="0">
              <a:solidFill>
                <a:srgbClr val="002060"/>
              </a:solidFill>
            </a:endParaRP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келемеждеу</a:t>
            </a:r>
            <a:r>
              <a:rPr lang="ru-RU" b="1" dirty="0">
                <a:solidFill>
                  <a:srgbClr val="002060"/>
                </a:solidFill>
              </a:rPr>
              <a:t>/ </a:t>
            </a:r>
            <a:r>
              <a:rPr lang="ru-RU" b="1" dirty="0" err="1">
                <a:solidFill>
                  <a:srgbClr val="002060"/>
                </a:solidFill>
              </a:rPr>
              <a:t>буллинг</a:t>
            </a:r>
            <a:r>
              <a:rPr lang="ru-RU" b="1" dirty="0">
                <a:solidFill>
                  <a:srgbClr val="002060"/>
                </a:solidFill>
              </a:rPr>
              <a:t> </a:t>
            </a:r>
            <a:r>
              <a:rPr lang="ru-RU" b="1" dirty="0" err="1">
                <a:solidFill>
                  <a:srgbClr val="002060"/>
                </a:solidFill>
              </a:rPr>
              <a:t>әлеуметтік</a:t>
            </a:r>
            <a:r>
              <a:rPr lang="ru-RU" b="1" dirty="0">
                <a:solidFill>
                  <a:srgbClr val="002060"/>
                </a:solidFill>
              </a:rPr>
              <a:t> </a:t>
            </a:r>
            <a:r>
              <a:rPr lang="ru-RU" b="1" dirty="0" err="1">
                <a:solidFill>
                  <a:srgbClr val="002060"/>
                </a:solidFill>
              </a:rPr>
              <a:t>желілерде</a:t>
            </a:r>
            <a:r>
              <a:rPr lang="ru-RU" b="1" dirty="0">
                <a:solidFill>
                  <a:srgbClr val="002060"/>
                </a:solidFill>
              </a:rPr>
              <a:t> </a:t>
            </a:r>
            <a:r>
              <a:rPr lang="ru-RU" b="1" dirty="0" err="1">
                <a:solidFill>
                  <a:srgbClr val="002060"/>
                </a:solidFill>
              </a:rPr>
              <a:t>болып</a:t>
            </a:r>
            <a:r>
              <a:rPr lang="ru-RU" b="1" dirty="0">
                <a:solidFill>
                  <a:srgbClr val="002060"/>
                </a:solidFill>
              </a:rPr>
              <a:t> </a:t>
            </a:r>
            <a:r>
              <a:rPr lang="ru-RU" b="1" dirty="0" err="1">
                <a:solidFill>
                  <a:srgbClr val="002060"/>
                </a:solidFill>
              </a:rPr>
              <a:t>жатса</a:t>
            </a:r>
            <a:r>
              <a:rPr lang="ru-RU" b="1" dirty="0">
                <a:solidFill>
                  <a:srgbClr val="002060"/>
                </a:solidFill>
              </a:rPr>
              <a:t>, </a:t>
            </a:r>
            <a:r>
              <a:rPr lang="ru-RU" b="1" dirty="0" err="1">
                <a:solidFill>
                  <a:srgbClr val="002060"/>
                </a:solidFill>
              </a:rPr>
              <a:t>бұзақыны</a:t>
            </a:r>
            <a:r>
              <a:rPr lang="ru-RU" b="1" dirty="0">
                <a:solidFill>
                  <a:srgbClr val="002060"/>
                </a:solidFill>
              </a:rPr>
              <a:t> </a:t>
            </a:r>
            <a:r>
              <a:rPr lang="ru-RU" b="1" dirty="0" err="1">
                <a:solidFill>
                  <a:srgbClr val="002060"/>
                </a:solidFill>
              </a:rPr>
              <a:t>бұғаттап</a:t>
            </a:r>
            <a:r>
              <a:rPr lang="ru-RU" b="1" dirty="0">
                <a:solidFill>
                  <a:srgbClr val="002060"/>
                </a:solidFill>
              </a:rPr>
              <a:t> </a:t>
            </a:r>
            <a:r>
              <a:rPr lang="ru-RU" b="1" dirty="0" err="1">
                <a:solidFill>
                  <a:srgbClr val="002060"/>
                </a:solidFill>
              </a:rPr>
              <a:t>тастаңдар</a:t>
            </a:r>
            <a:endParaRPr lang="ru-RU" b="1" dirty="0">
              <a:solidFill>
                <a:srgbClr val="002060"/>
              </a:solidFill>
            </a:endParaRPr>
          </a:p>
        </p:txBody>
      </p:sp>
      <p:sp>
        <p:nvSpPr>
          <p:cNvPr id="15" name="Блок-схема: сохраненные данные 14"/>
          <p:cNvSpPr/>
          <p:nvPr/>
        </p:nvSpPr>
        <p:spPr>
          <a:xfrm>
            <a:off x="7946571" y="3142617"/>
            <a:ext cx="4245429"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сендерге</a:t>
            </a:r>
            <a:r>
              <a:rPr lang="ru-RU" b="1" dirty="0">
                <a:solidFill>
                  <a:srgbClr val="002060"/>
                </a:solidFill>
              </a:rPr>
              <a:t> </a:t>
            </a:r>
            <a:r>
              <a:rPr lang="ru-RU" b="1" dirty="0" err="1">
                <a:solidFill>
                  <a:srgbClr val="002060"/>
                </a:solidFill>
              </a:rPr>
              <a:t>тікелей</a:t>
            </a:r>
            <a:r>
              <a:rPr lang="ru-RU" b="1" dirty="0">
                <a:solidFill>
                  <a:srgbClr val="002060"/>
                </a:solidFill>
              </a:rPr>
              <a:t> </a:t>
            </a:r>
            <a:r>
              <a:rPr lang="ru-RU" b="1" dirty="0" err="1">
                <a:solidFill>
                  <a:srgbClr val="002060"/>
                </a:solidFill>
              </a:rPr>
              <a:t>қауіп</a:t>
            </a:r>
            <a:r>
              <a:rPr lang="ru-RU" b="1" dirty="0">
                <a:solidFill>
                  <a:srgbClr val="002060"/>
                </a:solidFill>
              </a:rPr>
              <a:t> </a:t>
            </a:r>
            <a:r>
              <a:rPr lang="ru-RU" b="1" dirty="0" err="1">
                <a:solidFill>
                  <a:srgbClr val="002060"/>
                </a:solidFill>
              </a:rPr>
              <a:t>төніп</a:t>
            </a:r>
            <a:r>
              <a:rPr lang="ru-RU" b="1" dirty="0">
                <a:solidFill>
                  <a:srgbClr val="002060"/>
                </a:solidFill>
              </a:rPr>
              <a:t> </a:t>
            </a:r>
            <a:r>
              <a:rPr lang="ru-RU" b="1" dirty="0" err="1">
                <a:solidFill>
                  <a:srgbClr val="002060"/>
                </a:solidFill>
              </a:rPr>
              <a:t>тұрса</a:t>
            </a:r>
            <a:r>
              <a:rPr lang="ru-RU" b="1" dirty="0">
                <a:solidFill>
                  <a:srgbClr val="002060"/>
                </a:solidFill>
              </a:rPr>
              <a:t>, </a:t>
            </a:r>
            <a:r>
              <a:rPr lang="ru-RU" b="1" dirty="0" err="1">
                <a:solidFill>
                  <a:srgbClr val="002060"/>
                </a:solidFill>
              </a:rPr>
              <a:t>полицияға</a:t>
            </a:r>
            <a:r>
              <a:rPr lang="ru-RU" b="1" dirty="0">
                <a:solidFill>
                  <a:srgbClr val="002060"/>
                </a:solidFill>
              </a:rPr>
              <a:t> немесе </a:t>
            </a:r>
            <a:r>
              <a:rPr lang="ru-RU" b="1" dirty="0" err="1">
                <a:solidFill>
                  <a:srgbClr val="002060"/>
                </a:solidFill>
              </a:rPr>
              <a:t>шұғыл</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көрсету</a:t>
            </a:r>
            <a:r>
              <a:rPr lang="ru-RU" b="1" dirty="0">
                <a:solidFill>
                  <a:srgbClr val="002060"/>
                </a:solidFill>
              </a:rPr>
              <a:t> </a:t>
            </a:r>
            <a:r>
              <a:rPr lang="ru-RU" b="1" dirty="0" err="1">
                <a:solidFill>
                  <a:srgbClr val="002060"/>
                </a:solidFill>
              </a:rPr>
              <a:t>қызметтеріне</a:t>
            </a:r>
            <a:r>
              <a:rPr lang="ru-RU" b="1" dirty="0">
                <a:solidFill>
                  <a:srgbClr val="002060"/>
                </a:solidFill>
              </a:rPr>
              <a:t> </a:t>
            </a:r>
            <a:r>
              <a:rPr lang="ru-RU" b="1" dirty="0" err="1">
                <a:solidFill>
                  <a:srgbClr val="002060"/>
                </a:solidFill>
              </a:rPr>
              <a:t>хабарласқандарың</a:t>
            </a:r>
            <a:r>
              <a:rPr lang="ru-RU" b="1" dirty="0">
                <a:solidFill>
                  <a:srgbClr val="002060"/>
                </a:solidFill>
              </a:rPr>
              <a:t> </a:t>
            </a:r>
            <a:r>
              <a:rPr lang="ru-RU" b="1" dirty="0" err="1">
                <a:solidFill>
                  <a:srgbClr val="002060"/>
                </a:solidFill>
              </a:rPr>
              <a:t>жөн</a:t>
            </a:r>
            <a:endParaRPr lang="ru-RU" b="1" dirty="0">
              <a:solidFill>
                <a:srgbClr val="002060"/>
              </a:solidFill>
            </a:endParaRPr>
          </a:p>
        </p:txBody>
      </p:sp>
      <p:sp>
        <p:nvSpPr>
          <p:cNvPr id="16" name="Прямоугольник с двумя скругленными противолежащими углами 15"/>
          <p:cNvSpPr/>
          <p:nvPr/>
        </p:nvSpPr>
        <p:spPr>
          <a:xfrm>
            <a:off x="189781" y="5409244"/>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err="1"/>
              <a:t>егер</a:t>
            </a:r>
            <a:r>
              <a:rPr lang="ru-RU" sz="2000" b="1" dirty="0"/>
              <a:t> </a:t>
            </a:r>
            <a:r>
              <a:rPr lang="ru-RU" sz="2000" b="1" dirty="0" err="1"/>
              <a:t>Интернетте</a:t>
            </a:r>
            <a:r>
              <a:rPr lang="ru-RU" sz="2000" b="1" dirty="0"/>
              <a:t> </a:t>
            </a:r>
            <a:r>
              <a:rPr lang="ru-RU" sz="2000" b="1" dirty="0" err="1"/>
              <a:t>келемежге</a:t>
            </a:r>
            <a:r>
              <a:rPr lang="ru-RU" sz="2000" b="1" dirty="0"/>
              <a:t> тап </a:t>
            </a:r>
            <a:r>
              <a:rPr lang="ru-RU" sz="2000" b="1" dirty="0" err="1"/>
              <a:t>болсаңдар</a:t>
            </a:r>
            <a:r>
              <a:rPr lang="ru-RU" sz="2000" b="1" dirty="0"/>
              <a:t>, </a:t>
            </a:r>
            <a:r>
              <a:rPr lang="ru-RU" sz="2000" b="1" dirty="0" err="1"/>
              <a:t>ата-аналарыңмен</a:t>
            </a:r>
            <a:r>
              <a:rPr lang="ru-RU" sz="2000" b="1" dirty="0"/>
              <a:t>, </a:t>
            </a:r>
            <a:r>
              <a:rPr lang="ru-RU" sz="2000" b="1" dirty="0" err="1"/>
              <a:t>мұғаліммен</a:t>
            </a:r>
            <a:r>
              <a:rPr lang="ru-RU" sz="2000" b="1" dirty="0"/>
              <a:t> немесе </a:t>
            </a:r>
            <a:r>
              <a:rPr lang="ru-RU" sz="2000" b="1" dirty="0" err="1"/>
              <a:t>өздерің</a:t>
            </a:r>
            <a:r>
              <a:rPr lang="ru-RU" sz="2000" b="1" dirty="0"/>
              <a:t> </a:t>
            </a:r>
            <a:r>
              <a:rPr lang="ru-RU" sz="2000" b="1" dirty="0" err="1"/>
              <a:t>сенім</a:t>
            </a:r>
            <a:r>
              <a:rPr lang="ru-RU" sz="2000" b="1" dirty="0"/>
              <a:t> </a:t>
            </a:r>
            <a:r>
              <a:rPr lang="ru-RU" sz="2000" b="1" dirty="0" err="1"/>
              <a:t>білдіре</a:t>
            </a:r>
            <a:r>
              <a:rPr lang="ru-RU" sz="2000" b="1" dirty="0"/>
              <a:t> </a:t>
            </a:r>
            <a:r>
              <a:rPr lang="ru-RU" sz="2000" b="1" dirty="0" err="1"/>
              <a:t>алатын</a:t>
            </a:r>
            <a:r>
              <a:rPr lang="ru-RU" sz="2000" b="1" dirty="0"/>
              <a:t> </a:t>
            </a:r>
            <a:r>
              <a:rPr lang="ru-RU" sz="2000" b="1" dirty="0" err="1"/>
              <a:t>адаммен</a:t>
            </a:r>
            <a:r>
              <a:rPr lang="ru-RU" sz="2000" b="1" dirty="0"/>
              <a:t> </a:t>
            </a:r>
            <a:r>
              <a:rPr lang="ru-RU" sz="2000" b="1" dirty="0" err="1"/>
              <a:t>сөйлесіңдер</a:t>
            </a:r>
            <a:endParaRPr lang="ru-RU" sz="2000" b="1" dirty="0"/>
          </a:p>
          <a:p>
            <a:pPr algn="ctr"/>
            <a:endParaRPr lang="ru-RU" sz="800" b="1" dirty="0"/>
          </a:p>
          <a:p>
            <a:pPr algn="ctr"/>
            <a:r>
              <a:rPr lang="ru-RU" b="1" dirty="0">
                <a:solidFill>
                  <a:srgbClr val="0070C0"/>
                </a:solidFill>
              </a:rPr>
              <a:t>FACEBOOK НЕМЕСЕ INSTAGRAM ЖЕЛІЛЕРІНДЕ КЕЗ-КЕЛГЕН КЕЛЕМЕЖ ТУРАЛЫ ТІКЕЛЕЙ ХАБАРЛАУҒА БОЛАДЫ  </a:t>
            </a:r>
          </a:p>
        </p:txBody>
      </p:sp>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кибербуллингке</a:t>
            </a:r>
            <a:r>
              <a:rPr lang="ru-RU" sz="4000" b="1" i="1" dirty="0">
                <a:solidFill>
                  <a:schemeClr val="accent5">
                    <a:lumMod val="50000"/>
                  </a:schemeClr>
                </a:solidFill>
              </a:rPr>
              <a:t> тап </a:t>
            </a:r>
            <a:r>
              <a:rPr lang="ru-RU" sz="4000" b="1" i="1" dirty="0" err="1">
                <a:solidFill>
                  <a:schemeClr val="accent5">
                    <a:lumMod val="50000"/>
                  </a:schemeClr>
                </a:solidFill>
              </a:rPr>
              <a:t>болдым</a:t>
            </a:r>
            <a:r>
              <a:rPr lang="ru-RU" sz="4000" b="1" i="1" dirty="0">
                <a:solidFill>
                  <a:schemeClr val="accent5">
                    <a:lumMod val="50000"/>
                  </a:schemeClr>
                </a:solidFill>
              </a:rPr>
              <a:t>, </a:t>
            </a:r>
            <a:r>
              <a:rPr lang="ru-RU" sz="4000" b="1" i="1" dirty="0" err="1">
                <a:solidFill>
                  <a:schemeClr val="accent5">
                    <a:lumMod val="50000"/>
                  </a:schemeClr>
                </a:solidFill>
              </a:rPr>
              <a:t>бірақ</a:t>
            </a:r>
            <a:r>
              <a:rPr lang="ru-RU" sz="4000" b="1" i="1" dirty="0">
                <a:solidFill>
                  <a:schemeClr val="accent5">
                    <a:lumMod val="50000"/>
                  </a:schemeClr>
                </a:solidFill>
              </a:rPr>
              <a:t>, </a:t>
            </a:r>
            <a:r>
              <a:rPr lang="ru-RU" sz="4000" b="1" i="1" dirty="0" err="1">
                <a:solidFill>
                  <a:schemeClr val="accent5">
                    <a:lumMod val="50000"/>
                  </a:schemeClr>
                </a:solidFill>
              </a:rPr>
              <a:t>ата-анама</a:t>
            </a:r>
            <a:r>
              <a:rPr lang="ru-RU" sz="4000" b="1" i="1" dirty="0">
                <a:solidFill>
                  <a:schemeClr val="accent5">
                    <a:lumMod val="50000"/>
                  </a:schemeClr>
                </a:solidFill>
              </a:rPr>
              <a:t> </a:t>
            </a:r>
            <a:r>
              <a:rPr lang="ru-RU" sz="4000" b="1" i="1" dirty="0" err="1">
                <a:solidFill>
                  <a:schemeClr val="accent5">
                    <a:lumMod val="50000"/>
                  </a:schemeClr>
                </a:solidFill>
              </a:rPr>
              <a:t>айтуға</a:t>
            </a:r>
            <a:r>
              <a:rPr lang="ru-RU" sz="4000" b="1" i="1" dirty="0">
                <a:solidFill>
                  <a:schemeClr val="accent5">
                    <a:lumMod val="50000"/>
                  </a:schemeClr>
                </a:solidFill>
              </a:rPr>
              <a:t> </a:t>
            </a:r>
            <a:r>
              <a:rPr lang="ru-RU" sz="4000" b="1" i="1" dirty="0" err="1">
                <a:solidFill>
                  <a:schemeClr val="accent5">
                    <a:lumMod val="50000"/>
                  </a:schemeClr>
                </a:solidFill>
              </a:rPr>
              <a:t>қорқамын</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айтсам</a:t>
            </a:r>
            <a:r>
              <a:rPr lang="ru-RU" sz="4000" b="1" i="1" dirty="0">
                <a:solidFill>
                  <a:schemeClr val="accent5">
                    <a:lumMod val="50000"/>
                  </a:schemeClr>
                </a:solidFill>
              </a:rPr>
              <a:t> </a:t>
            </a:r>
            <a:r>
              <a:rPr lang="ru-RU" sz="4000" b="1" i="1" dirty="0" err="1">
                <a:solidFill>
                  <a:schemeClr val="accent5">
                    <a:lumMod val="50000"/>
                  </a:schemeClr>
                </a:solidFill>
              </a:rPr>
              <a:t>болады</a:t>
            </a:r>
            <a:r>
              <a:rPr lang="ru-RU" sz="4000" b="1" i="1" dirty="0">
                <a:solidFill>
                  <a:schemeClr val="accent5">
                    <a:lumMod val="50000"/>
                  </a:schemeClr>
                </a:solidFill>
              </a:rPr>
              <a:t>?</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4224872"/>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err="1">
                <a:solidFill>
                  <a:srgbClr val="0070C0"/>
                </a:solidFill>
              </a:rPr>
              <a:t>Ата-анамен</a:t>
            </a:r>
            <a:r>
              <a:rPr lang="ru-RU" sz="3200" b="1" dirty="0">
                <a:solidFill>
                  <a:srgbClr val="0070C0"/>
                </a:solidFill>
              </a:rPr>
              <a:t> </a:t>
            </a:r>
            <a:r>
              <a:rPr lang="ru-RU" sz="3200" b="1" dirty="0" err="1">
                <a:solidFill>
                  <a:srgbClr val="0070C0"/>
                </a:solidFill>
              </a:rPr>
              <a:t>қалай</a:t>
            </a:r>
            <a:r>
              <a:rPr lang="ru-RU" sz="3200" b="1" dirty="0">
                <a:solidFill>
                  <a:srgbClr val="0070C0"/>
                </a:solidFill>
              </a:rPr>
              <a:t> </a:t>
            </a:r>
            <a:r>
              <a:rPr lang="ru-RU" sz="3200" b="1" dirty="0" err="1">
                <a:solidFill>
                  <a:srgbClr val="0070C0"/>
                </a:solidFill>
              </a:rPr>
              <a:t>сөйлеу</a:t>
            </a:r>
            <a:r>
              <a:rPr lang="ru-RU" sz="3200" b="1" dirty="0">
                <a:solidFill>
                  <a:srgbClr val="0070C0"/>
                </a:solidFill>
              </a:rPr>
              <a:t> </a:t>
            </a:r>
            <a:r>
              <a:rPr lang="ru-RU" sz="3200" b="1" dirty="0" err="1">
                <a:solidFill>
                  <a:srgbClr val="0070C0"/>
                </a:solidFill>
              </a:rPr>
              <a:t>керек</a:t>
            </a:r>
            <a:r>
              <a:rPr lang="ru-RU" sz="3200" b="1" dirty="0">
                <a:solidFill>
                  <a:srgbClr val="0070C0"/>
                </a:solidFill>
              </a:rPr>
              <a:t>?</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МАҢЫЗДЫ! </a:t>
            </a:r>
            <a:r>
              <a:rPr lang="ru-RU" sz="2400" b="1" dirty="0" err="1">
                <a:solidFill>
                  <a:srgbClr val="002060"/>
                </a:solidFill>
              </a:rPr>
              <a:t>Егер</a:t>
            </a:r>
            <a:r>
              <a:rPr lang="ru-RU" sz="2400" b="1" dirty="0">
                <a:solidFill>
                  <a:srgbClr val="002060"/>
                </a:solidFill>
              </a:rPr>
              <a:t> </a:t>
            </a:r>
            <a:r>
              <a:rPr lang="ru-RU" sz="2400" b="1" dirty="0" err="1">
                <a:solidFill>
                  <a:srgbClr val="002060"/>
                </a:solidFill>
              </a:rPr>
              <a:t>ата-аналарыңмен</a:t>
            </a:r>
            <a:r>
              <a:rPr lang="ru-RU" sz="2400" b="1" dirty="0">
                <a:solidFill>
                  <a:srgbClr val="002060"/>
                </a:solidFill>
              </a:rPr>
              <a:t> </a:t>
            </a:r>
            <a:r>
              <a:rPr lang="ru-RU" sz="2400" b="1" dirty="0" err="1">
                <a:solidFill>
                  <a:srgbClr val="002060"/>
                </a:solidFill>
              </a:rPr>
              <a:t>сөйлесе</a:t>
            </a:r>
            <a:r>
              <a:rPr lang="ru-RU" sz="2400" b="1" dirty="0">
                <a:solidFill>
                  <a:srgbClr val="002060"/>
                </a:solidFill>
              </a:rPr>
              <a:t> </a:t>
            </a:r>
            <a:r>
              <a:rPr lang="ru-RU" sz="2400" b="1" dirty="0" err="1">
                <a:solidFill>
                  <a:srgbClr val="002060"/>
                </a:solidFill>
              </a:rPr>
              <a:t>алмасаңдар</a:t>
            </a:r>
            <a:r>
              <a:rPr lang="ru-RU" sz="2400" b="1" dirty="0">
                <a:solidFill>
                  <a:srgbClr val="002060"/>
                </a:solidFill>
              </a:rPr>
              <a:t>, </a:t>
            </a:r>
            <a:r>
              <a:rPr lang="ru-RU" sz="2400" b="1" dirty="0" err="1">
                <a:solidFill>
                  <a:srgbClr val="002060"/>
                </a:solidFill>
              </a:rPr>
              <a:t>өздерің</a:t>
            </a:r>
            <a:r>
              <a:rPr lang="ru-RU" sz="2400" b="1" dirty="0">
                <a:solidFill>
                  <a:srgbClr val="002060"/>
                </a:solidFill>
              </a:rPr>
              <a:t> </a:t>
            </a:r>
            <a:r>
              <a:rPr lang="ru-RU" sz="2400" b="1" dirty="0" err="1">
                <a:solidFill>
                  <a:srgbClr val="002060"/>
                </a:solidFill>
              </a:rPr>
              <a:t>сенетін</a:t>
            </a:r>
            <a:r>
              <a:rPr lang="ru-RU" sz="2400" b="1" dirty="0">
                <a:solidFill>
                  <a:srgbClr val="002060"/>
                </a:solidFill>
              </a:rPr>
              <a:t> </a:t>
            </a:r>
            <a:r>
              <a:rPr lang="ru-RU" sz="2400" b="1" dirty="0" err="1">
                <a:solidFill>
                  <a:srgbClr val="002060"/>
                </a:solidFill>
              </a:rPr>
              <a:t>және</a:t>
            </a:r>
            <a:r>
              <a:rPr lang="ru-RU" sz="2400" b="1" dirty="0">
                <a:solidFill>
                  <a:srgbClr val="002060"/>
                </a:solidFill>
              </a:rPr>
              <a:t> </a:t>
            </a:r>
            <a:r>
              <a:rPr lang="ru-RU" sz="2400" b="1" dirty="0" err="1">
                <a:solidFill>
                  <a:srgbClr val="002060"/>
                </a:solidFill>
              </a:rPr>
              <a:t>жағдайды</a:t>
            </a:r>
            <a:r>
              <a:rPr lang="ru-RU" sz="2400" b="1" dirty="0">
                <a:solidFill>
                  <a:srgbClr val="002060"/>
                </a:solidFill>
              </a:rPr>
              <a:t> </a:t>
            </a:r>
            <a:r>
              <a:rPr lang="ru-RU" sz="2400" b="1" dirty="0" err="1">
                <a:solidFill>
                  <a:srgbClr val="002060"/>
                </a:solidFill>
              </a:rPr>
              <a:t>реттеуге</a:t>
            </a:r>
            <a:r>
              <a:rPr lang="ru-RU" sz="2400" b="1" dirty="0">
                <a:solidFill>
                  <a:srgbClr val="002060"/>
                </a:solidFill>
              </a:rPr>
              <a:t> </a:t>
            </a:r>
            <a:r>
              <a:rPr lang="ru-RU" sz="2400" b="1" dirty="0" err="1">
                <a:solidFill>
                  <a:srgbClr val="002060"/>
                </a:solidFill>
              </a:rPr>
              <a:t>көмектесе</a:t>
            </a:r>
            <a:r>
              <a:rPr lang="ru-RU" sz="2400" b="1" dirty="0">
                <a:solidFill>
                  <a:srgbClr val="002060"/>
                </a:solidFill>
              </a:rPr>
              <a:t> </a:t>
            </a:r>
            <a:r>
              <a:rPr lang="ru-RU" sz="2400" b="1" dirty="0" err="1">
                <a:solidFill>
                  <a:srgbClr val="002060"/>
                </a:solidFill>
              </a:rPr>
              <a:t>алатын</a:t>
            </a:r>
            <a:r>
              <a:rPr lang="ru-RU" sz="2400" b="1" dirty="0">
                <a:solidFill>
                  <a:srgbClr val="002060"/>
                </a:solidFill>
              </a:rPr>
              <a:t> </a:t>
            </a:r>
            <a:r>
              <a:rPr lang="ru-RU" sz="2400" b="1" dirty="0" err="1">
                <a:solidFill>
                  <a:srgbClr val="002060"/>
                </a:solidFill>
              </a:rPr>
              <a:t>ересек</a:t>
            </a:r>
            <a:r>
              <a:rPr lang="ru-RU" sz="2400" b="1" dirty="0">
                <a:solidFill>
                  <a:srgbClr val="002060"/>
                </a:solidFill>
              </a:rPr>
              <a:t> </a:t>
            </a:r>
            <a:r>
              <a:rPr lang="ru-RU" sz="2400" b="1" dirty="0" err="1">
                <a:solidFill>
                  <a:srgbClr val="002060"/>
                </a:solidFill>
              </a:rPr>
              <a:t>адамды</a:t>
            </a:r>
            <a:r>
              <a:rPr lang="ru-RU" sz="2400" b="1" dirty="0">
                <a:solidFill>
                  <a:srgbClr val="002060"/>
                </a:solidFill>
              </a:rPr>
              <a:t> </a:t>
            </a:r>
            <a:r>
              <a:rPr lang="ru-RU" sz="2400" b="1" dirty="0" err="1">
                <a:solidFill>
                  <a:srgbClr val="002060"/>
                </a:solidFill>
              </a:rPr>
              <a:t>табыңдар</a:t>
            </a:r>
            <a:endParaRPr lang="ru-RU" sz="2400" b="1" dirty="0">
              <a:solidFill>
                <a:srgbClr val="002060"/>
              </a:solidFill>
            </a:endParaRP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8952</TotalTime>
  <Words>2287</Words>
  <Application>Microsoft Office PowerPoint</Application>
  <PresentationFormat>Widescreen</PresentationFormat>
  <Paragraphs>171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微软雅黑</vt:lpstr>
      <vt:lpstr>Arial</vt:lpstr>
      <vt:lpstr>Calibri</vt:lpstr>
      <vt:lpstr>Calibri Light</vt:lpstr>
      <vt:lpstr>Cambria</vt:lpstr>
      <vt:lpstr>Century Gothic</vt:lpstr>
      <vt:lpstr>Gill Sans</vt:lpstr>
      <vt:lpstr>Lato Regular</vt:lpstr>
      <vt:lpstr>Times New Roman</vt:lpstr>
      <vt:lpstr>Wingdings</vt:lpstr>
      <vt:lpstr>Тема Office</vt:lpstr>
      <vt:lpstr>PowerPoint Presentation</vt:lpstr>
      <vt:lpstr>КИБЕРБУЛЛИНГ ДЕГЕН НЕ?</vt:lpstr>
      <vt:lpstr>PowerPoint Presentation</vt:lpstr>
      <vt:lpstr>Шын мәнінде.....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Есте сақтаңдар! </vt:lpstr>
      <vt:lpstr>Кері байланыс</vt:lpstr>
      <vt:lpstr>Қатысқаныңызға рақмет!  Сіз менімен кез-келген уақытта келесі байланыс мәліметтері арқылы хабарласа аласыз: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Aigul Kadirova</cp:lastModifiedBy>
  <cp:revision>134</cp:revision>
  <dcterms:created xsi:type="dcterms:W3CDTF">2020-04-21T15:15:39Z</dcterms:created>
  <dcterms:modified xsi:type="dcterms:W3CDTF">2020-10-13T17:10:00Z</dcterms:modified>
</cp:coreProperties>
</file>