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1" r:id="rId1"/>
  </p:sldMasterIdLst>
  <p:notesMasterIdLst>
    <p:notesMasterId r:id="rId41"/>
  </p:notesMasterIdLst>
  <p:handoutMasterIdLst>
    <p:handoutMasterId r:id="rId42"/>
  </p:handoutMasterIdLst>
  <p:sldIdLst>
    <p:sldId id="265" r:id="rId2"/>
    <p:sldId id="480" r:id="rId3"/>
    <p:sldId id="481" r:id="rId4"/>
    <p:sldId id="409" r:id="rId5"/>
    <p:sldId id="472" r:id="rId6"/>
    <p:sldId id="411" r:id="rId7"/>
    <p:sldId id="473" r:id="rId8"/>
    <p:sldId id="418" r:id="rId9"/>
    <p:sldId id="267" r:id="rId10"/>
    <p:sldId id="324" r:id="rId11"/>
    <p:sldId id="412" r:id="rId12"/>
    <p:sldId id="419" r:id="rId13"/>
    <p:sldId id="435" r:id="rId14"/>
    <p:sldId id="523" r:id="rId15"/>
    <p:sldId id="414" r:id="rId16"/>
    <p:sldId id="522" r:id="rId17"/>
    <p:sldId id="521" r:id="rId18"/>
    <p:sldId id="352" r:id="rId19"/>
    <p:sldId id="367" r:id="rId20"/>
    <p:sldId id="453" r:id="rId21"/>
    <p:sldId id="525" r:id="rId22"/>
    <p:sldId id="526" r:id="rId23"/>
    <p:sldId id="494" r:id="rId24"/>
    <p:sldId id="506" r:id="rId25"/>
    <p:sldId id="513" r:id="rId26"/>
    <p:sldId id="514" r:id="rId27"/>
    <p:sldId id="508" r:id="rId28"/>
    <p:sldId id="428" r:id="rId29"/>
    <p:sldId id="429" r:id="rId30"/>
    <p:sldId id="430" r:id="rId31"/>
    <p:sldId id="501" r:id="rId32"/>
    <p:sldId id="503" r:id="rId33"/>
    <p:sldId id="527" r:id="rId34"/>
    <p:sldId id="528" r:id="rId35"/>
    <p:sldId id="529" r:id="rId36"/>
    <p:sldId id="530" r:id="rId37"/>
    <p:sldId id="531" r:id="rId38"/>
    <p:sldId id="408" r:id="rId39"/>
    <p:sldId id="507" r:id="rId40"/>
  </p:sldIdLst>
  <p:sldSz cx="12188825" cy="6858000"/>
  <p:notesSz cx="6858000" cy="9144000"/>
  <p:custDataLst>
    <p:tags r:id="rId4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567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arti Gohil" initials="AG" lastIdx="2" clrIdx="0">
    <p:extLst>
      <p:ext uri="{19B8F6BF-5375-455C-9EA6-DF929625EA0E}">
        <p15:presenceInfo xmlns:p15="http://schemas.microsoft.com/office/powerpoint/2012/main" userId="S-1-5-21-1868109618-4272449453-2910723303-12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FF1D"/>
    <a:srgbClr val="E72D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79" autoAdjust="0"/>
    <p:restoredTop sz="94404" autoAdjust="0"/>
  </p:normalViewPr>
  <p:slideViewPr>
    <p:cSldViewPr showGuides="1">
      <p:cViewPr varScale="1">
        <p:scale>
          <a:sx n="63" d="100"/>
          <a:sy n="63" d="100"/>
        </p:scale>
        <p:origin x="568" y="64"/>
      </p:cViewPr>
      <p:guideLst>
        <p:guide pos="3567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handoutMaster" Target="handoutMasters/handoutMaster1.xml" /><Relationship Id="rId47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notesMaster" Target="notesMasters/notes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commentAuthors" Target="commentAuthor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tags" Target="tags/tag1.xml" /><Relationship Id="rId48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3/29/2022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3/29/2022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/>
              <a:t>Совет для модератора: улыбайтесь, когда рассказываете участникам инструкции или обращаетесь с вопросами к участникам и записываете аудио с вопросами. Когда мы улыбаемся, мы звучим более уверенно. Также это создает комфортную среду для участников.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596C4-8E06-4587-8202-BA673E1E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024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Showing and discussing all the avenues of</a:t>
            </a:r>
            <a:r>
              <a:rPr lang="en-GB" baseline="0" dirty="0"/>
              <a:t> what their children may be doing online.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914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b="0" dirty="0"/>
              <a:t>Предложения Халиды: после достаточного обсуждения буллинга, можем перейти к обсуждению с родителями проблемы </a:t>
            </a:r>
            <a:r>
              <a:rPr lang="ru-RU" b="0" dirty="0" err="1"/>
              <a:t>кибербуллинга</a:t>
            </a:r>
            <a:r>
              <a:rPr lang="ru-RU" b="0" dirty="0"/>
              <a:t>. Здесь мы можем просто вести общую дискуссию со всеми участниками. Модератор может попросить поднимать руку по-очереди и давать по-очереди право выступить.</a:t>
            </a:r>
            <a:endParaRPr lang="en-GB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596C4-8E06-4587-8202-BA673E1E6BB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943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Предлагаю дополнить слайд о конкретных видах </a:t>
            </a:r>
            <a:r>
              <a:rPr lang="ru-RU" dirty="0" err="1"/>
              <a:t>кибербуллингах</a:t>
            </a:r>
            <a:r>
              <a:rPr lang="ru-RU" dirty="0"/>
              <a:t>. </a:t>
            </a:r>
            <a:endParaRPr lang="en-GB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596C4-8E06-4587-8202-BA673E1E6BB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74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525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599784" y="2386744"/>
            <a:ext cx="8989258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799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4492" y="4352544"/>
            <a:ext cx="6799841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750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0858" y="937260"/>
            <a:ext cx="1298270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0555" y="937260"/>
            <a:ext cx="6196875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21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45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599784" y="2386744"/>
            <a:ext cx="8989258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799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4492" y="4352465"/>
            <a:ext cx="6799841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99">
                <a:solidFill>
                  <a:schemeClr val="tx1"/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222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500" y="2638044"/>
            <a:ext cx="4270659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6665" y="2638044"/>
            <a:ext cx="4269135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024" y="2313434"/>
            <a:ext cx="426913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899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024" y="3143250"/>
            <a:ext cx="4269136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6666" y="3143250"/>
            <a:ext cx="425237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6665" y="2313434"/>
            <a:ext cx="426913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899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974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4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20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441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462" y="2243829"/>
            <a:ext cx="4485488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99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4326" y="804672"/>
            <a:ext cx="4814586" cy="5248656"/>
          </a:xfrm>
        </p:spPr>
        <p:txBody>
          <a:bodyPr>
            <a:normAutofit/>
          </a:bodyPr>
          <a:lstStyle>
            <a:lvl1pPr>
              <a:defRPr sz="1899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277" y="3549918"/>
            <a:ext cx="3793772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463" y="6236208"/>
            <a:ext cx="5123462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441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313" y="2243828"/>
            <a:ext cx="4493827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199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4412" y="0"/>
            <a:ext cx="6100508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199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277" y="3549919"/>
            <a:ext cx="3793772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463" y="6236208"/>
            <a:ext cx="5123462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79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0555" y="964692"/>
            <a:ext cx="772771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0555" y="2638045"/>
            <a:ext cx="772771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19392" y="6238816"/>
            <a:ext cx="2753029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99784" y="6236208"/>
            <a:ext cx="58996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6120" y="6217920"/>
            <a:ext cx="365665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6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2" r:id="rId1"/>
    <p:sldLayoutId id="2147484213" r:id="rId2"/>
    <p:sldLayoutId id="2147484214" r:id="rId3"/>
    <p:sldLayoutId id="2147484215" r:id="rId4"/>
    <p:sldLayoutId id="2147484216" r:id="rId5"/>
    <p:sldLayoutId id="2147484217" r:id="rId6"/>
    <p:sldLayoutId id="2147484218" r:id="rId7"/>
    <p:sldLayoutId id="2147484219" r:id="rId8"/>
    <p:sldLayoutId id="2147484220" r:id="rId9"/>
    <p:sldLayoutId id="2147484221" r:id="rId10"/>
    <p:sldLayoutId id="214748422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126" rtl="0" eaLnBrk="1" latinLnBrk="0" hangingPunct="1">
        <a:lnSpc>
          <a:spcPct val="90000"/>
        </a:lnSpc>
        <a:spcBef>
          <a:spcPct val="0"/>
        </a:spcBef>
        <a:buNone/>
        <a:defRPr sz="2799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7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063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594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126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2657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469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3868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6853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210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 /><Relationship Id="rId1" Type="http://schemas.openxmlformats.org/officeDocument/2006/relationships/slideLayout" Target="../slideLayouts/slideLayout9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 /><Relationship Id="rId2" Type="http://schemas.openxmlformats.org/officeDocument/2006/relationships/hyperlink" Target="https://www.youtube.com/watch?v=TUodzCtBSWU" TargetMode="Externa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4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open?id=1-zDZLldJmwRneOMhxvgGoRhiPL-c5mHU" TargetMode="External" /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-zDZLldJmwRneOMhxvgGoRhiPL-c5mHU" TargetMode="External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streetlawkz" TargetMode="External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6.jpeg" /><Relationship Id="rId5" Type="http://schemas.openxmlformats.org/officeDocument/2006/relationships/hyperlink" Target="mailto:streetlaw2019@mail.ru" TargetMode="External" /><Relationship Id="rId4" Type="http://schemas.openxmlformats.org/officeDocument/2006/relationships/hyperlink" Target="mailto:kazhigulova@gmail.com" TargetMode="Externa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49796" y="836712"/>
            <a:ext cx="4464496" cy="4680520"/>
          </a:xfrm>
          <a:prstGeom prst="ellipse">
            <a:avLst/>
          </a:prstGeom>
          <a:solidFill>
            <a:srgbClr val="92D050"/>
          </a:solidFill>
          <a:ln w="174625" cmpd="thinThick">
            <a:solidFill>
              <a:srgbClr val="00B05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/>
            <a:r>
              <a:rPr lang="en-US" sz="2400" b="1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en-US" sz="24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</a:t>
            </a:r>
            <a:r>
              <a:rPr lang="en-US" sz="24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b="1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</a:t>
            </a:r>
            <a:r>
              <a:rPr lang="en-US" sz="24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b="1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интернете</a:t>
            </a:r>
            <a:br>
              <a:rPr lang="kk-KZ" sz="24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***</a:t>
            </a:r>
            <a:br>
              <a:rPr lang="kk-KZ" sz="24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Ғаламторда және қоғамдағы мінез-құлық ережелері</a:t>
            </a:r>
            <a:endParaRPr lang="en-US" sz="2400" b="1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body" sz="half" idx="2"/>
          </p:nvPr>
        </p:nvSpPr>
        <p:spPr>
          <a:xfrm>
            <a:off x="4654252" y="4797152"/>
            <a:ext cx="6209583" cy="1379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pic>
        <p:nvPicPr>
          <p:cNvPr id="6" name="Рисунок 5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C97B667C-82B5-4C99-A53D-6BE62888C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654" y="1301533"/>
            <a:ext cx="6956171" cy="375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9796" y="476672"/>
            <a:ext cx="11017224" cy="5904656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4372697" y="2806544"/>
            <a:ext cx="316835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732737" y="3127675"/>
            <a:ext cx="2448272" cy="83099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Быть онлайн - это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01089" y="3631412"/>
            <a:ext cx="3063696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err="1"/>
              <a:t>Нағыз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«онлайн» </a:t>
            </a:r>
            <a:r>
              <a:rPr lang="ru-RU" dirty="0" err="1"/>
              <a:t>достарымен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endParaRPr lang="en-GB" dirty="0"/>
          </a:p>
          <a:p>
            <a:r>
              <a:rPr lang="ru-RU" dirty="0"/>
              <a:t>Общение с реальными и  «онлайн» друзьями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106077" y="898862"/>
            <a:ext cx="381304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демалыс</a:t>
            </a:r>
            <a:endParaRPr lang="ru-RU" dirty="0"/>
          </a:p>
          <a:p>
            <a:r>
              <a:rPr lang="ru-RU" dirty="0"/>
              <a:t>Обучение и досуг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175088" y="1893981"/>
            <a:ext cx="271754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/>
              <a:t>Онлайн </a:t>
            </a:r>
            <a:r>
              <a:rPr lang="ru-RU" dirty="0" err="1"/>
              <a:t>ойындар</a:t>
            </a:r>
            <a:endParaRPr lang="ru-RU" dirty="0"/>
          </a:p>
          <a:p>
            <a:r>
              <a:rPr lang="ru-RU" dirty="0"/>
              <a:t>Онлайн игры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952453" y="2678359"/>
            <a:ext cx="289076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іздеу</a:t>
            </a:r>
            <a:endParaRPr lang="ru-RU" dirty="0"/>
          </a:p>
          <a:p>
            <a:r>
              <a:rPr lang="ru-RU" dirty="0"/>
              <a:t>Поиск информации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654966" y="2358825"/>
            <a:ext cx="370898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err="1"/>
              <a:t>Фотосуреттер</a:t>
            </a:r>
            <a:r>
              <a:rPr lang="ru-RU" dirty="0"/>
              <a:t> мен </a:t>
            </a:r>
            <a:r>
              <a:rPr lang="ru-RU" dirty="0" err="1"/>
              <a:t>бейнелерді</a:t>
            </a:r>
            <a:r>
              <a:rPr lang="ru-RU" dirty="0"/>
              <a:t> </a:t>
            </a:r>
            <a:r>
              <a:rPr lang="ru-RU" dirty="0" err="1"/>
              <a:t>жүктеу</a:t>
            </a:r>
            <a:endParaRPr lang="en-GB" dirty="0"/>
          </a:p>
          <a:p>
            <a:r>
              <a:rPr lang="ru-RU" dirty="0"/>
              <a:t>Загрузка фото и видео</a:t>
            </a:r>
            <a:endParaRPr lang="en-GB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1391730" y="4030011"/>
            <a:ext cx="342869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err="1"/>
              <a:t>Фотосуреттер</a:t>
            </a:r>
            <a:r>
              <a:rPr lang="ru-RU" dirty="0"/>
              <a:t> мен </a:t>
            </a:r>
            <a:r>
              <a:rPr lang="ru-RU" dirty="0" err="1"/>
              <a:t>файлдарды</a:t>
            </a:r>
            <a:r>
              <a:rPr lang="ru-RU" dirty="0"/>
              <a:t> </a:t>
            </a:r>
            <a:r>
              <a:rPr lang="ru-RU" dirty="0" err="1"/>
              <a:t>бөлісу</a:t>
            </a:r>
            <a:endParaRPr lang="en-GB" dirty="0"/>
          </a:p>
          <a:p>
            <a:r>
              <a:rPr lang="ru-RU" dirty="0"/>
              <a:t>Обмен фото и файлами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3515969" y="5241373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/>
              <a:t>Чат </a:t>
            </a:r>
            <a:r>
              <a:rPr lang="ru-RU" dirty="0" err="1"/>
              <a:t>топтары</a:t>
            </a:r>
            <a:r>
              <a:rPr lang="ru-RU" dirty="0"/>
              <a:t> </a:t>
            </a:r>
          </a:p>
          <a:p>
            <a:r>
              <a:rPr lang="ru-RU" dirty="0"/>
              <a:t>Чат-группы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6462232" y="1165544"/>
            <a:ext cx="287771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желілер</a:t>
            </a:r>
            <a:endParaRPr lang="en-GB" dirty="0"/>
          </a:p>
          <a:p>
            <a:r>
              <a:rPr lang="ru-RU" dirty="0"/>
              <a:t>Социальные сети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6185960" y="5233858"/>
            <a:ext cx="273630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қолданбалары</a:t>
            </a:r>
            <a:endParaRPr lang="en-GB" dirty="0"/>
          </a:p>
          <a:p>
            <a:r>
              <a:rPr lang="ru-RU" dirty="0"/>
              <a:t>Приложения для общения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93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10" grpId="0"/>
      <p:bldP spid="12" grpId="0"/>
      <p:bldP spid="13" grpId="0"/>
      <p:bldP spid="15" grpId="0"/>
      <p:bldP spid="18" grpId="0"/>
      <p:bldP spid="24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1" y="476672"/>
            <a:ext cx="9144001" cy="6120680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highlight>
                  <a:srgbClr val="FFFF00"/>
                </a:highlight>
              </a:rPr>
              <a:t>Работа в группах:</a:t>
            </a:r>
            <a:br>
              <a:rPr lang="ru-RU" sz="3600" dirty="0">
                <a:solidFill>
                  <a:schemeClr val="tx1"/>
                </a:solidFill>
                <a:highlight>
                  <a:srgbClr val="FFFF00"/>
                </a:highlight>
              </a:rPr>
            </a:br>
            <a:r>
              <a:rPr lang="ru-RU" sz="3600" dirty="0">
                <a:solidFill>
                  <a:schemeClr val="tx1"/>
                </a:solidFill>
              </a:rPr>
              <a:t>Какие опасности есть в интернете</a:t>
            </a:r>
            <a:r>
              <a:rPr lang="en-GB" sz="3600" dirty="0">
                <a:solidFill>
                  <a:schemeClr val="tx1"/>
                </a:solidFill>
              </a:rPr>
              <a:t>?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/>
              <a:t>Обсудите в группах (3 минуты)</a:t>
            </a:r>
            <a:br>
              <a:rPr lang="ru-RU" sz="3200" dirty="0"/>
            </a:br>
            <a:br>
              <a:rPr lang="ru-RU" sz="3200" dirty="0"/>
            </a:br>
            <a:r>
              <a:rPr lang="ru-RU" sz="36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Шағын</a:t>
            </a:r>
            <a:r>
              <a:rPr lang="ru-RU" sz="3600" b="1" dirty="0">
                <a:solidFill>
                  <a:srgbClr val="002060"/>
                </a:solidFill>
                <a:highlight>
                  <a:srgbClr val="FFFF00"/>
                </a:highlight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топта</a:t>
            </a:r>
            <a:r>
              <a:rPr lang="ru-RU" sz="3600" b="1" dirty="0">
                <a:solidFill>
                  <a:srgbClr val="002060"/>
                </a:solidFill>
                <a:highlight>
                  <a:srgbClr val="FFFF00"/>
                </a:highlight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жұмыс</a:t>
            </a:r>
            <a:r>
              <a:rPr lang="ru-RU" sz="3600" b="1" dirty="0">
                <a:solidFill>
                  <a:srgbClr val="002060"/>
                </a:solidFill>
                <a:highlight>
                  <a:srgbClr val="FFFF00"/>
                </a:highlight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жасау</a:t>
            </a:r>
            <a:r>
              <a:rPr lang="ru-RU" sz="3600" b="1" dirty="0">
                <a:solidFill>
                  <a:srgbClr val="002060"/>
                </a:solidFill>
                <a:highlight>
                  <a:srgbClr val="FFFF00"/>
                </a:highlight>
              </a:rPr>
              <a:t>:</a:t>
            </a:r>
            <a:br>
              <a:rPr lang="ru-RU" sz="3600" dirty="0">
                <a:solidFill>
                  <a:srgbClr val="002060"/>
                </a:solidFill>
                <a:highlight>
                  <a:srgbClr val="FFFF00"/>
                </a:highlight>
              </a:rPr>
            </a:br>
            <a:r>
              <a:rPr lang="ru-RU" sz="3600" dirty="0" err="1">
                <a:solidFill>
                  <a:srgbClr val="002060"/>
                </a:solidFill>
              </a:rPr>
              <a:t>Интернетте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қандай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қауіптер</a:t>
            </a:r>
            <a:r>
              <a:rPr lang="ru-RU" sz="3600" dirty="0">
                <a:solidFill>
                  <a:srgbClr val="002060"/>
                </a:solidFill>
              </a:rPr>
              <a:t> бар? </a:t>
            </a:r>
            <a:br>
              <a:rPr lang="ru-RU" sz="3600" dirty="0">
                <a:solidFill>
                  <a:srgbClr val="002060"/>
                </a:solidFill>
              </a:rPr>
            </a:br>
            <a:br>
              <a:rPr lang="ru-RU" sz="3600" dirty="0">
                <a:solidFill>
                  <a:srgbClr val="002060"/>
                </a:solidFill>
              </a:rPr>
            </a:br>
            <a:r>
              <a:rPr lang="ru-RU" sz="3600" dirty="0" err="1">
                <a:solidFill>
                  <a:srgbClr val="002060"/>
                </a:solidFill>
              </a:rPr>
              <a:t>Топтарда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талқылаңыз</a:t>
            </a:r>
            <a:r>
              <a:rPr lang="ru-RU" sz="3600" dirty="0">
                <a:solidFill>
                  <a:srgbClr val="002060"/>
                </a:solidFill>
              </a:rPr>
              <a:t> (3 минут)</a:t>
            </a:r>
            <a:endParaRPr lang="en-GB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88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CE4EA7-48AE-4EE0-B200-C1A9B57FC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179" y="0"/>
            <a:ext cx="10257669" cy="13038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Правила поведения в интернете</a:t>
            </a:r>
            <a:r>
              <a:rPr lang="en-US" dirty="0">
                <a:solidFill>
                  <a:srgbClr val="0070C0"/>
                </a:solidFill>
              </a:rPr>
              <a:t> (</a:t>
            </a:r>
            <a:r>
              <a:rPr lang="ru-RU" dirty="0">
                <a:solidFill>
                  <a:srgbClr val="0070C0"/>
                </a:solidFill>
              </a:rPr>
              <a:t>мультфильм)</a:t>
            </a:r>
            <a:br>
              <a:rPr lang="ru-RU" dirty="0">
                <a:solidFill>
                  <a:srgbClr val="0070C0"/>
                </a:solidFill>
              </a:rPr>
            </a:b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Ғаламторда және қоғамдағы мінез-құлық ережелері (мультфильм)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AD1EBE-A8B2-4A8D-ADB6-B546DE624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772" y="1556792"/>
            <a:ext cx="115212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>
                <a:hlinkClick r:id="rId2"/>
              </a:rPr>
              <a:t>https://www.youtube.com/watch?v=TUodzCtBSWU</a:t>
            </a:r>
            <a:r>
              <a:rPr lang="ru-RU" sz="2800" dirty="0"/>
              <a:t> </a:t>
            </a:r>
          </a:p>
          <a:p>
            <a:pPr marL="0" indent="0" algn="ctr">
              <a:buNone/>
            </a:pPr>
            <a:r>
              <a:rPr lang="ru-RU" sz="2800" dirty="0"/>
              <a:t>посмотрите обучающий мультфильм /</a:t>
            </a:r>
            <a:r>
              <a:rPr lang="ru-RU" sz="2800" dirty="0" err="1"/>
              <a:t>оқу</a:t>
            </a:r>
            <a:r>
              <a:rPr lang="ru-RU" sz="2800" dirty="0"/>
              <a:t> </a:t>
            </a:r>
            <a:r>
              <a:rPr lang="ru-RU" sz="2800" dirty="0" err="1"/>
              <a:t>мультфильмін</a:t>
            </a:r>
            <a:r>
              <a:rPr lang="ru-RU" sz="2800" dirty="0"/>
              <a:t> </a:t>
            </a:r>
            <a:r>
              <a:rPr lang="ru-RU" sz="2800" dirty="0" err="1"/>
              <a:t>қараңыз</a:t>
            </a:r>
            <a:r>
              <a:rPr lang="ru-RU" sz="2800" dirty="0"/>
              <a:t> (</a:t>
            </a:r>
            <a:r>
              <a:rPr lang="ru-RU" sz="2800" dirty="0" err="1"/>
              <a:t>орыс</a:t>
            </a:r>
            <a:r>
              <a:rPr lang="ru-RU" sz="2800" dirty="0"/>
              <a:t> т</a:t>
            </a:r>
            <a:r>
              <a:rPr lang="kk-KZ" sz="2800" dirty="0"/>
              <a:t>ілінде</a:t>
            </a:r>
            <a:r>
              <a:rPr lang="ru-RU" sz="2800" dirty="0"/>
              <a:t>)</a:t>
            </a:r>
            <a:endParaRPr lang="en-GB" sz="2800" dirty="0"/>
          </a:p>
        </p:txBody>
      </p:sp>
      <p:pic>
        <p:nvPicPr>
          <p:cNvPr id="4" name="Content Placeholder 4" descr="A picture containing screenshot, sign, drawing, computer&#10;&#10;Description automatically generated">
            <a:extLst>
              <a:ext uri="{FF2B5EF4-FFF2-40B4-BE49-F238E27FC236}">
                <a16:creationId xmlns:a16="http://schemas.microsoft.com/office/drawing/2014/main" id="{1555D6D0-D749-44B3-B886-3BB95FD5FBB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"/>
          <a:stretch/>
        </p:blipFill>
        <p:spPr>
          <a:xfrm>
            <a:off x="3358108" y="3212976"/>
            <a:ext cx="5878389" cy="3307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/>
          <p:nvPr/>
        </p:nvSpPr>
        <p:spPr>
          <a:xfrm>
            <a:off x="134045" y="598300"/>
            <a:ext cx="11793015" cy="6237312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799"/>
          </a:p>
        </p:txBody>
      </p:sp>
      <p:sp>
        <p:nvSpPr>
          <p:cNvPr id="21" name="Oval 20"/>
          <p:cNvSpPr/>
          <p:nvPr/>
        </p:nvSpPr>
        <p:spPr>
          <a:xfrm>
            <a:off x="4222692" y="2799135"/>
            <a:ext cx="3167527" cy="16086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799"/>
          </a:p>
        </p:txBody>
      </p:sp>
      <p:sp>
        <p:nvSpPr>
          <p:cNvPr id="22" name="TextBox 21"/>
          <p:cNvSpPr txBox="1"/>
          <p:nvPr/>
        </p:nvSpPr>
        <p:spPr>
          <a:xfrm>
            <a:off x="4582638" y="3318112"/>
            <a:ext cx="2447634" cy="83078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399" b="1" dirty="0">
                <a:solidFill>
                  <a:schemeClr val="bg1"/>
                </a:solidFill>
              </a:rPr>
              <a:t>Общение в </a:t>
            </a:r>
            <a:r>
              <a:rPr lang="ru-RU" sz="2399" b="1" dirty="0" err="1">
                <a:solidFill>
                  <a:schemeClr val="bg1"/>
                </a:solidFill>
              </a:rPr>
              <a:t>соц</a:t>
            </a:r>
            <a:r>
              <a:rPr lang="ru-RU" sz="2399" b="1" dirty="0">
                <a:solidFill>
                  <a:schemeClr val="bg1"/>
                </a:solidFill>
              </a:rPr>
              <a:t> сетях</a:t>
            </a:r>
            <a:endParaRPr lang="en-GB" sz="2399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47182" y="9401"/>
            <a:ext cx="1022247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обсудить со школьниками, когда они находятся онлайн? 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05034" y="2511573"/>
            <a:ext cx="3956984" cy="12000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Стоит ли встречаться с теми, кого ты знаешь только онлайн? </a:t>
            </a:r>
            <a:endParaRPr lang="en-GB" sz="2399" dirty="0"/>
          </a:p>
        </p:txBody>
      </p:sp>
      <p:sp>
        <p:nvSpPr>
          <p:cNvPr id="26" name="TextBox 25"/>
          <p:cNvSpPr txBox="1"/>
          <p:nvPr/>
        </p:nvSpPr>
        <p:spPr>
          <a:xfrm>
            <a:off x="947182" y="4465409"/>
            <a:ext cx="4116963" cy="8307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Что делать, если кто-то тебя расстраивает? </a:t>
            </a:r>
            <a:endParaRPr lang="en-GB" sz="2399" dirty="0"/>
          </a:p>
        </p:txBody>
      </p:sp>
      <p:sp>
        <p:nvSpPr>
          <p:cNvPr id="29" name="TextBox 28"/>
          <p:cNvSpPr txBox="1"/>
          <p:nvPr/>
        </p:nvSpPr>
        <p:spPr>
          <a:xfrm>
            <a:off x="4720346" y="772162"/>
            <a:ext cx="2839075" cy="11999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Знаешь ли ты реально всех своих 274 друзей?</a:t>
            </a:r>
            <a:endParaRPr lang="en-GB" sz="2399" dirty="0"/>
          </a:p>
        </p:txBody>
      </p:sp>
      <p:sp>
        <p:nvSpPr>
          <p:cNvPr id="30" name="TextBox 29"/>
          <p:cNvSpPr txBox="1"/>
          <p:nvPr/>
        </p:nvSpPr>
        <p:spPr>
          <a:xfrm>
            <a:off x="5061626" y="4430221"/>
            <a:ext cx="2380848" cy="8307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Возрастные лимиты</a:t>
            </a:r>
            <a:endParaRPr lang="en-GB" sz="2399" dirty="0"/>
          </a:p>
        </p:txBody>
      </p:sp>
      <p:sp>
        <p:nvSpPr>
          <p:cNvPr id="31" name="TextBox 30"/>
          <p:cNvSpPr txBox="1"/>
          <p:nvPr/>
        </p:nvSpPr>
        <p:spPr>
          <a:xfrm>
            <a:off x="406758" y="3537534"/>
            <a:ext cx="3841611" cy="461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Делиться фото и видео?</a:t>
            </a:r>
            <a:endParaRPr lang="en-GB" sz="2399" dirty="0"/>
          </a:p>
        </p:txBody>
      </p:sp>
      <p:sp>
        <p:nvSpPr>
          <p:cNvPr id="32" name="TextBox 31"/>
          <p:cNvSpPr txBox="1"/>
          <p:nvPr/>
        </p:nvSpPr>
        <p:spPr>
          <a:xfrm>
            <a:off x="4895931" y="5292467"/>
            <a:ext cx="4822395" cy="8307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Все онлайн доступно для </a:t>
            </a:r>
            <a:r>
              <a:rPr lang="ru-RU" sz="2399" b="1" dirty="0"/>
              <a:t>ВСЕХ</a:t>
            </a:r>
            <a:r>
              <a:rPr lang="en-GB" sz="2399" dirty="0"/>
              <a:t>– </a:t>
            </a:r>
            <a:r>
              <a:rPr lang="ru-RU" sz="2399" dirty="0"/>
              <a:t>школа, работа, университет</a:t>
            </a:r>
            <a:endParaRPr lang="en-GB" sz="2399" dirty="0"/>
          </a:p>
        </p:txBody>
      </p:sp>
      <p:sp>
        <p:nvSpPr>
          <p:cNvPr id="33" name="TextBox 32"/>
          <p:cNvSpPr txBox="1"/>
          <p:nvPr/>
        </p:nvSpPr>
        <p:spPr>
          <a:xfrm>
            <a:off x="708807" y="2168578"/>
            <a:ext cx="3659016" cy="11999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Стоит ли публиковать личную информацию онлайн? </a:t>
            </a:r>
            <a:endParaRPr lang="en-GB" sz="2399" dirty="0"/>
          </a:p>
        </p:txBody>
      </p:sp>
      <p:sp>
        <p:nvSpPr>
          <p:cNvPr id="34" name="TextBox 33"/>
          <p:cNvSpPr txBox="1"/>
          <p:nvPr/>
        </p:nvSpPr>
        <p:spPr>
          <a:xfrm>
            <a:off x="7303919" y="3832051"/>
            <a:ext cx="2380848" cy="11999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Ставить место локации?</a:t>
            </a:r>
            <a:endParaRPr lang="en-GB" sz="2399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3480B5-7E4A-429C-836E-62A125E92E72}"/>
              </a:ext>
            </a:extLst>
          </p:cNvPr>
          <p:cNvSpPr txBox="1"/>
          <p:nvPr/>
        </p:nvSpPr>
        <p:spPr>
          <a:xfrm>
            <a:off x="9111664" y="4750426"/>
            <a:ext cx="2679759" cy="8307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Хакерство и вирусы</a:t>
            </a:r>
            <a:endParaRPr lang="en-GB" sz="2399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383BCE-AB34-4098-8271-52189A1B33CD}"/>
              </a:ext>
            </a:extLst>
          </p:cNvPr>
          <p:cNvSpPr txBox="1"/>
          <p:nvPr/>
        </p:nvSpPr>
        <p:spPr>
          <a:xfrm>
            <a:off x="2143800" y="5353623"/>
            <a:ext cx="2679759" cy="8307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Небезопасные вебсайты</a:t>
            </a:r>
            <a:endParaRPr lang="en-GB" sz="2399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C67BCA-B74D-472C-81BE-716288CAE174}"/>
              </a:ext>
            </a:extLst>
          </p:cNvPr>
          <p:cNvSpPr txBox="1"/>
          <p:nvPr/>
        </p:nvSpPr>
        <p:spPr>
          <a:xfrm>
            <a:off x="1959669" y="1391755"/>
            <a:ext cx="2679759" cy="461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Кибербуллинг</a:t>
            </a:r>
            <a:endParaRPr lang="en-GB" sz="2399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7FC29D-BBE8-4363-AC11-5DEA3D32F95A}"/>
              </a:ext>
            </a:extLst>
          </p:cNvPr>
          <p:cNvSpPr txBox="1"/>
          <p:nvPr/>
        </p:nvSpPr>
        <p:spPr>
          <a:xfrm>
            <a:off x="6904165" y="1439442"/>
            <a:ext cx="283907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dirty="0"/>
              <a:t>Интернет - Зависимость</a:t>
            </a:r>
            <a:endParaRPr lang="en-GB" sz="2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E14C5D-E7F9-4B3C-B5F8-79987E175B0B}"/>
              </a:ext>
            </a:extLst>
          </p:cNvPr>
          <p:cNvSpPr txBox="1"/>
          <p:nvPr/>
        </p:nvSpPr>
        <p:spPr>
          <a:xfrm>
            <a:off x="9787980" y="4131091"/>
            <a:ext cx="223224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Wi-Fi </a:t>
            </a:r>
            <a:r>
              <a:rPr lang="ru-RU" sz="2400" dirty="0"/>
              <a:t>и</a:t>
            </a:r>
            <a:r>
              <a:rPr lang="en-GB" sz="2400" dirty="0"/>
              <a:t> 4G</a:t>
            </a:r>
          </a:p>
        </p:txBody>
      </p:sp>
    </p:spTree>
    <p:extLst>
      <p:ext uri="{BB962C8B-B14F-4D97-AF65-F5344CB8AC3E}">
        <p14:creationId xmlns:p14="http://schemas.microsoft.com/office/powerpoint/2010/main" val="56120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/>
      <p:bldP spid="26" grpId="0"/>
      <p:bldP spid="29" grpId="0"/>
      <p:bldP spid="30" grpId="0"/>
      <p:bldP spid="31" grpId="0"/>
      <p:bldP spid="32" grpId="0"/>
      <p:bldP spid="33" grpId="0"/>
      <p:bldP spid="34" grpId="0"/>
      <p:bldP spid="15" grpId="0"/>
      <p:bldP spid="16" grpId="0"/>
      <p:bldP spid="17" grpId="0"/>
      <p:bldP spid="18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/>
          <p:nvPr/>
        </p:nvSpPr>
        <p:spPr>
          <a:xfrm>
            <a:off x="134045" y="598300"/>
            <a:ext cx="11793015" cy="6237312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799"/>
          </a:p>
        </p:txBody>
      </p:sp>
      <p:sp>
        <p:nvSpPr>
          <p:cNvPr id="21" name="Oval 20"/>
          <p:cNvSpPr/>
          <p:nvPr/>
        </p:nvSpPr>
        <p:spPr>
          <a:xfrm>
            <a:off x="4222692" y="2639386"/>
            <a:ext cx="3167527" cy="19115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799"/>
          </a:p>
        </p:txBody>
      </p:sp>
      <p:sp>
        <p:nvSpPr>
          <p:cNvPr id="22" name="TextBox 21"/>
          <p:cNvSpPr txBox="1"/>
          <p:nvPr/>
        </p:nvSpPr>
        <p:spPr>
          <a:xfrm>
            <a:off x="4552327" y="2984463"/>
            <a:ext cx="2447634" cy="119994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399" b="1" dirty="0" err="1">
                <a:solidFill>
                  <a:schemeClr val="bg1"/>
                </a:solidFill>
              </a:rPr>
              <a:t>Әлеуметтік</a:t>
            </a:r>
            <a:r>
              <a:rPr lang="ru-RU" sz="2399" b="1" dirty="0">
                <a:solidFill>
                  <a:schemeClr val="bg1"/>
                </a:solidFill>
              </a:rPr>
              <a:t> </a:t>
            </a:r>
            <a:r>
              <a:rPr lang="ru-RU" sz="2399" b="1" dirty="0" err="1">
                <a:solidFill>
                  <a:schemeClr val="bg1"/>
                </a:solidFill>
              </a:rPr>
              <a:t>желілердегі</a:t>
            </a:r>
            <a:r>
              <a:rPr lang="ru-RU" sz="2399" b="1" dirty="0">
                <a:solidFill>
                  <a:schemeClr val="bg1"/>
                </a:solidFill>
              </a:rPr>
              <a:t> </a:t>
            </a:r>
            <a:r>
              <a:rPr lang="ru-RU" sz="2399" b="1" dirty="0" err="1">
                <a:solidFill>
                  <a:schemeClr val="bg1"/>
                </a:solidFill>
              </a:rPr>
              <a:t>байланыс</a:t>
            </a:r>
            <a:endParaRPr lang="en-GB" sz="2399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47182" y="9401"/>
            <a:ext cx="1022247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Интернетте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оқушылармен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05034" y="2511573"/>
            <a:ext cx="3956984" cy="12000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 err="1"/>
              <a:t>Сіз</a:t>
            </a:r>
            <a:r>
              <a:rPr lang="ru-RU" sz="2399" dirty="0"/>
              <a:t> тек онлайн </a:t>
            </a:r>
            <a:r>
              <a:rPr lang="ru-RU" sz="2399" dirty="0" err="1"/>
              <a:t>режимінде</a:t>
            </a:r>
            <a:r>
              <a:rPr lang="ru-RU" sz="2399" dirty="0"/>
              <a:t> </a:t>
            </a:r>
            <a:r>
              <a:rPr lang="ru-RU" sz="2399" dirty="0" err="1"/>
              <a:t>білетін</a:t>
            </a:r>
            <a:r>
              <a:rPr lang="ru-RU" sz="2399" dirty="0"/>
              <a:t> </a:t>
            </a:r>
            <a:r>
              <a:rPr lang="ru-RU" sz="2399" dirty="0" err="1"/>
              <a:t>адамдармен</a:t>
            </a:r>
            <a:r>
              <a:rPr lang="ru-RU" sz="2399" dirty="0"/>
              <a:t> </a:t>
            </a:r>
            <a:r>
              <a:rPr lang="ru-RU" sz="2399" dirty="0" err="1"/>
              <a:t>кездесуіңіз</a:t>
            </a:r>
            <a:r>
              <a:rPr lang="ru-RU" sz="2399" dirty="0"/>
              <a:t> </a:t>
            </a:r>
            <a:r>
              <a:rPr lang="ru-RU" sz="2399" dirty="0" err="1"/>
              <a:t>керек</a:t>
            </a:r>
            <a:r>
              <a:rPr lang="ru-RU" sz="2399" dirty="0"/>
              <a:t> </a:t>
            </a:r>
            <a:r>
              <a:rPr lang="ru-RU" sz="2399" dirty="0" err="1"/>
              <a:t>пе</a:t>
            </a:r>
            <a:r>
              <a:rPr lang="ru-RU" sz="2399" dirty="0"/>
              <a:t>?</a:t>
            </a:r>
            <a:endParaRPr lang="en-GB" sz="2399" dirty="0"/>
          </a:p>
        </p:txBody>
      </p:sp>
      <p:sp>
        <p:nvSpPr>
          <p:cNvPr id="26" name="TextBox 25"/>
          <p:cNvSpPr txBox="1"/>
          <p:nvPr/>
        </p:nvSpPr>
        <p:spPr>
          <a:xfrm>
            <a:off x="924994" y="4576808"/>
            <a:ext cx="4116963" cy="4615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 err="1"/>
              <a:t>Егер</a:t>
            </a:r>
            <a:r>
              <a:rPr lang="ru-RU" sz="2399" dirty="0"/>
              <a:t> </a:t>
            </a:r>
            <a:r>
              <a:rPr lang="ru-RU" sz="2399" dirty="0" err="1"/>
              <a:t>біреу</a:t>
            </a:r>
            <a:r>
              <a:rPr lang="ru-RU" sz="2399" dirty="0"/>
              <a:t> </a:t>
            </a:r>
            <a:r>
              <a:rPr lang="ru-RU" sz="2399" dirty="0" err="1"/>
              <a:t>сізді</a:t>
            </a:r>
            <a:r>
              <a:rPr lang="ru-RU" sz="2399" dirty="0"/>
              <a:t> </a:t>
            </a:r>
            <a:r>
              <a:rPr lang="ru-RU" sz="2399" dirty="0" err="1"/>
              <a:t>ренжітсе</a:t>
            </a:r>
            <a:r>
              <a:rPr lang="ru-RU" sz="2399" dirty="0"/>
              <a:t> </a:t>
            </a:r>
            <a:r>
              <a:rPr lang="ru-RU" sz="2399" dirty="0" err="1"/>
              <a:t>ше</a:t>
            </a:r>
            <a:r>
              <a:rPr lang="ru-RU" sz="2399" dirty="0"/>
              <a:t>?</a:t>
            </a:r>
            <a:endParaRPr lang="en-GB" sz="2399" dirty="0"/>
          </a:p>
        </p:txBody>
      </p:sp>
      <p:sp>
        <p:nvSpPr>
          <p:cNvPr id="29" name="TextBox 28"/>
          <p:cNvSpPr txBox="1"/>
          <p:nvPr/>
        </p:nvSpPr>
        <p:spPr>
          <a:xfrm>
            <a:off x="4160886" y="826124"/>
            <a:ext cx="2839075" cy="15691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 err="1"/>
              <a:t>Сіз</a:t>
            </a:r>
            <a:r>
              <a:rPr lang="ru-RU" sz="2399" dirty="0"/>
              <a:t> </a:t>
            </a:r>
            <a:r>
              <a:rPr lang="ru-RU" sz="2399" dirty="0" err="1"/>
              <a:t>өзіңіздің</a:t>
            </a:r>
            <a:r>
              <a:rPr lang="ru-RU" sz="2399" dirty="0"/>
              <a:t> 274 </a:t>
            </a:r>
            <a:r>
              <a:rPr lang="ru-RU" sz="2399" dirty="0" err="1"/>
              <a:t>достарыңыздың</a:t>
            </a:r>
            <a:r>
              <a:rPr lang="ru-RU" sz="2399" dirty="0"/>
              <a:t> </a:t>
            </a:r>
            <a:r>
              <a:rPr lang="ru-RU" sz="2399" dirty="0" err="1"/>
              <a:t>барлығын</a:t>
            </a:r>
            <a:r>
              <a:rPr lang="ru-RU" sz="2399" dirty="0"/>
              <a:t> </a:t>
            </a:r>
            <a:r>
              <a:rPr lang="ru-RU" sz="2399" dirty="0" err="1"/>
              <a:t>шынымен</a:t>
            </a:r>
            <a:r>
              <a:rPr lang="ru-RU" sz="2399" dirty="0"/>
              <a:t> </a:t>
            </a:r>
            <a:r>
              <a:rPr lang="ru-RU" sz="2399" dirty="0" err="1"/>
              <a:t>білесіз</a:t>
            </a:r>
            <a:r>
              <a:rPr lang="ru-RU" sz="2399" dirty="0"/>
              <a:t> бе?</a:t>
            </a:r>
            <a:endParaRPr lang="en-GB" sz="2399" dirty="0"/>
          </a:p>
        </p:txBody>
      </p:sp>
      <p:sp>
        <p:nvSpPr>
          <p:cNvPr id="30" name="TextBox 29"/>
          <p:cNvSpPr txBox="1"/>
          <p:nvPr/>
        </p:nvSpPr>
        <p:spPr>
          <a:xfrm>
            <a:off x="5178573" y="4690920"/>
            <a:ext cx="2380848" cy="4615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 err="1"/>
              <a:t>Жас</a:t>
            </a:r>
            <a:r>
              <a:rPr lang="ru-RU" sz="2399" dirty="0"/>
              <a:t> </a:t>
            </a:r>
            <a:r>
              <a:rPr lang="ru-RU" sz="2399" dirty="0" err="1"/>
              <a:t>шектеулері</a:t>
            </a:r>
            <a:endParaRPr lang="en-GB" sz="2399" dirty="0"/>
          </a:p>
        </p:txBody>
      </p:sp>
      <p:sp>
        <p:nvSpPr>
          <p:cNvPr id="31" name="TextBox 30"/>
          <p:cNvSpPr txBox="1"/>
          <p:nvPr/>
        </p:nvSpPr>
        <p:spPr>
          <a:xfrm>
            <a:off x="406758" y="3537534"/>
            <a:ext cx="3841611" cy="8307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 err="1"/>
              <a:t>Фотосуреттер</a:t>
            </a:r>
            <a:r>
              <a:rPr lang="ru-RU" sz="2399" dirty="0"/>
              <a:t> мен </a:t>
            </a:r>
            <a:r>
              <a:rPr lang="ru-RU" sz="2399" dirty="0" err="1"/>
              <a:t>бейнелермен</a:t>
            </a:r>
            <a:r>
              <a:rPr lang="ru-RU" sz="2399" dirty="0"/>
              <a:t> </a:t>
            </a:r>
            <a:r>
              <a:rPr lang="ru-RU" sz="2399" dirty="0" err="1"/>
              <a:t>бөлісесіз</a:t>
            </a:r>
            <a:r>
              <a:rPr lang="ru-RU" sz="2399" dirty="0"/>
              <a:t> бе?</a:t>
            </a:r>
            <a:endParaRPr lang="en-GB" sz="2399" dirty="0"/>
          </a:p>
        </p:txBody>
      </p:sp>
      <p:sp>
        <p:nvSpPr>
          <p:cNvPr id="32" name="TextBox 31"/>
          <p:cNvSpPr txBox="1"/>
          <p:nvPr/>
        </p:nvSpPr>
        <p:spPr>
          <a:xfrm>
            <a:off x="4422116" y="5418558"/>
            <a:ext cx="4822395" cy="11999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 err="1"/>
              <a:t>Барлығы</a:t>
            </a:r>
            <a:r>
              <a:rPr lang="ru-RU" sz="2399" dirty="0"/>
              <a:t> онлайн </a:t>
            </a:r>
            <a:r>
              <a:rPr lang="ru-RU" sz="2399" dirty="0" err="1"/>
              <a:t>барлығына</a:t>
            </a:r>
            <a:r>
              <a:rPr lang="ru-RU" sz="2399" dirty="0"/>
              <a:t> </a:t>
            </a:r>
            <a:r>
              <a:rPr lang="ru-RU" sz="2399" dirty="0" err="1"/>
              <a:t>қол</a:t>
            </a:r>
            <a:r>
              <a:rPr lang="ru-RU" sz="2399" dirty="0"/>
              <a:t> </a:t>
            </a:r>
            <a:r>
              <a:rPr lang="ru-RU" sz="2399" dirty="0" err="1"/>
              <a:t>жетімді-мектеп</a:t>
            </a:r>
            <a:r>
              <a:rPr lang="ru-RU" sz="2399" dirty="0"/>
              <a:t>, </a:t>
            </a:r>
            <a:r>
              <a:rPr lang="ru-RU" sz="2399" dirty="0" err="1"/>
              <a:t>жұмыс</a:t>
            </a:r>
            <a:r>
              <a:rPr lang="ru-RU" sz="2399" dirty="0"/>
              <a:t>, университет</a:t>
            </a:r>
            <a:endParaRPr lang="en-GB" sz="2399" dirty="0"/>
          </a:p>
        </p:txBody>
      </p:sp>
      <p:sp>
        <p:nvSpPr>
          <p:cNvPr id="33" name="TextBox 32"/>
          <p:cNvSpPr txBox="1"/>
          <p:nvPr/>
        </p:nvSpPr>
        <p:spPr>
          <a:xfrm>
            <a:off x="708807" y="2168578"/>
            <a:ext cx="3659016" cy="11999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 err="1"/>
              <a:t>Интернеттегі</a:t>
            </a:r>
            <a:r>
              <a:rPr lang="ru-RU" sz="2399" dirty="0"/>
              <a:t> </a:t>
            </a:r>
            <a:r>
              <a:rPr lang="ru-RU" sz="2399" dirty="0" err="1"/>
              <a:t>жеке</a:t>
            </a:r>
            <a:r>
              <a:rPr lang="ru-RU" sz="2399" dirty="0"/>
              <a:t> </a:t>
            </a:r>
            <a:r>
              <a:rPr lang="ru-RU" sz="2399" dirty="0" err="1"/>
              <a:t>ақпаратты</a:t>
            </a:r>
            <a:r>
              <a:rPr lang="ru-RU" sz="2399" dirty="0"/>
              <a:t> </a:t>
            </a:r>
            <a:r>
              <a:rPr lang="ru-RU" sz="2399" dirty="0" err="1"/>
              <a:t>жариялау</a:t>
            </a:r>
            <a:r>
              <a:rPr lang="ru-RU" sz="2399" dirty="0"/>
              <a:t> </a:t>
            </a:r>
            <a:r>
              <a:rPr lang="ru-RU" sz="2399" dirty="0" err="1"/>
              <a:t>керек</a:t>
            </a:r>
            <a:r>
              <a:rPr lang="ru-RU" sz="2399" dirty="0"/>
              <a:t> </a:t>
            </a:r>
            <a:r>
              <a:rPr lang="ru-RU" sz="2399" dirty="0" err="1"/>
              <a:t>пе</a:t>
            </a:r>
            <a:r>
              <a:rPr lang="ru-RU" sz="2399" dirty="0"/>
              <a:t>?</a:t>
            </a:r>
            <a:endParaRPr lang="en-GB" sz="2399" dirty="0"/>
          </a:p>
        </p:txBody>
      </p:sp>
      <p:sp>
        <p:nvSpPr>
          <p:cNvPr id="34" name="TextBox 33"/>
          <p:cNvSpPr txBox="1"/>
          <p:nvPr/>
        </p:nvSpPr>
        <p:spPr>
          <a:xfrm>
            <a:off x="7526638" y="3824847"/>
            <a:ext cx="2380848" cy="11999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 err="1"/>
              <a:t>Орналасқан</a:t>
            </a:r>
            <a:r>
              <a:rPr lang="ru-RU" sz="2399" dirty="0"/>
              <a:t> </a:t>
            </a:r>
            <a:r>
              <a:rPr lang="ru-RU" sz="2399" dirty="0" err="1"/>
              <a:t>жерді</a:t>
            </a:r>
            <a:r>
              <a:rPr lang="ru-RU" sz="2399" dirty="0"/>
              <a:t> </a:t>
            </a:r>
            <a:r>
              <a:rPr lang="ru-RU" sz="2399" dirty="0" err="1"/>
              <a:t>қою</a:t>
            </a:r>
            <a:r>
              <a:rPr lang="ru-RU" sz="2399" dirty="0"/>
              <a:t> </a:t>
            </a:r>
            <a:r>
              <a:rPr lang="ru-RU" sz="2399" dirty="0" err="1"/>
              <a:t>керек</a:t>
            </a:r>
            <a:r>
              <a:rPr lang="ru-RU" sz="2399" dirty="0"/>
              <a:t> </a:t>
            </a:r>
            <a:r>
              <a:rPr lang="ru-RU" sz="2399" dirty="0" err="1"/>
              <a:t>пе</a:t>
            </a:r>
            <a:r>
              <a:rPr lang="ru-RU" sz="2399" dirty="0"/>
              <a:t>?</a:t>
            </a:r>
            <a:endParaRPr lang="en-GB" sz="2399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3480B5-7E4A-429C-836E-62A125E92E72}"/>
              </a:ext>
            </a:extLst>
          </p:cNvPr>
          <p:cNvSpPr txBox="1"/>
          <p:nvPr/>
        </p:nvSpPr>
        <p:spPr>
          <a:xfrm>
            <a:off x="8991307" y="4939551"/>
            <a:ext cx="2380848" cy="8307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 err="1"/>
              <a:t>Хакерлік</a:t>
            </a:r>
            <a:r>
              <a:rPr lang="ru-RU" sz="2399" dirty="0"/>
              <a:t> </a:t>
            </a:r>
            <a:r>
              <a:rPr lang="ru-RU" sz="2399" dirty="0" err="1"/>
              <a:t>және</a:t>
            </a:r>
            <a:r>
              <a:rPr lang="ru-RU" sz="2399" dirty="0"/>
              <a:t> </a:t>
            </a:r>
            <a:r>
              <a:rPr lang="ru-RU" sz="2399" dirty="0" err="1"/>
              <a:t>вирустар</a:t>
            </a:r>
            <a:endParaRPr lang="en-GB" sz="2399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383BCE-AB34-4098-8271-52189A1B33CD}"/>
              </a:ext>
            </a:extLst>
          </p:cNvPr>
          <p:cNvSpPr txBox="1"/>
          <p:nvPr/>
        </p:nvSpPr>
        <p:spPr>
          <a:xfrm>
            <a:off x="2143800" y="5353623"/>
            <a:ext cx="2679759" cy="8307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 err="1"/>
              <a:t>Қауіпсіз</a:t>
            </a:r>
            <a:r>
              <a:rPr lang="ru-RU" sz="2399" dirty="0"/>
              <a:t> веб-</a:t>
            </a:r>
            <a:r>
              <a:rPr lang="ru-RU" sz="2399" dirty="0" err="1"/>
              <a:t>сайттар</a:t>
            </a:r>
            <a:endParaRPr lang="en-GB" sz="2399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C67BCA-B74D-472C-81BE-716288CAE174}"/>
              </a:ext>
            </a:extLst>
          </p:cNvPr>
          <p:cNvSpPr txBox="1"/>
          <p:nvPr/>
        </p:nvSpPr>
        <p:spPr>
          <a:xfrm>
            <a:off x="1959669" y="1391755"/>
            <a:ext cx="2679759" cy="461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399" dirty="0"/>
              <a:t>Кибербуллинг</a:t>
            </a:r>
            <a:endParaRPr lang="en-GB" sz="2399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7FC29D-BBE8-4363-AC11-5DEA3D32F95A}"/>
              </a:ext>
            </a:extLst>
          </p:cNvPr>
          <p:cNvSpPr txBox="1"/>
          <p:nvPr/>
        </p:nvSpPr>
        <p:spPr>
          <a:xfrm>
            <a:off x="7246732" y="1423682"/>
            <a:ext cx="199778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dirty="0"/>
              <a:t>Интернет - </a:t>
            </a:r>
            <a:r>
              <a:rPr lang="ru-RU" sz="2400" dirty="0" err="1"/>
              <a:t>Тәуелділігі</a:t>
            </a:r>
            <a:endParaRPr lang="en-GB" sz="2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E14C5D-E7F9-4B3C-B5F8-79987E175B0B}"/>
              </a:ext>
            </a:extLst>
          </p:cNvPr>
          <p:cNvSpPr txBox="1"/>
          <p:nvPr/>
        </p:nvSpPr>
        <p:spPr>
          <a:xfrm>
            <a:off x="9787980" y="4131091"/>
            <a:ext cx="223224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Wi-Fi </a:t>
            </a:r>
            <a:r>
              <a:rPr lang="en-US" sz="2400" dirty="0"/>
              <a:t>&amp; </a:t>
            </a:r>
            <a:r>
              <a:rPr lang="en-GB" sz="2400" dirty="0"/>
              <a:t>4G</a:t>
            </a:r>
          </a:p>
        </p:txBody>
      </p:sp>
    </p:spTree>
    <p:extLst>
      <p:ext uri="{BB962C8B-B14F-4D97-AF65-F5344CB8AC3E}">
        <p14:creationId xmlns:p14="http://schemas.microsoft.com/office/powerpoint/2010/main" val="177144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/>
      <p:bldP spid="26" grpId="0"/>
      <p:bldP spid="29" grpId="0"/>
      <p:bldP spid="30" grpId="0"/>
      <p:bldP spid="31" grpId="0"/>
      <p:bldP spid="32" grpId="0"/>
      <p:bldP spid="33" grpId="0"/>
      <p:bldP spid="34" grpId="0"/>
      <p:bldP spid="15" grpId="0"/>
      <p:bldP spid="16" grpId="0"/>
      <p:bldP spid="17" grpId="0"/>
      <p:bldP spid="18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B72CC5-8F06-4B2A-BA61-CC9875DE9F7A}"/>
              </a:ext>
            </a:extLst>
          </p:cNvPr>
          <p:cNvSpPr txBox="1"/>
          <p:nvPr/>
        </p:nvSpPr>
        <p:spPr>
          <a:xfrm>
            <a:off x="1969801" y="1894513"/>
            <a:ext cx="8249223" cy="2882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266" b="1" dirty="0">
                <a:solidFill>
                  <a:srgbClr val="00B0F0"/>
                </a:solidFill>
              </a:rPr>
              <a:t>Что такое «кибербуллинг»?</a:t>
            </a:r>
          </a:p>
          <a:p>
            <a:pPr algn="ctr"/>
            <a:r>
              <a:rPr lang="ru-RU" sz="4266" b="1" dirty="0">
                <a:solidFill>
                  <a:srgbClr val="00B0F0"/>
                </a:solidFill>
              </a:rPr>
              <a:t>Можете привести примеры?</a:t>
            </a:r>
          </a:p>
          <a:p>
            <a:pPr algn="ctr"/>
            <a:endParaRPr lang="ru-RU" sz="2399" b="1" dirty="0"/>
          </a:p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не?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Мысалдары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ба?</a:t>
            </a:r>
            <a:endParaRPr lang="en-GB" sz="2399" b="1" dirty="0"/>
          </a:p>
        </p:txBody>
      </p:sp>
    </p:spTree>
    <p:extLst>
      <p:ext uri="{BB962C8B-B14F-4D97-AF65-F5344CB8AC3E}">
        <p14:creationId xmlns:p14="http://schemas.microsoft.com/office/powerpoint/2010/main" val="30607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FA8D-3A46-4492-B363-6355C5832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" y="275461"/>
            <a:ext cx="11173603" cy="1142702"/>
          </a:xfrm>
        </p:spPr>
        <p:txBody>
          <a:bodyPr anchor="ctr">
            <a:normAutofit fontScale="90000"/>
          </a:bodyPr>
          <a:lstStyle/>
          <a:p>
            <a:pPr algn="l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кибербуллинг? Виды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кибербуллинга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не?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Кибербуллингтің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endParaRPr lang="en-GB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669DE-34C4-42D5-A232-2C92A5E60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513" y="1628800"/>
            <a:ext cx="5585531" cy="495373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ru-RU" sz="173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 -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онлайн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хабарламалар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қосымшалары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қорлау</a:t>
            </a:r>
            <a:endParaRPr lang="ru-RU" sz="1732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73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 -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зорлық-зомбылықтың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құқықтарының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</a:t>
            </a:r>
            <a:endParaRPr lang="ru-RU" sz="1732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73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Кибербуллингтің</a:t>
            </a:r>
            <a:r>
              <a:rPr lang="ru-RU" sz="173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173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қауіп-қатерді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қорлауды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жіберу</a:t>
            </a:r>
            <a:endParaRPr lang="ru-RU" sz="1732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тигізу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чаттардан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топтық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қудалау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біреудің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басын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иемдену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бейіндегі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хаттарды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бұзу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жіберу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видео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фото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біреудің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хат-хабар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алмасу</a:t>
            </a:r>
            <a:endParaRPr lang="ru-RU" sz="1732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Киберқылмыс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порнографиясына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жезөкшелікке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есірткіні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бопсалау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суицидке</a:t>
            </a:r>
            <a:r>
              <a:rPr lang="ru-RU" sz="1732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32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</a:t>
            </a:r>
            <a:endParaRPr lang="ru-RU" sz="1732" b="1" dirty="0">
              <a:solidFill>
                <a:srgbClr val="0070C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C6D4137-B326-43BE-B11C-54539A4992A7}"/>
              </a:ext>
            </a:extLst>
          </p:cNvPr>
          <p:cNvSpPr txBox="1">
            <a:spLocks/>
          </p:cNvSpPr>
          <p:nvPr/>
        </p:nvSpPr>
        <p:spPr>
          <a:xfrm>
            <a:off x="261764" y="1629326"/>
            <a:ext cx="5585531" cy="49537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ru-RU" sz="173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</a:t>
            </a:r>
            <a:r>
              <a:rPr lang="ru-RU" sz="17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буллинг, травля </a:t>
            </a:r>
            <a:r>
              <a:rPr lang="ru-RU" sz="173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онлайн, через социальные сети, онлайн игры и приложения мгновенных сообщений</a:t>
            </a:r>
          </a:p>
          <a:p>
            <a:pPr>
              <a:lnSpc>
                <a:spcPct val="90000"/>
              </a:lnSpc>
            </a:pPr>
            <a:r>
              <a:rPr lang="ru-RU" sz="17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 – это </a:t>
            </a:r>
            <a:r>
              <a:rPr lang="ru-RU" sz="173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психологического насилия </a:t>
            </a:r>
            <a:r>
              <a:rPr lang="ru-RU" sz="17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73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серьезное нарушение прав человека </a:t>
            </a:r>
          </a:p>
          <a:p>
            <a:pPr>
              <a:lnSpc>
                <a:spcPct val="90000"/>
              </a:lnSpc>
            </a:pPr>
            <a:r>
              <a:rPr lang="ru-RU" sz="173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sz="173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кибербуллинга</a:t>
            </a:r>
            <a:r>
              <a:rPr lang="ru-RU" sz="173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отправление угроз, оскорблений,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исключения из чатов,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травля,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присвоение чужой личности в соцсетях,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взлом и отправление писем с личного профиля,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личных видео и фото, чужой переписки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173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киберпреступности: вовлечение детей в детскую порнографию, проституцию, распространение наркотиков, шантаж, доведение до суицида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ru-RU" sz="1732" b="1" dirty="0"/>
          </a:p>
        </p:txBody>
      </p:sp>
    </p:spTree>
    <p:extLst>
      <p:ext uri="{BB962C8B-B14F-4D97-AF65-F5344CB8AC3E}">
        <p14:creationId xmlns:p14="http://schemas.microsoft.com/office/powerpoint/2010/main" val="229818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3C7D8C-2A0F-46AB-82F7-F5F29CE89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820" y="287666"/>
            <a:ext cx="10510124" cy="132521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Ответственность за насилие, буллинг и кибербуллинг</a:t>
            </a:r>
            <a:br>
              <a:rPr lang="ru-RU" b="1" dirty="0">
                <a:solidFill>
                  <a:srgbClr val="00B0F0"/>
                </a:solidFill>
              </a:rPr>
            </a:br>
            <a:r>
              <a:rPr lang="ru-RU" b="1" dirty="0" err="1">
                <a:solidFill>
                  <a:srgbClr val="C00000"/>
                </a:solidFill>
              </a:rPr>
              <a:t>Зорлық-зомбылық</a:t>
            </a:r>
            <a:r>
              <a:rPr lang="ru-RU" b="1" dirty="0">
                <a:solidFill>
                  <a:srgbClr val="C00000"/>
                </a:solidFill>
              </a:rPr>
              <a:t>, буллинг </a:t>
            </a:r>
            <a:r>
              <a:rPr lang="ru-RU" b="1" dirty="0" err="1">
                <a:solidFill>
                  <a:srgbClr val="C00000"/>
                </a:solidFill>
              </a:rPr>
              <a:t>және</a:t>
            </a:r>
            <a:r>
              <a:rPr lang="ru-RU" b="1" dirty="0">
                <a:solidFill>
                  <a:srgbClr val="C00000"/>
                </a:solidFill>
              </a:rPr>
              <a:t> кибербуллинг </a:t>
            </a:r>
            <a:r>
              <a:rPr lang="ru-RU" b="1" dirty="0" err="1">
                <a:solidFill>
                  <a:srgbClr val="C00000"/>
                </a:solidFill>
              </a:rPr>
              <a:t>үшін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жауапкершілік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E86193-FC4F-48BB-9CFF-7A77D1E94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757" y="1790794"/>
            <a:ext cx="5976664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ответственность: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Оскорбление (ст. 131):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 277800 тенге (100 МРП)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сведений о частной жизни лица (ст. 147),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интернет и соц сети: лишение свободы до 7 лет.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Мелкое хулиганство (ст. 434):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 5МРП; если совершенно несовершеннолетними (ст. 435) – 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МРП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родителей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409: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педагогов не совершать и сообщать о фактах насилия (включая буллинг и кибербуллинг): штраф 5 МРП.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Клевета (ст. 73-3): штраф на физическое лицо в размере 160 МРП или административный арест на срок 15 суток, на должностное лицо - штраф в размере 550 МРП либо административный арест на срок 20 суток.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73, 73-1, 73-2: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родителей за насилие в отношении детей: предупреждение или арест от 5 до 20 суток.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8E8E9C6E-76E8-4CFF-926B-B26E6D7DDFF0}"/>
              </a:ext>
            </a:extLst>
          </p:cNvPr>
          <p:cNvSpPr txBox="1">
            <a:spLocks/>
          </p:cNvSpPr>
          <p:nvPr/>
        </p:nvSpPr>
        <p:spPr>
          <a:xfrm>
            <a:off x="6125988" y="1790794"/>
            <a:ext cx="5976664" cy="47795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Қылмыстық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жауапкершілік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Қорлау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( 131-б.):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айыппұл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277800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(100</a:t>
            </a:r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АЕК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(147-б.),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Интернет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бостандығынан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жауапкершілік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Ұсақ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бұзақылық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( 434-б.): 5 АЕК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айыппұл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мүлдем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кәмелетке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толмағандар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(435 – Б.) -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ата-анасынан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АЕК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409-бап: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мұғалімдердің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фактілері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(буллинг пен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 АЕК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айыппұл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Жала жабу ( 73-3-бап):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тұлғаға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160 АЕК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мөлшерінде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айыппұл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тәулік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мерзімге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қамау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тұлғаға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550 АЕК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мөлшерінде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айыппұл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салу не 20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тәулік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мерзімге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қамау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73, 73-1, 73-2-баптар: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5-тен 20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тәулікке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766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1" y="620688"/>
            <a:ext cx="9144001" cy="5400600"/>
          </a:xfrm>
        </p:spPr>
        <p:txBody>
          <a:bodyPr>
            <a:noAutofit/>
          </a:bodyPr>
          <a:lstStyle/>
          <a:p>
            <a:pPr algn="ctr"/>
            <a:r>
              <a:rPr lang="ru-RU" sz="7200" dirty="0">
                <a:solidFill>
                  <a:srgbClr val="0070C0"/>
                </a:solidFill>
              </a:rPr>
              <a:t>Советы для школьников: как защитить себя в интернете</a:t>
            </a:r>
            <a:endParaRPr lang="en-GB" sz="7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11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45" y="260648"/>
            <a:ext cx="10676134" cy="1761269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70C0"/>
                </a:solidFill>
              </a:rPr>
              <a:t>Как защитить себя от </a:t>
            </a:r>
            <a:r>
              <a:rPr lang="ru-RU" sz="4000" b="1" dirty="0" err="1">
                <a:solidFill>
                  <a:srgbClr val="0070C0"/>
                </a:solidFill>
              </a:rPr>
              <a:t>кибербуллинга</a:t>
            </a:r>
            <a:r>
              <a:rPr lang="ru-RU" sz="4000" b="1" dirty="0">
                <a:solidFill>
                  <a:srgbClr val="0070C0"/>
                </a:solidFill>
              </a:rPr>
              <a:t>?</a:t>
            </a:r>
            <a:br>
              <a:rPr lang="ru-RU" sz="4000" b="1" dirty="0">
                <a:solidFill>
                  <a:srgbClr val="0070C0"/>
                </a:solidFill>
              </a:rPr>
            </a:br>
            <a:r>
              <a:rPr lang="ru-RU" sz="4000" b="1" dirty="0" err="1">
                <a:solidFill>
                  <a:srgbClr val="C00000"/>
                </a:solidFill>
              </a:rPr>
              <a:t>Өзіңді</a:t>
            </a:r>
            <a:r>
              <a:rPr lang="ru-RU" sz="4000" b="1" dirty="0">
                <a:solidFill>
                  <a:srgbClr val="C00000"/>
                </a:solidFill>
              </a:rPr>
              <a:t> </a:t>
            </a:r>
            <a:r>
              <a:rPr lang="ru-RU" sz="4000" b="1" dirty="0" err="1">
                <a:solidFill>
                  <a:srgbClr val="C00000"/>
                </a:solidFill>
              </a:rPr>
              <a:t>кибербуллингтен</a:t>
            </a:r>
            <a:r>
              <a:rPr lang="ru-RU" sz="4000" b="1" dirty="0">
                <a:solidFill>
                  <a:srgbClr val="C00000"/>
                </a:solidFill>
              </a:rPr>
              <a:t> </a:t>
            </a:r>
            <a:r>
              <a:rPr lang="ru-RU" sz="4000" b="1" dirty="0" err="1">
                <a:solidFill>
                  <a:srgbClr val="C00000"/>
                </a:solidFill>
              </a:rPr>
              <a:t>қалай</a:t>
            </a:r>
            <a:r>
              <a:rPr lang="ru-RU" sz="4000" b="1" dirty="0">
                <a:solidFill>
                  <a:srgbClr val="C00000"/>
                </a:solidFill>
              </a:rPr>
              <a:t> </a:t>
            </a:r>
            <a:r>
              <a:rPr lang="ru-RU" sz="4000" b="1" dirty="0" err="1">
                <a:solidFill>
                  <a:srgbClr val="C00000"/>
                </a:solidFill>
              </a:rPr>
              <a:t>қорғауға</a:t>
            </a:r>
            <a:r>
              <a:rPr lang="ru-RU" sz="4000" b="1" dirty="0">
                <a:solidFill>
                  <a:srgbClr val="C00000"/>
                </a:solidFill>
              </a:rPr>
              <a:t> </a:t>
            </a:r>
            <a:r>
              <a:rPr lang="ru-RU" sz="4000" b="1" dirty="0" err="1">
                <a:solidFill>
                  <a:srgbClr val="C00000"/>
                </a:solidFill>
              </a:rPr>
              <a:t>болады</a:t>
            </a:r>
            <a:r>
              <a:rPr lang="ru-RU" sz="4000" b="1" dirty="0">
                <a:solidFill>
                  <a:srgbClr val="C00000"/>
                </a:solidFill>
              </a:rPr>
              <a:t>?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2792" y="2345763"/>
            <a:ext cx="5059510" cy="410445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</a:rPr>
              <a:t>1. </a:t>
            </a:r>
            <a:r>
              <a:rPr lang="ru-RU" sz="2599" b="1" dirty="0">
                <a:solidFill>
                  <a:srgbClr val="000000"/>
                </a:solidFill>
              </a:rPr>
              <a:t>Не передавай личную информацию </a:t>
            </a:r>
            <a:r>
              <a:rPr lang="ru-RU" sz="2599" dirty="0">
                <a:solidFill>
                  <a:srgbClr val="000000"/>
                </a:solidFill>
              </a:rPr>
              <a:t>в интернете людям, которых ты не знаешь</a:t>
            </a:r>
          </a:p>
          <a:p>
            <a:pPr marL="0" indent="0">
              <a:buNone/>
            </a:pPr>
            <a:r>
              <a:rPr lang="ru-RU" sz="2599" dirty="0">
                <a:solidFill>
                  <a:srgbClr val="000000"/>
                </a:solidFill>
              </a:rPr>
              <a:t>2. </a:t>
            </a:r>
            <a:r>
              <a:rPr lang="ru-RU" sz="2599" b="1" dirty="0">
                <a:solidFill>
                  <a:srgbClr val="000000"/>
                </a:solidFill>
              </a:rPr>
              <a:t>Знай, кто твои «друзья»</a:t>
            </a:r>
            <a:r>
              <a:rPr lang="ru-RU" sz="2599" dirty="0">
                <a:solidFill>
                  <a:srgbClr val="000000"/>
                </a:solidFill>
              </a:rPr>
              <a:t>: не встречайся в реальной жизни с «онлайн» друзьями. Сообщи родителям, если кто-то тебя постоянно приглашает встретиться. </a:t>
            </a:r>
          </a:p>
          <a:p>
            <a:pPr marL="0" indent="0">
              <a:buNone/>
            </a:pPr>
            <a:r>
              <a:rPr lang="ru-RU" sz="2599" dirty="0">
                <a:solidFill>
                  <a:srgbClr val="000000"/>
                </a:solidFill>
              </a:rPr>
              <a:t>3</a:t>
            </a:r>
            <a:r>
              <a:rPr lang="ru-RU" sz="2599" b="1" dirty="0">
                <a:solidFill>
                  <a:srgbClr val="000000"/>
                </a:solidFill>
              </a:rPr>
              <a:t>. Не принимай файлы</a:t>
            </a:r>
            <a:r>
              <a:rPr lang="ru-RU" sz="2599" dirty="0">
                <a:solidFill>
                  <a:srgbClr val="000000"/>
                </a:solidFill>
              </a:rPr>
              <a:t>, фото и видео от людей, которых не знаешь.</a:t>
            </a:r>
          </a:p>
          <a:p>
            <a:pPr marL="0" indent="0">
              <a:buNone/>
            </a:pPr>
            <a:r>
              <a:rPr lang="ru-RU" sz="2599" dirty="0">
                <a:solidFill>
                  <a:srgbClr val="000000"/>
                </a:solidFill>
              </a:rPr>
              <a:t>4. </a:t>
            </a:r>
            <a:r>
              <a:rPr lang="ru-RU" sz="2599" b="1" dirty="0">
                <a:solidFill>
                  <a:srgbClr val="000000"/>
                </a:solidFill>
              </a:rPr>
              <a:t>Проверяй информацию</a:t>
            </a:r>
            <a:r>
              <a:rPr lang="ru-RU" sz="2599" dirty="0">
                <a:solidFill>
                  <a:srgbClr val="000000"/>
                </a:solidFill>
              </a:rPr>
              <a:t> в интернете: правду ли тебе говорят люди?</a:t>
            </a:r>
          </a:p>
          <a:p>
            <a:pPr marL="0" indent="0">
              <a:buNone/>
            </a:pPr>
            <a:r>
              <a:rPr lang="ru-RU" sz="2599" dirty="0">
                <a:solidFill>
                  <a:srgbClr val="000000"/>
                </a:solidFill>
              </a:rPr>
              <a:t>5. </a:t>
            </a:r>
            <a:r>
              <a:rPr lang="ru-RU" sz="2599" b="1" dirty="0">
                <a:solidFill>
                  <a:srgbClr val="000000"/>
                </a:solidFill>
              </a:rPr>
              <a:t>Не отвечай </a:t>
            </a:r>
            <a:r>
              <a:rPr lang="ru-RU" sz="2599" dirty="0">
                <a:solidFill>
                  <a:srgbClr val="000000"/>
                </a:solidFill>
              </a:rPr>
              <a:t>на сообщения от </a:t>
            </a:r>
            <a:r>
              <a:rPr lang="ru-RU" sz="2599" b="1" dirty="0" err="1">
                <a:solidFill>
                  <a:srgbClr val="000000"/>
                </a:solidFill>
              </a:rPr>
              <a:t>кибербуллеров</a:t>
            </a:r>
            <a:r>
              <a:rPr lang="ru-RU" sz="2599" b="1" dirty="0">
                <a:solidFill>
                  <a:srgbClr val="000000"/>
                </a:solidFill>
              </a:rPr>
              <a:t>. Сохраняй скриншоты </a:t>
            </a:r>
            <a:r>
              <a:rPr lang="ru-RU" sz="2599" dirty="0">
                <a:solidFill>
                  <a:srgbClr val="000000"/>
                </a:solidFill>
              </a:rPr>
              <a:t>случаев </a:t>
            </a:r>
            <a:r>
              <a:rPr lang="ru-RU" sz="2599" dirty="0" err="1">
                <a:solidFill>
                  <a:srgbClr val="000000"/>
                </a:solidFill>
              </a:rPr>
              <a:t>кибербуллинга</a:t>
            </a:r>
            <a:r>
              <a:rPr lang="ru-RU" sz="2599" dirty="0">
                <a:solidFill>
                  <a:srgbClr val="000000"/>
                </a:solidFill>
              </a:rPr>
              <a:t> как доказательство.</a:t>
            </a:r>
            <a:endParaRPr lang="ru-RU" sz="2599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ru-RU" sz="2599" dirty="0">
                <a:solidFill>
                  <a:srgbClr val="000000"/>
                </a:solidFill>
              </a:rPr>
              <a:t>6. </a:t>
            </a:r>
            <a:r>
              <a:rPr lang="ru-RU" sz="2599" b="1" dirty="0">
                <a:solidFill>
                  <a:srgbClr val="000000"/>
                </a:solidFill>
              </a:rPr>
              <a:t>Не участвуй в </a:t>
            </a:r>
            <a:r>
              <a:rPr lang="ru-RU" sz="2599" b="1" dirty="0" err="1">
                <a:solidFill>
                  <a:srgbClr val="000000"/>
                </a:solidFill>
              </a:rPr>
              <a:t>кибербуллинге</a:t>
            </a:r>
            <a:r>
              <a:rPr lang="ru-RU" sz="2599" b="1" dirty="0">
                <a:solidFill>
                  <a:srgbClr val="000000"/>
                </a:solidFill>
              </a:rPr>
              <a:t> </a:t>
            </a:r>
            <a:r>
              <a:rPr lang="ru-RU" sz="2599" dirty="0">
                <a:solidFill>
                  <a:srgbClr val="000000"/>
                </a:solidFill>
              </a:rPr>
              <a:t>других детей. Не совершай буллинг офлайн и онлайн. </a:t>
            </a:r>
          </a:p>
          <a:p>
            <a:pPr marL="0" indent="0">
              <a:buNone/>
            </a:pPr>
            <a:r>
              <a:rPr lang="ru-RU" sz="2599" dirty="0">
                <a:solidFill>
                  <a:srgbClr val="000000"/>
                </a:solidFill>
              </a:rPr>
              <a:t>7. </a:t>
            </a:r>
            <a:r>
              <a:rPr lang="ru-RU" sz="2599" b="1" dirty="0">
                <a:solidFill>
                  <a:srgbClr val="000000"/>
                </a:solidFill>
              </a:rPr>
              <a:t>Блокируй </a:t>
            </a:r>
            <a:r>
              <a:rPr lang="ru-RU" sz="2599" dirty="0">
                <a:solidFill>
                  <a:srgbClr val="000000"/>
                </a:solidFill>
              </a:rPr>
              <a:t>аккаунты </a:t>
            </a:r>
            <a:r>
              <a:rPr lang="ru-RU" sz="2599" b="1" dirty="0" err="1">
                <a:solidFill>
                  <a:srgbClr val="000000"/>
                </a:solidFill>
              </a:rPr>
              <a:t>кибербуллеров</a:t>
            </a:r>
            <a:r>
              <a:rPr lang="ru-RU" sz="2599" b="1" dirty="0">
                <a:solidFill>
                  <a:srgbClr val="000000"/>
                </a:solidFill>
              </a:rPr>
              <a:t> и напиши жалобу администратору сайта.</a:t>
            </a:r>
          </a:p>
          <a:p>
            <a:pPr marL="0" indent="0">
              <a:buNone/>
            </a:pPr>
            <a:r>
              <a:rPr lang="ru-RU" sz="2599" dirty="0">
                <a:solidFill>
                  <a:srgbClr val="000000"/>
                </a:solidFill>
              </a:rPr>
              <a:t>8. Если тебя </a:t>
            </a:r>
            <a:r>
              <a:rPr lang="ru-RU" sz="2599" dirty="0" err="1">
                <a:solidFill>
                  <a:srgbClr val="000000"/>
                </a:solidFill>
              </a:rPr>
              <a:t>буллят</a:t>
            </a:r>
            <a:r>
              <a:rPr lang="ru-RU" sz="2599" dirty="0">
                <a:solidFill>
                  <a:srgbClr val="000000"/>
                </a:solidFill>
              </a:rPr>
              <a:t> или видишь что-то подозрительное, обязательно </a:t>
            </a:r>
            <a:r>
              <a:rPr lang="ru-RU" sz="2599" b="1" dirty="0">
                <a:solidFill>
                  <a:srgbClr val="000000"/>
                </a:solidFill>
              </a:rPr>
              <a:t>поделись этим со взрослым</a:t>
            </a:r>
          </a:p>
          <a:p>
            <a:pPr marL="0" indent="0">
              <a:buNone/>
            </a:pPr>
            <a:endParaRPr lang="ru-RU" sz="2600" dirty="0">
              <a:solidFill>
                <a:srgbClr val="00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7C844EF-CAED-453F-B8F7-6975E10DDD59}"/>
              </a:ext>
            </a:extLst>
          </p:cNvPr>
          <p:cNvSpPr txBox="1">
            <a:spLocks/>
          </p:cNvSpPr>
          <p:nvPr/>
        </p:nvSpPr>
        <p:spPr>
          <a:xfrm>
            <a:off x="333772" y="2310160"/>
            <a:ext cx="5760640" cy="443120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000" dirty="0" err="1">
                <a:solidFill>
                  <a:srgbClr val="000000"/>
                </a:solidFill>
              </a:rPr>
              <a:t>Интернетте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өзің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білмейтін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адамдармен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жеке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ақпаратты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бөліспе</a:t>
            </a:r>
            <a:r>
              <a:rPr lang="ru-RU" sz="2000" b="1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000" dirty="0">
                <a:solidFill>
                  <a:srgbClr val="000000"/>
                </a:solidFill>
              </a:rPr>
              <a:t>Сен</a:t>
            </a:r>
            <a:r>
              <a:rPr lang="kk-KZ" sz="2000" dirty="0">
                <a:solidFill>
                  <a:srgbClr val="000000"/>
                </a:solidFill>
              </a:rPr>
              <a:t>ің </a:t>
            </a:r>
            <a:r>
              <a:rPr lang="ru-RU" sz="2000" b="1" dirty="0">
                <a:solidFill>
                  <a:srgbClr val="000000"/>
                </a:solidFill>
              </a:rPr>
              <a:t>«онлайн» </a:t>
            </a:r>
            <a:r>
              <a:rPr lang="ru-RU" sz="2000" b="1" dirty="0" err="1">
                <a:solidFill>
                  <a:srgbClr val="000000"/>
                </a:solidFill>
              </a:rPr>
              <a:t>достарыңның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кім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екенін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біл</a:t>
            </a:r>
            <a:r>
              <a:rPr lang="ru-RU" sz="2000" dirty="0">
                <a:solidFill>
                  <a:srgbClr val="000000"/>
                </a:solidFill>
              </a:rPr>
              <a:t>: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сенің</a:t>
            </a:r>
            <a:r>
              <a:rPr lang="ru-RU" dirty="0"/>
              <a:t> онлайн </a:t>
            </a:r>
            <a:r>
              <a:rPr lang="ru-RU" dirty="0" err="1"/>
              <a:t>досың</a:t>
            </a:r>
            <a:r>
              <a:rPr lang="ru-RU" dirty="0"/>
              <a:t>/ </a:t>
            </a:r>
            <a:r>
              <a:rPr lang="ru-RU" dirty="0" err="1"/>
              <a:t>құрбың</a:t>
            </a:r>
            <a:r>
              <a:rPr lang="ru-RU" dirty="0"/>
              <a:t> </a:t>
            </a:r>
            <a:r>
              <a:rPr lang="ru-RU" dirty="0" err="1"/>
              <a:t>шынайы</a:t>
            </a:r>
            <a:r>
              <a:rPr lang="ru-RU" dirty="0"/>
              <a:t> </a:t>
            </a:r>
            <a:r>
              <a:rPr lang="ru-RU" dirty="0" err="1"/>
              <a:t>өмірде</a:t>
            </a:r>
            <a:r>
              <a:rPr lang="ru-RU" dirty="0"/>
              <a:t> </a:t>
            </a:r>
            <a:r>
              <a:rPr lang="ru-RU" dirty="0" err="1"/>
              <a:t>кездесу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ұсыныс</a:t>
            </a:r>
            <a:r>
              <a:rPr lang="ru-RU" dirty="0"/>
              <a:t> </a:t>
            </a:r>
            <a:r>
              <a:rPr lang="ru-RU" dirty="0" err="1"/>
              <a:t>жасаса</a:t>
            </a:r>
            <a:r>
              <a:rPr lang="ru-RU" dirty="0"/>
              <a:t> </a:t>
            </a:r>
            <a:r>
              <a:rPr lang="ru-RU" dirty="0" err="1"/>
              <a:t>ата</a:t>
            </a:r>
            <a:r>
              <a:rPr lang="ru-RU" dirty="0"/>
              <a:t> </a:t>
            </a:r>
            <a:r>
              <a:rPr lang="ru-RU" dirty="0" err="1"/>
              <a:t>анаңа</a:t>
            </a:r>
            <a:r>
              <a:rPr lang="ru-RU" dirty="0"/>
              <a:t> </a:t>
            </a:r>
            <a:r>
              <a:rPr lang="ru-RU" dirty="0" err="1"/>
              <a:t>хабарла</a:t>
            </a:r>
            <a:r>
              <a:rPr lang="ru-RU" dirty="0"/>
              <a:t>. </a:t>
            </a:r>
            <a:endParaRPr lang="ru-RU" sz="2000" dirty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000" dirty="0" err="1">
                <a:solidFill>
                  <a:srgbClr val="000000"/>
                </a:solidFill>
              </a:rPr>
              <a:t>Сіз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білмейтін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адамдардан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файлдарды</a:t>
            </a:r>
            <a:r>
              <a:rPr lang="ru-RU" sz="2000" b="1" dirty="0">
                <a:solidFill>
                  <a:srgbClr val="000000"/>
                </a:solidFill>
              </a:rPr>
              <a:t>, </a:t>
            </a:r>
            <a:r>
              <a:rPr lang="ru-RU" sz="2000" b="1" dirty="0" err="1">
                <a:solidFill>
                  <a:srgbClr val="000000"/>
                </a:solidFill>
              </a:rPr>
              <a:t>фотосуреттер</a:t>
            </a:r>
            <a:r>
              <a:rPr lang="ru-RU" sz="2000" b="1" dirty="0">
                <a:solidFill>
                  <a:srgbClr val="000000"/>
                </a:solidFill>
              </a:rPr>
              <a:t> мен </a:t>
            </a:r>
            <a:r>
              <a:rPr lang="ru-RU" sz="2000" b="1" dirty="0" err="1">
                <a:solidFill>
                  <a:srgbClr val="000000"/>
                </a:solidFill>
              </a:rPr>
              <a:t>бейнелерді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қабылдама</a:t>
            </a:r>
            <a:r>
              <a:rPr lang="ru-RU" sz="2000" b="1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000" b="1" dirty="0" err="1">
                <a:solidFill>
                  <a:srgbClr val="000000"/>
                </a:solidFill>
              </a:rPr>
              <a:t>Интернеттегі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ақпаратты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тексер</a:t>
            </a:r>
            <a:r>
              <a:rPr lang="ru-RU" sz="2000" b="1" dirty="0">
                <a:solidFill>
                  <a:srgbClr val="000000"/>
                </a:solidFill>
              </a:rPr>
              <a:t>: </a:t>
            </a:r>
            <a:r>
              <a:rPr lang="ru-RU" sz="2000" dirty="0" err="1">
                <a:solidFill>
                  <a:srgbClr val="000000"/>
                </a:solidFill>
              </a:rPr>
              <a:t>адамдар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саған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шындықты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айтады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ма</a:t>
            </a:r>
            <a:r>
              <a:rPr lang="ru-RU" sz="2000" dirty="0">
                <a:solidFill>
                  <a:srgbClr val="000000"/>
                </a:solidFill>
              </a:rPr>
              <a:t>?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dirty="0" err="1"/>
              <a:t>Кибер</a:t>
            </a:r>
            <a:r>
              <a:rPr lang="ru-RU" dirty="0"/>
              <a:t> </a:t>
            </a:r>
            <a:r>
              <a:rPr lang="ru-RU" dirty="0" err="1"/>
              <a:t>буллердің</a:t>
            </a:r>
            <a:r>
              <a:rPr lang="ru-RU" dirty="0"/>
              <a:t> </a:t>
            </a:r>
            <a:r>
              <a:rPr lang="ru-RU" b="1" dirty="0"/>
              <a:t>онлайн </a:t>
            </a:r>
            <a:r>
              <a:rPr lang="ru-RU" b="1" dirty="0" err="1"/>
              <a:t>хабарламаларына</a:t>
            </a:r>
            <a:r>
              <a:rPr lang="ru-RU" b="1" dirty="0"/>
              <a:t> </a:t>
            </a:r>
            <a:r>
              <a:rPr lang="ru-RU" b="1" dirty="0" err="1"/>
              <a:t>жауап</a:t>
            </a:r>
            <a:r>
              <a:rPr lang="ru-RU" b="1" dirty="0"/>
              <a:t> берме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орнына</a:t>
            </a:r>
            <a:r>
              <a:rPr lang="ru-RU" dirty="0"/>
              <a:t> </a:t>
            </a:r>
            <a:r>
              <a:rPr lang="ru-RU" dirty="0" err="1"/>
              <a:t>кибербуллердің</a:t>
            </a:r>
            <a:r>
              <a:rPr lang="ru-RU" dirty="0"/>
              <a:t> </a:t>
            </a:r>
            <a:r>
              <a:rPr lang="ru-RU" dirty="0" err="1"/>
              <a:t>хабарламасын</a:t>
            </a:r>
            <a:r>
              <a:rPr lang="ru-RU" dirty="0"/>
              <a:t> </a:t>
            </a:r>
            <a:r>
              <a:rPr lang="ru-RU" b="1" dirty="0"/>
              <a:t>скриншот </a:t>
            </a:r>
            <a:r>
              <a:rPr lang="ru-RU" b="1" dirty="0" err="1"/>
              <a:t>жасап</a:t>
            </a:r>
            <a:r>
              <a:rPr lang="ru-RU" b="1" dirty="0"/>
              <a:t> </a:t>
            </a:r>
            <a:r>
              <a:rPr lang="ru-RU" b="1" dirty="0" err="1"/>
              <a:t>дәлелдеме</a:t>
            </a:r>
            <a:r>
              <a:rPr lang="ru-RU" b="1" dirty="0"/>
              <a:t> </a:t>
            </a:r>
            <a:r>
              <a:rPr lang="ru-RU" b="1" dirty="0" err="1"/>
              <a:t>ретінде</a:t>
            </a:r>
            <a:r>
              <a:rPr lang="ru-RU" b="1" dirty="0"/>
              <a:t> </a:t>
            </a:r>
            <a:r>
              <a:rPr lang="ru-RU" b="1" dirty="0" err="1"/>
              <a:t>сақтап</a:t>
            </a:r>
            <a:r>
              <a:rPr lang="ru-RU" b="1" dirty="0"/>
              <a:t> </a:t>
            </a:r>
            <a:r>
              <a:rPr lang="ru-RU" b="1" dirty="0" err="1"/>
              <a:t>қой</a:t>
            </a:r>
            <a:r>
              <a:rPr lang="ru-RU" dirty="0"/>
              <a:t>.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балалардың</a:t>
            </a:r>
            <a:r>
              <a:rPr lang="ru-RU" dirty="0"/>
              <a:t> </a:t>
            </a:r>
            <a:r>
              <a:rPr lang="ru-RU" b="1" dirty="0" err="1"/>
              <a:t>кибербуллингіне</a:t>
            </a:r>
            <a:r>
              <a:rPr lang="ru-RU" b="1" dirty="0"/>
              <a:t> </a:t>
            </a:r>
            <a:r>
              <a:rPr lang="ru-RU" b="1" dirty="0" err="1"/>
              <a:t>қатыспа</a:t>
            </a:r>
            <a:r>
              <a:rPr lang="ru-RU" dirty="0"/>
              <a:t>. </a:t>
            </a:r>
            <a:r>
              <a:rPr lang="ru-RU" b="1" dirty="0"/>
              <a:t>Оффлайн </a:t>
            </a:r>
            <a:r>
              <a:rPr lang="ru-RU" b="1" dirty="0" err="1"/>
              <a:t>немесе</a:t>
            </a:r>
            <a:r>
              <a:rPr lang="ru-RU" b="1" dirty="0"/>
              <a:t> онлайн буллинг </a:t>
            </a:r>
            <a:r>
              <a:rPr lang="ru-RU" b="1" dirty="0" err="1"/>
              <a:t>жасама</a:t>
            </a:r>
            <a:r>
              <a:rPr lang="ru-RU" b="1" dirty="0"/>
              <a:t>. </a:t>
            </a:r>
            <a:r>
              <a:rPr lang="ru-RU" dirty="0" err="1"/>
              <a:t>Буллингке</a:t>
            </a:r>
            <a:r>
              <a:rPr lang="ru-RU" dirty="0"/>
              <a:t> </a:t>
            </a:r>
            <a:r>
              <a:rPr lang="ru-RU" dirty="0" err="1"/>
              <a:t>буллингпен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берме. 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b="1" dirty="0" err="1"/>
              <a:t>Кибербуллерді</a:t>
            </a:r>
            <a:r>
              <a:rPr lang="ru-RU" b="1" dirty="0"/>
              <a:t> </a:t>
            </a:r>
            <a:r>
              <a:rPr lang="ru-RU" b="1" dirty="0" err="1"/>
              <a:t>блокқа</a:t>
            </a:r>
            <a:r>
              <a:rPr lang="ru-RU" b="1" dirty="0"/>
              <a:t> </a:t>
            </a:r>
            <a:r>
              <a:rPr lang="ru-RU" b="1" dirty="0" err="1"/>
              <a:t>қой</a:t>
            </a:r>
            <a:r>
              <a:rPr lang="ru-RU" b="1" dirty="0"/>
              <a:t> </a:t>
            </a:r>
            <a:r>
              <a:rPr lang="ru-RU" dirty="0" err="1"/>
              <a:t>немесе</a:t>
            </a:r>
            <a:r>
              <a:rPr lang="ru-RU" dirty="0"/>
              <a:t> сайт </a:t>
            </a:r>
            <a:r>
              <a:rPr lang="ru-RU" b="1" dirty="0" err="1"/>
              <a:t>әкімшілігіне</a:t>
            </a:r>
            <a:r>
              <a:rPr lang="ru-RU" b="1" dirty="0"/>
              <a:t> оны </a:t>
            </a:r>
            <a:r>
              <a:rPr lang="ru-RU" b="1" dirty="0" err="1"/>
              <a:t>блокқа</a:t>
            </a:r>
            <a:r>
              <a:rPr lang="ru-RU" b="1" dirty="0"/>
              <a:t> </a:t>
            </a:r>
            <a:r>
              <a:rPr lang="ru-RU" b="1" dirty="0" err="1"/>
              <a:t>қоюы</a:t>
            </a:r>
            <a:r>
              <a:rPr lang="ru-RU" b="1" dirty="0"/>
              <a:t> </a:t>
            </a:r>
            <a:r>
              <a:rPr lang="ru-RU" b="1" dirty="0" err="1"/>
              <a:t>сұрап</a:t>
            </a:r>
            <a:r>
              <a:rPr lang="ru-RU" b="1" dirty="0"/>
              <a:t> </a:t>
            </a:r>
            <a:r>
              <a:rPr lang="ru-RU" b="1" dirty="0" err="1"/>
              <a:t>хабарлама</a:t>
            </a:r>
            <a:r>
              <a:rPr lang="ru-RU" b="1" dirty="0"/>
              <a:t> </a:t>
            </a:r>
            <a:r>
              <a:rPr lang="ru-RU" dirty="0" err="1"/>
              <a:t>жазып</a:t>
            </a:r>
            <a:r>
              <a:rPr lang="ru-RU" dirty="0"/>
              <a:t> </a:t>
            </a:r>
            <a:r>
              <a:rPr lang="ru-RU" dirty="0" err="1"/>
              <a:t>жібер</a:t>
            </a:r>
            <a:r>
              <a:rPr lang="ru-RU" dirty="0"/>
              <a:t> (</a:t>
            </a:r>
            <a:r>
              <a:rPr lang="ru-RU" dirty="0" err="1"/>
              <a:t>скриншотты</a:t>
            </a:r>
            <a:r>
              <a:rPr lang="ru-RU" dirty="0"/>
              <a:t> </a:t>
            </a:r>
            <a:r>
              <a:rPr lang="ru-RU" dirty="0" err="1"/>
              <a:t>қоса</a:t>
            </a:r>
            <a:r>
              <a:rPr lang="ru-RU" dirty="0"/>
              <a:t> </a:t>
            </a:r>
            <a:r>
              <a:rPr lang="ru-RU" dirty="0" err="1"/>
              <a:t>тірке</a:t>
            </a:r>
            <a:r>
              <a:rPr lang="ru-RU" dirty="0"/>
              <a:t>)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сені</a:t>
            </a:r>
            <a:r>
              <a:rPr lang="ru-RU" dirty="0"/>
              <a:t> </a:t>
            </a:r>
            <a:r>
              <a:rPr lang="ru-RU" dirty="0" err="1"/>
              <a:t>қорласа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онлайн </a:t>
            </a:r>
            <a:r>
              <a:rPr lang="ru-RU" dirty="0" err="1"/>
              <a:t>сезікті</a:t>
            </a:r>
            <a:r>
              <a:rPr lang="ru-RU" dirty="0"/>
              <a:t> </a:t>
            </a:r>
            <a:r>
              <a:rPr lang="ru-RU" dirty="0" err="1"/>
              <a:t>әрекеттерді</a:t>
            </a:r>
            <a:r>
              <a:rPr lang="ru-RU" dirty="0"/>
              <a:t> </a:t>
            </a:r>
            <a:r>
              <a:rPr lang="ru-RU" dirty="0" err="1"/>
              <a:t>байқасаң</a:t>
            </a:r>
            <a:r>
              <a:rPr lang="ru-RU" dirty="0"/>
              <a:t>, </a:t>
            </a:r>
            <a:r>
              <a:rPr lang="ru-RU" b="1" dirty="0" err="1"/>
              <a:t>міндетті</a:t>
            </a:r>
            <a:r>
              <a:rPr lang="ru-RU" b="1" dirty="0"/>
              <a:t> </a:t>
            </a:r>
            <a:r>
              <a:rPr lang="ru-RU" b="1" dirty="0" err="1"/>
              <a:t>түрде</a:t>
            </a:r>
            <a:r>
              <a:rPr lang="ru-RU" b="1" dirty="0"/>
              <a:t> </a:t>
            </a:r>
            <a:r>
              <a:rPr lang="ru-RU" b="1" dirty="0" err="1"/>
              <a:t>өз</a:t>
            </a:r>
            <a:r>
              <a:rPr lang="ru-RU" b="1" dirty="0"/>
              <a:t> </a:t>
            </a:r>
            <a:r>
              <a:rPr lang="ru-RU" b="1" dirty="0" err="1"/>
              <a:t>ата</a:t>
            </a:r>
            <a:r>
              <a:rPr lang="ru-RU" b="1" dirty="0"/>
              <a:t> </a:t>
            </a:r>
            <a:r>
              <a:rPr lang="ru-RU" b="1" dirty="0" err="1"/>
              <a:t>анаңмен</a:t>
            </a:r>
            <a:r>
              <a:rPr lang="ru-RU" b="1" dirty="0"/>
              <a:t> </a:t>
            </a:r>
            <a:r>
              <a:rPr lang="ru-RU" b="1" dirty="0" err="1"/>
              <a:t>бөліс</a:t>
            </a:r>
            <a:r>
              <a:rPr lang="ru-RU" b="1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5698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EF6B0C6-36CE-4780-A5FF-DB966D61F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1" y="116632"/>
            <a:ext cx="9180512" cy="1728192"/>
          </a:xfrm>
        </p:spPr>
        <p:txBody>
          <a:bodyPr>
            <a:noAutofit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en-US" sz="2800" b="1" dirty="0" err="1"/>
              <a:t>Whatsapp</a:t>
            </a:r>
            <a:r>
              <a:rPr lang="ru-RU" sz="2800" b="1" dirty="0"/>
              <a:t> ар</a:t>
            </a:r>
            <a:r>
              <a:rPr lang="kk-KZ" sz="2800" b="1" dirty="0"/>
              <a:t>қылы осылай өткізуге болады</a:t>
            </a:r>
            <a:br>
              <a:rPr lang="ru-RU" dirty="0"/>
            </a:br>
            <a:r>
              <a:rPr lang="kk-KZ" sz="3600" b="1" dirty="0"/>
              <a:t>Версия для </a:t>
            </a:r>
            <a:r>
              <a:rPr lang="en-US" sz="3600" b="1" dirty="0" err="1"/>
              <a:t>Whatsapp</a:t>
            </a:r>
            <a:r>
              <a:rPr lang="en-US" sz="3600" b="1" dirty="0"/>
              <a:t>:</a:t>
            </a:r>
            <a:r>
              <a:rPr lang="ru-RU" sz="3600" b="1" dirty="0"/>
              <a:t> </a:t>
            </a:r>
            <a:br>
              <a:rPr lang="ru-RU" dirty="0"/>
            </a:br>
            <a:br>
              <a:rPr lang="ru-RU" sz="6600" dirty="0">
                <a:solidFill>
                  <a:schemeClr val="accent1"/>
                </a:solidFill>
              </a:rPr>
            </a:br>
            <a:endParaRPr lang="en-GB" sz="6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B9EE1C-9C7E-4E7C-9CA7-A9FE637FAD8A}"/>
              </a:ext>
            </a:extLst>
          </p:cNvPr>
          <p:cNvSpPr/>
          <p:nvPr/>
        </p:nvSpPr>
        <p:spPr>
          <a:xfrm>
            <a:off x="6598468" y="2090891"/>
            <a:ext cx="532859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arenR"/>
            </a:pPr>
            <a:r>
              <a:rPr lang="ru-RU" sz="2000" dirty="0"/>
              <a:t>Слайды в чате можно задать в виде вопроса или картинок</a:t>
            </a:r>
          </a:p>
          <a:p>
            <a:pPr marL="514350" indent="-514350" algn="just">
              <a:buAutoNum type="arabicParenR"/>
            </a:pPr>
            <a:r>
              <a:rPr lang="ru-RU" sz="2000" dirty="0"/>
              <a:t>Создайте отдельные чаты для команд для групповых заданий</a:t>
            </a:r>
          </a:p>
          <a:p>
            <a:pPr marL="514350" indent="-514350" algn="just">
              <a:buAutoNum type="arabicParenR"/>
            </a:pPr>
            <a:r>
              <a:rPr lang="ru-RU" sz="2000" dirty="0"/>
              <a:t>Только Вы можете отправлять аудио, но участники не могут</a:t>
            </a:r>
          </a:p>
          <a:p>
            <a:pPr marL="514350" indent="-514350" algn="just">
              <a:buFontTx/>
              <a:buAutoNum type="arabicParenR"/>
            </a:pPr>
            <a:r>
              <a:rPr lang="ru-RU" sz="2000" b="1" dirty="0"/>
              <a:t>Совет для модератора: улыбайтесь, когда рассказываете участникам инструкции </a:t>
            </a:r>
            <a:r>
              <a:rPr lang="ru-RU" sz="2000" dirty="0"/>
              <a:t>или обращаетесь с вопросами к участникам и записываете аудио с вопросами. Когда мы улыбаемся, мы звучим более уверенно. Также это создает комфортную среду для участников.</a:t>
            </a:r>
            <a:endParaRPr lang="en-US" sz="2000" dirty="0"/>
          </a:p>
        </p:txBody>
      </p:sp>
      <p:sp>
        <p:nvSpPr>
          <p:cNvPr id="8" name="Объект 6">
            <a:extLst>
              <a:ext uri="{FF2B5EF4-FFF2-40B4-BE49-F238E27FC236}">
                <a16:creationId xmlns:a16="http://schemas.microsoft.com/office/drawing/2014/main" id="{AF82846C-B5A2-4D0A-B823-E12BAA1C9147}"/>
              </a:ext>
            </a:extLst>
          </p:cNvPr>
          <p:cNvSpPr txBox="1">
            <a:spLocks/>
          </p:cNvSpPr>
          <p:nvPr/>
        </p:nvSpPr>
        <p:spPr>
          <a:xfrm>
            <a:off x="621804" y="2204864"/>
            <a:ext cx="5824690" cy="431973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3199" kern="1200">
                <a:solidFill>
                  <a:schemeClr val="bg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0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126" indent="0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3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189" indent="0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251" indent="0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314" indent="0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377" indent="0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440" indent="0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03" indent="0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Чат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слайдтарын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сұрақ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немесе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суреттер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түрінде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орнатуға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болады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Топтық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тапсырмалар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үшін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командалар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үшін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жеке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чаттар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жасаңыз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Дыбысты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тек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сіз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жібере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аласыз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,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бірақ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қатысушылар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жібере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алмайды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ru-RU" altLang="ru-RU" sz="2400" b="1" dirty="0" err="1">
                <a:solidFill>
                  <a:srgbClr val="222222"/>
                </a:solidFill>
                <a:latin typeface="inherit"/>
              </a:rPr>
              <a:t>Модератордың</a:t>
            </a:r>
            <a:r>
              <a:rPr lang="ru-RU" altLang="ru-RU" sz="2400" b="1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b="1" dirty="0" err="1">
                <a:solidFill>
                  <a:srgbClr val="222222"/>
                </a:solidFill>
                <a:latin typeface="inherit"/>
              </a:rPr>
              <a:t>кеңесі</a:t>
            </a:r>
            <a:r>
              <a:rPr lang="ru-RU" altLang="ru-RU" sz="2400" b="1" dirty="0">
                <a:solidFill>
                  <a:srgbClr val="222222"/>
                </a:solidFill>
                <a:latin typeface="inherit"/>
              </a:rPr>
              <a:t>: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қатысушылармен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нұсқаулармен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бөліскенде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немесе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қатысушыларға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сұрақтар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қойғанда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және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сұрақтармен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аудионы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жазып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жатқанда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b="1" dirty="0" err="1">
                <a:solidFill>
                  <a:srgbClr val="222222"/>
                </a:solidFill>
                <a:latin typeface="inherit"/>
              </a:rPr>
              <a:t>күлімсіре</a:t>
            </a:r>
            <a:r>
              <a:rPr lang="ru-RU" altLang="ru-RU" sz="2400" b="1" dirty="0">
                <a:solidFill>
                  <a:srgbClr val="222222"/>
                </a:solidFill>
                <a:latin typeface="inherit"/>
              </a:rPr>
              <a:t>.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Күлген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кезде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біз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өзімізді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сенімді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сезінеміз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.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Бұл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сонымен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қатар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қатысушыларға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жайлы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жағдай</a:t>
            </a:r>
            <a:r>
              <a:rPr lang="ru-RU" altLang="ru-RU" sz="2400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RU" altLang="ru-RU" sz="2400" dirty="0" err="1">
                <a:solidFill>
                  <a:srgbClr val="222222"/>
                </a:solidFill>
                <a:latin typeface="inherit"/>
              </a:rPr>
              <a:t>жасайды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489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9876" y="2132856"/>
            <a:ext cx="9141620" cy="3240360"/>
          </a:xfrm>
        </p:spPr>
        <p:txBody>
          <a:bodyPr>
            <a:noAutofit/>
          </a:bodyPr>
          <a:lstStyle/>
          <a:p>
            <a:pPr algn="ctr"/>
            <a:r>
              <a:rPr lang="ru-RU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защитить себя от </a:t>
            </a:r>
            <a:r>
              <a:rPr lang="ru-RU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r>
              <a:rPr lang="ru-RU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Буллингтен</a:t>
            </a:r>
            <a:r>
              <a:rPr lang="ru-RU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37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6F041-D51A-4F39-8781-7F9D8C7D1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065" y="118947"/>
            <a:ext cx="9598696" cy="1221822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Учителя/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Мұғалымның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</a:t>
            </a:r>
            <a:b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защитить себя от буллинга?</a:t>
            </a:r>
            <a:b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solidFill>
                  <a:srgbClr val="0070C0"/>
                </a:solidFill>
              </a:rPr>
              <a:t>буллингтен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өзіңді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қалай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қорғауға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болады</a:t>
            </a:r>
            <a:r>
              <a:rPr lang="ru-RU" sz="2800" dirty="0">
                <a:solidFill>
                  <a:srgbClr val="0070C0"/>
                </a:solidFill>
              </a:rPr>
              <a:t>?</a:t>
            </a:r>
            <a:b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18A00-4CA5-41AD-AC84-EF773CC41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8" y="1484784"/>
            <a:ext cx="4752528" cy="4752527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пострадали от буллинга: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Расскажите о случаях буллинга взрослым, которым доверяете.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не стыдно!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уверены в себе и сильным духом. Вы ни в чем не виноваты.                         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буллинге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виноват зачинщик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пытайтесь отомстить с помощью еще большей жестокости.</a:t>
            </a: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18947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F3DCD1-FE23-4748-86CD-54F1D2975918}"/>
              </a:ext>
            </a:extLst>
          </p:cNvPr>
          <p:cNvSpPr txBox="1">
            <a:spLocks/>
          </p:cNvSpPr>
          <p:nvPr/>
        </p:nvSpPr>
        <p:spPr>
          <a:xfrm>
            <a:off x="6598469" y="1052736"/>
            <a:ext cx="4752528" cy="475252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Буллингтен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зардап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шеккен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болсаңыз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 болған  жағдайды өзініз сенетін үлкен адамыңызға айтыңыз.                                    </a:t>
            </a:r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 ұятты жағдай емес!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Өзіңізге  сенімді болыңыз және басыңызды тұсірмеңіз! Сіздің кінәңіз жоқ! </a:t>
            </a:r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Буллингте ұйымдастырушы  кінәлі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Қатыгездікпен</a:t>
            </a:r>
            <a:r>
              <a:rPr lang="ru-RU" alt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кек</a:t>
            </a:r>
            <a:r>
              <a:rPr lang="ru-RU" alt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alt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тырыспаңыз</a:t>
            </a:r>
            <a:r>
              <a:rPr lang="ru-RU" alt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301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896" y="162432"/>
            <a:ext cx="9577063" cy="1052736"/>
          </a:xfrm>
        </p:spPr>
        <p:txBody>
          <a:bodyPr>
            <a:noAutofit/>
          </a:bodyPr>
          <a:lstStyle/>
          <a:p>
            <a:pPr algn="just"/>
            <a:b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свидетель травли</a:t>
            </a:r>
            <a:b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қорлаудың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куәгері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болсаңыз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3813" y="1340768"/>
            <a:ext cx="5544615" cy="5400600"/>
          </a:xfrm>
        </p:spPr>
        <p:txBody>
          <a:bodyPr>
            <a:noAutofit/>
          </a:bodyPr>
          <a:lstStyle/>
          <a:p>
            <a:pPr lvl="0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отклоняйте предложения поучаствовать в травле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стали свидетелем травли, нужно немедленно привести кого-то из взрослых, рассказать классному руководителю или психологу.  А также посоветовать пострадавшему ребенку рассказать родителям, учителю или психологу.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Обсудите с другими одноклассниками, друзьями, которым тоже не нравится травля. Если все будут против агрессора-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буллера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ему ничего не останется, как сдаться, и он прекратит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выступать против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буллера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-агрессора и дать понять, что его действия неправильные: они нарушают наши правила класса!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поддержать пострадавшего одноклассника лично или публично.</a:t>
            </a:r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D8F13F56-F322-4905-89EE-EF4981887793}"/>
              </a:ext>
            </a:extLst>
          </p:cNvPr>
          <p:cNvSpPr txBox="1">
            <a:spLocks/>
          </p:cNvSpPr>
          <p:nvPr/>
        </p:nvSpPr>
        <p:spPr>
          <a:xfrm>
            <a:off x="6579514" y="1178546"/>
            <a:ext cx="5400601" cy="60486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kk-KZ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Әрқашан қорлауға қатысудан бас тартыңыз!</a:t>
            </a:r>
            <a:endParaRPr lang="en-US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қорлаудың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куәгері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болсаңыз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осы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бірден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үлкендерге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жеткізуініз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жетекшісіне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психологқа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айтыныз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зардап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шеккен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ата-анасына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жетекшісіне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психологқа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айтуына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кенес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берініз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Зорлықты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қолдамайтын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достарыңызға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сыныптастарыңызға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талдауға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салыңыз.Егерде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барлықтарыңыз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қосылып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агрессор-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буллерге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қарсылық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білдірсеңіздер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олда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өздеріңе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беріліп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зорлықты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тоқтатудан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амалы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қалмайды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Агрессор-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буллерге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ондай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әрекеттерін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жағымсыздығын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білдіру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бузатындығын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kk-KZ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Зардап шеккен сыныптастарыңды жеке немесе көпшілік алдыңда қолдаңыздар!</a:t>
            </a:r>
            <a:endParaRPr lang="en-US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132853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868" y="980728"/>
            <a:ext cx="9432033" cy="5760640"/>
          </a:xfrm>
        </p:spPr>
        <p:txBody>
          <a:bodyPr>
            <a:noAutofit/>
          </a:bodyPr>
          <a:lstStyle/>
          <a:p>
            <a:pPr algn="ctr"/>
            <a:r>
              <a:rPr lang="ru-RU" sz="7200" dirty="0">
                <a:solidFill>
                  <a:schemeClr val="accent1"/>
                </a:solidFill>
              </a:rPr>
              <a:t>Советы для </a:t>
            </a:r>
            <a:r>
              <a:rPr lang="kk-KZ" sz="7200" dirty="0">
                <a:solidFill>
                  <a:schemeClr val="accent1"/>
                </a:solidFill>
              </a:rPr>
              <a:t>родителей</a:t>
            </a:r>
            <a:br>
              <a:rPr lang="kk-KZ" sz="7200" dirty="0">
                <a:solidFill>
                  <a:schemeClr val="accent1"/>
                </a:solidFill>
              </a:rPr>
            </a:br>
            <a:r>
              <a:rPr lang="kk-KZ" sz="7200" dirty="0">
                <a:solidFill>
                  <a:srgbClr val="0070C0"/>
                </a:solidFill>
              </a:rPr>
              <a:t>ата</a:t>
            </a:r>
            <a:r>
              <a:rPr lang="ru-RU" sz="7200" dirty="0">
                <a:solidFill>
                  <a:srgbClr val="0070C0"/>
                </a:solidFill>
              </a:rPr>
              <a:t>-</a:t>
            </a:r>
            <a:r>
              <a:rPr lang="kk-KZ" sz="7200" dirty="0">
                <a:solidFill>
                  <a:srgbClr val="0070C0"/>
                </a:solidFill>
              </a:rPr>
              <a:t>аналарға арналған кеңестер</a:t>
            </a:r>
            <a:endParaRPr lang="en-GB" sz="7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65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BE7FA-01D0-4346-ADDF-7F8C944B2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860" y="188640"/>
            <a:ext cx="9048434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kk-KZ" sz="2800" dirty="0">
                <a:solidFill>
                  <a:srgbClr val="0070C0"/>
                </a:solidFill>
              </a:rPr>
              <a:t>Баланы буллингтен қалай қорғауға болады? </a:t>
            </a:r>
            <a:r>
              <a:rPr lang="ru-RU" dirty="0"/>
              <a:t>Как защитить ребенка от буллинга?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2FD7A-12EE-456E-AB49-7F844BEC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2756" y="1268760"/>
            <a:ext cx="5472608" cy="3101983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6400" b="1" i="0" dirty="0">
                <a:solidFill>
                  <a:srgbClr val="050505"/>
                </a:solidFill>
                <a:effectLst/>
                <a:latin typeface="inherit"/>
              </a:rPr>
              <a:t>Общие рекомендации:</a:t>
            </a:r>
          </a:p>
          <a:p>
            <a:pPr algn="l"/>
            <a:r>
              <a:rPr lang="ru-RU" sz="6400" b="1" i="0" dirty="0">
                <a:solidFill>
                  <a:srgbClr val="050505"/>
                </a:solidFill>
                <a:effectLst/>
                <a:latin typeface="inherit"/>
              </a:rPr>
              <a:t>1. Установите и сохраняйте доверительные отношения со своим ребенком</a:t>
            </a:r>
          </a:p>
          <a:p>
            <a:pPr algn="l"/>
            <a:r>
              <a:rPr lang="ru-RU" sz="6400" b="0" i="0" dirty="0">
                <a:solidFill>
                  <a:srgbClr val="050505"/>
                </a:solidFill>
                <a:effectLst/>
                <a:latin typeface="inherit"/>
              </a:rPr>
              <a:t>Что делать:</a:t>
            </a:r>
          </a:p>
          <a:p>
            <a:pPr algn="l"/>
            <a:r>
              <a:rPr lang="ru-RU" sz="6400" b="0" i="0" dirty="0">
                <a:solidFill>
                  <a:srgbClr val="050505"/>
                </a:solidFill>
                <a:effectLst/>
                <a:latin typeface="inherit"/>
              </a:rPr>
              <a:t>- Рекомендуем не практиковать такой подход в воспитании детей: хвалить ребенка за хорошие новости и критиковать за плохие. В противном случае с вами будут делиться лишь той информацией, за которой последует положительная реакция.</a:t>
            </a:r>
          </a:p>
          <a:p>
            <a:pPr algn="l"/>
            <a:r>
              <a:rPr lang="ru-RU" sz="6400" b="0" i="0" dirty="0">
                <a:solidFill>
                  <a:srgbClr val="050505"/>
                </a:solidFill>
                <a:effectLst/>
                <a:latin typeface="inherit"/>
              </a:rPr>
              <a:t>- Если ребенок рассказал Вам о </a:t>
            </a:r>
            <a:r>
              <a:rPr lang="ru-RU" sz="6400" b="0" i="0" dirty="0" err="1">
                <a:solidFill>
                  <a:srgbClr val="050505"/>
                </a:solidFill>
                <a:effectLst/>
                <a:latin typeface="inherit"/>
              </a:rPr>
              <a:t>буллинге</a:t>
            </a:r>
            <a:r>
              <a:rPr lang="ru-RU" sz="6400" b="0" i="0" dirty="0">
                <a:solidFill>
                  <a:srgbClr val="050505"/>
                </a:solidFill>
                <a:effectLst/>
                <a:latin typeface="inherit"/>
              </a:rPr>
              <a:t>, не обесценивайте проблему буллинга, не говорите ребенку, что "он сам виноват/сама виновата". Отнеситесь с пониманием, внимательно выслушайте.</a:t>
            </a:r>
          </a:p>
          <a:p>
            <a:pPr algn="l"/>
            <a:r>
              <a:rPr lang="ru-RU" sz="6400" b="0" i="0" dirty="0">
                <a:solidFill>
                  <a:srgbClr val="050505"/>
                </a:solidFill>
                <a:effectLst/>
                <a:latin typeface="inherit"/>
              </a:rPr>
              <a:t>- Не предпринимайте никаких действий за спиной у ребенка, не вмешивайтесь в его дела без его согласия. Его самый большой страх состоит в том, что с приходом родителей все станет только хуже.</a:t>
            </a:r>
          </a:p>
          <a:p>
            <a:pPr algn="l"/>
            <a:r>
              <a:rPr lang="ru-RU" sz="6400" b="0" i="0" dirty="0">
                <a:solidFill>
                  <a:srgbClr val="050505"/>
                </a:solidFill>
                <a:effectLst/>
                <a:latin typeface="inherit"/>
              </a:rPr>
              <a:t>- Обязательно сообщите об этом случае классному руководителю и завучу. Руководство школы по закону обязано создавать безопасную среду в школе свободную от любого физического и психологического насилия.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7D523E-AA86-4B54-99AE-68C682C29D9B}"/>
              </a:ext>
            </a:extLst>
          </p:cNvPr>
          <p:cNvSpPr txBox="1">
            <a:spLocks/>
          </p:cNvSpPr>
          <p:nvPr/>
        </p:nvSpPr>
        <p:spPr>
          <a:xfrm>
            <a:off x="351409" y="1196752"/>
            <a:ext cx="5904655" cy="5040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err="1">
                <a:solidFill>
                  <a:srgbClr val="050505"/>
                </a:solidFill>
                <a:latin typeface="inherit"/>
              </a:rPr>
              <a:t>Жалпы</a:t>
            </a:r>
            <a:r>
              <a:rPr lang="ru-RU" sz="16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050505"/>
                </a:solidFill>
                <a:latin typeface="inherit"/>
              </a:rPr>
              <a:t>ұсыныстар</a:t>
            </a:r>
            <a:r>
              <a:rPr lang="ru-RU" sz="1600" b="1" dirty="0">
                <a:solidFill>
                  <a:srgbClr val="050505"/>
                </a:solidFill>
                <a:latin typeface="inherit"/>
              </a:rPr>
              <a:t>:</a:t>
            </a:r>
          </a:p>
          <a:p>
            <a:r>
              <a:rPr lang="ru-RU" sz="1600" b="1" dirty="0">
                <a:solidFill>
                  <a:srgbClr val="050505"/>
                </a:solidFill>
                <a:latin typeface="inherit"/>
              </a:rPr>
              <a:t>1. </a:t>
            </a:r>
            <a:r>
              <a:rPr lang="ru-RU" sz="1600" b="1" dirty="0" err="1">
                <a:solidFill>
                  <a:srgbClr val="050505"/>
                </a:solidFill>
                <a:latin typeface="inherit"/>
              </a:rPr>
              <a:t>Балаңызбен</a:t>
            </a:r>
            <a:r>
              <a:rPr lang="ru-RU" sz="16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050505"/>
                </a:solidFill>
                <a:latin typeface="inherit"/>
              </a:rPr>
              <a:t>сенімді</a:t>
            </a:r>
            <a:r>
              <a:rPr lang="ru-RU" sz="16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050505"/>
                </a:solidFill>
                <a:latin typeface="inherit"/>
              </a:rPr>
              <a:t>қарым-қатынас</a:t>
            </a:r>
            <a:r>
              <a:rPr lang="ru-RU" sz="16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050505"/>
                </a:solidFill>
                <a:latin typeface="inherit"/>
              </a:rPr>
              <a:t>орнатыңыз</a:t>
            </a:r>
            <a:r>
              <a:rPr lang="ru-RU" sz="16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050505"/>
                </a:solidFill>
                <a:latin typeface="inherit"/>
              </a:rPr>
              <a:t>және</a:t>
            </a:r>
            <a:r>
              <a:rPr lang="ru-RU" sz="16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050505"/>
                </a:solidFill>
                <a:latin typeface="inherit"/>
              </a:rPr>
              <a:t>сақтаңыз</a:t>
            </a:r>
            <a:endParaRPr lang="ru-RU" sz="1600" b="1" dirty="0">
              <a:solidFill>
                <a:srgbClr val="050505"/>
              </a:solidFill>
              <a:latin typeface="inherit"/>
            </a:endParaRPr>
          </a:p>
          <a:p>
            <a:r>
              <a:rPr lang="ru-RU" sz="1600" b="1" dirty="0">
                <a:solidFill>
                  <a:srgbClr val="050505"/>
                </a:solidFill>
                <a:latin typeface="inherit"/>
              </a:rPr>
              <a:t>Не </a:t>
            </a:r>
            <a:r>
              <a:rPr lang="ru-RU" sz="1600" b="1" dirty="0" err="1">
                <a:solidFill>
                  <a:srgbClr val="050505"/>
                </a:solidFill>
                <a:latin typeface="inherit"/>
              </a:rPr>
              <a:t>істеу</a:t>
            </a:r>
            <a:r>
              <a:rPr lang="ru-RU" sz="16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b="1" dirty="0" err="1">
                <a:solidFill>
                  <a:srgbClr val="050505"/>
                </a:solidFill>
                <a:latin typeface="inherit"/>
              </a:rPr>
              <a:t>керек</a:t>
            </a:r>
            <a:r>
              <a:rPr lang="ru-RU" sz="1600" b="1" dirty="0">
                <a:solidFill>
                  <a:srgbClr val="050505"/>
                </a:solidFill>
                <a:latin typeface="inherit"/>
              </a:rPr>
              <a:t> </a:t>
            </a:r>
          </a:p>
          <a:p>
            <a:r>
              <a:rPr lang="ru-RU" sz="1600" dirty="0">
                <a:solidFill>
                  <a:srgbClr val="050505"/>
                </a:solidFill>
                <a:latin typeface="inherit"/>
              </a:rPr>
              <a:t>-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Біз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балаларды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тәрбиелеуде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мұндай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тәсілді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қолданбауға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кеңес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береміз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: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баланы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жақсы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жаңалық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үшін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мадақтаңыз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және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жамандары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үшін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сынамаңыз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.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Әйтпесе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,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олар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сізбен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тек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оң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реакция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болатын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ақпаратпен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бөліседі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.</a:t>
            </a:r>
          </a:p>
          <a:p>
            <a:r>
              <a:rPr lang="ru-RU" sz="1600" dirty="0">
                <a:solidFill>
                  <a:srgbClr val="050505"/>
                </a:solidFill>
                <a:latin typeface="inherit"/>
              </a:rPr>
              <a:t>-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Егер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бала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сізге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буллинг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туралы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айтса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, буллинг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мәселесін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құнсыздандырмаңыз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,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балаға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"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ол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өзі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кінәлі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/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өзі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кінәлі"деп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айтпаңыз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.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Түсіністікпен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қарап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,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мұқият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тыңдаңыз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.</a:t>
            </a:r>
          </a:p>
          <a:p>
            <a:r>
              <a:rPr lang="ru-RU" sz="1600" dirty="0">
                <a:solidFill>
                  <a:srgbClr val="050505"/>
                </a:solidFill>
                <a:latin typeface="inherit"/>
              </a:rPr>
              <a:t>-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Баланың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артында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ешқандай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әрекет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жасамаңыз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,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оның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келісімінсіз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оның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ісіне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араласпаңыз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.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Оның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ең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үлкен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қорқынышы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-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ата-аналардың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келуімен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бәрі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нашарлайды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.</a:t>
            </a:r>
          </a:p>
          <a:p>
            <a:r>
              <a:rPr lang="ru-RU" sz="1600" dirty="0">
                <a:solidFill>
                  <a:srgbClr val="050505"/>
                </a:solidFill>
                <a:latin typeface="inherit"/>
              </a:rPr>
              <a:t>-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Бұл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жағдай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туралы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сынып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жетекшісіне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және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оқу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меңгерушісіне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хабарлауды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ұмытпаңыз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.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Мектеп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басшылығы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заң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бойынша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мектепте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кез-келген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физикалық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және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психологиялық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зорлық-зомбылықтан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бос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қауіпсіз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орта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құруға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600" dirty="0" err="1">
                <a:solidFill>
                  <a:srgbClr val="050505"/>
                </a:solidFill>
                <a:latin typeface="inherit"/>
              </a:rPr>
              <a:t>міндетті</a:t>
            </a:r>
            <a:r>
              <a:rPr lang="ru-RU" sz="1600" dirty="0">
                <a:solidFill>
                  <a:srgbClr val="050505"/>
                </a:solidFill>
                <a:latin typeface="inheri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0562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BE7FA-01D0-4346-ADDF-7F8C944B2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554" y="290425"/>
            <a:ext cx="8112330" cy="1188720"/>
          </a:xfrm>
        </p:spPr>
        <p:txBody>
          <a:bodyPr/>
          <a:lstStyle/>
          <a:p>
            <a:r>
              <a:rPr lang="kk-KZ" sz="2800" dirty="0">
                <a:solidFill>
                  <a:srgbClr val="0070C0"/>
                </a:solidFill>
              </a:rPr>
              <a:t>Баланы буллингтен қалай қорғауға болады?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741064-A0B5-44F0-A0D5-EB2636CC0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764" y="1878008"/>
            <a:ext cx="5664057" cy="4431312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050505"/>
                </a:solidFill>
                <a:latin typeface="inherit"/>
              </a:rPr>
              <a:t>2.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Балаға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өзіне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деген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сенімділікті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тәрбиелеңіз</a:t>
            </a:r>
            <a:endParaRPr lang="ru-RU" sz="1800" b="1" dirty="0">
              <a:solidFill>
                <a:srgbClr val="050505"/>
              </a:solidFill>
              <a:latin typeface="inherit"/>
            </a:endParaRPr>
          </a:p>
          <a:p>
            <a:r>
              <a:rPr lang="ru-RU" sz="2000" b="1" dirty="0">
                <a:solidFill>
                  <a:srgbClr val="050505"/>
                </a:solidFill>
                <a:latin typeface="inherit"/>
              </a:rPr>
              <a:t>Не </a:t>
            </a:r>
            <a:r>
              <a:rPr lang="ru-RU" sz="2000" b="1" dirty="0" err="1">
                <a:solidFill>
                  <a:srgbClr val="050505"/>
                </a:solidFill>
                <a:latin typeface="inherit"/>
              </a:rPr>
              <a:t>істеу</a:t>
            </a:r>
            <a:r>
              <a:rPr lang="ru-RU" sz="20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2000" b="1" dirty="0" err="1">
                <a:solidFill>
                  <a:srgbClr val="050505"/>
                </a:solidFill>
                <a:latin typeface="inherit"/>
              </a:rPr>
              <a:t>керек</a:t>
            </a:r>
            <a:endParaRPr lang="ru-RU" sz="1800" b="1" dirty="0">
              <a:solidFill>
                <a:srgbClr val="050505"/>
              </a:solidFill>
              <a:latin typeface="inherit"/>
            </a:endParaRPr>
          </a:p>
          <a:p>
            <a:r>
              <a:rPr lang="ru-RU" sz="1800" dirty="0">
                <a:solidFill>
                  <a:srgbClr val="050505"/>
                </a:solidFill>
                <a:latin typeface="inherit"/>
              </a:rPr>
              <a:t>- Баланы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әділ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және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әділетсіз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сынға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жауап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беруге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үйретіңіз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Оған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кез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—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келген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сын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жеке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реніш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емес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, тек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бір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жағдай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туралы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біреудің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пікірі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екенін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жеткізу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маңызды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</a:t>
            </a:r>
          </a:p>
          <a:p>
            <a:r>
              <a:rPr lang="ru-RU" sz="1800" dirty="0">
                <a:solidFill>
                  <a:srgbClr val="050505"/>
                </a:solidFill>
                <a:latin typeface="inherit"/>
              </a:rPr>
              <a:t>-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Балаға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өзін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көрсете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алатын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әрекетті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табуға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көмектесіңіз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Өзіне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сенімді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балалар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қорлаудың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құрбаны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болады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, ал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сүйікті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ісіндегі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сәттілік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,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тіпті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шамалы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болса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да,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егер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ол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орын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алса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,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агрессияның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салдарын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оңай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жеңуге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көмектеседі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</a:t>
            </a:r>
            <a:endParaRPr lang="en-US" sz="500" dirty="0"/>
          </a:p>
          <a:p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376D9995-2CBE-4F27-97DF-ECB83D15E0BD}"/>
              </a:ext>
            </a:extLst>
          </p:cNvPr>
          <p:cNvSpPr txBox="1">
            <a:spLocks/>
          </p:cNvSpPr>
          <p:nvPr/>
        </p:nvSpPr>
        <p:spPr>
          <a:xfrm>
            <a:off x="6083944" y="2144048"/>
            <a:ext cx="5664057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2864AD-10A1-44E2-B625-2AE157CC8A10}"/>
              </a:ext>
            </a:extLst>
          </p:cNvPr>
          <p:cNvSpPr txBox="1"/>
          <p:nvPr/>
        </p:nvSpPr>
        <p:spPr>
          <a:xfrm>
            <a:off x="6522602" y="1878008"/>
            <a:ext cx="519048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1800" b="1" i="0" dirty="0">
                <a:solidFill>
                  <a:srgbClr val="050505"/>
                </a:solidFill>
                <a:effectLst/>
                <a:latin typeface="inherit"/>
              </a:rPr>
              <a:t>2. Воспитывайте в ребенке уверенность в себе</a:t>
            </a:r>
          </a:p>
          <a:p>
            <a:pPr marL="285750" indent="-285750" algn="l">
              <a:buFontTx/>
              <a:buChar char="-"/>
            </a:pPr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Научите ребенка правильно реагировать на критику, справедливую и несправедливую. Важно донести до него, что любая критика — это не личная обида, а лишь чье-то мнение о какой-либо отдельно взятой ситуации.</a:t>
            </a:r>
          </a:p>
          <a:p>
            <a:pPr algn="l"/>
            <a:endParaRPr lang="ru-RU" sz="1800" b="0" i="0" dirty="0">
              <a:solidFill>
                <a:srgbClr val="050505"/>
              </a:solidFill>
              <a:effectLst/>
              <a:latin typeface="inherit"/>
            </a:endParaRPr>
          </a:p>
          <a:p>
            <a:pPr algn="l"/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- Помогите ребенку найти занятие, в котором он сможет проявить себя. Уверенные в себе дети реже становятся жертвами травли, а успех в любимом деле, пусть даже незначительный, поможет легче справиться с последствиями агрессии, если она уже случилась.</a:t>
            </a:r>
          </a:p>
        </p:txBody>
      </p:sp>
    </p:spTree>
    <p:extLst>
      <p:ext uri="{BB962C8B-B14F-4D97-AF65-F5344CB8AC3E}">
        <p14:creationId xmlns:p14="http://schemas.microsoft.com/office/powerpoint/2010/main" val="31804240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B898-E4D9-4E1C-AEF7-03BD9F4D3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796" y="404664"/>
            <a:ext cx="10801200" cy="1188720"/>
          </a:xfrm>
        </p:spPr>
        <p:txBody>
          <a:bodyPr/>
          <a:lstStyle/>
          <a:p>
            <a:r>
              <a:rPr lang="ru-RU" dirty="0"/>
              <a:t>Как защитить ребенка от буллинга? </a:t>
            </a:r>
            <a:br>
              <a:rPr lang="ru-RU" dirty="0"/>
            </a:br>
            <a:r>
              <a:rPr lang="kk-KZ" sz="2800" dirty="0">
                <a:solidFill>
                  <a:srgbClr val="0070C0"/>
                </a:solidFill>
              </a:rPr>
              <a:t>Баланы буллингтен қалай қорғауға болады?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4C1AE-1046-4445-B15C-247A65DE6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0437" y="1844824"/>
            <a:ext cx="5616624" cy="446449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1800" b="1" i="0" dirty="0">
                <a:solidFill>
                  <a:srgbClr val="050505"/>
                </a:solidFill>
                <a:effectLst/>
                <a:latin typeface="inherit"/>
              </a:rPr>
              <a:t>3. Работайте не только с ребенком, но и с коллективом</a:t>
            </a:r>
          </a:p>
          <a:p>
            <a:pPr algn="l"/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Что делать:</a:t>
            </a:r>
          </a:p>
          <a:p>
            <a:pPr algn="l"/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- Забудьте о таких советах, как «не обращай внимания» и «дай им сдачи». Ребенок может суметь разобраться с обидчиком, но ему не под силу изменить ситуацию в коллективе, где оскорбления и издевательства — общепринятый способ выражения эмоций.</a:t>
            </a:r>
          </a:p>
          <a:p>
            <a:pPr algn="l"/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- Воздействуйте на преподавательский состав и подключайте к проблеме других родителей: никто не хочет, чтобы его ребенок подвергался.</a:t>
            </a:r>
          </a:p>
          <a:p>
            <a:pPr algn="l"/>
            <a:r>
              <a:rPr lang="ru-RU" sz="1800" b="1" i="0" dirty="0">
                <a:solidFill>
                  <a:srgbClr val="050505"/>
                </a:solidFill>
                <a:effectLst/>
                <a:latin typeface="inherit"/>
              </a:rPr>
              <a:t>4. Научите ребенка реагировать на агрессию</a:t>
            </a:r>
          </a:p>
          <a:p>
            <a:pPr algn="l"/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Что делать:</a:t>
            </a:r>
          </a:p>
          <a:p>
            <a:pPr algn="l"/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- Обсудите с ребенком все случаи травли и научите правильно реагировать на провокации. Расскажите, почему спокойствие и рассудительность лишают обидчиков главного — видимого результата их издевательств.</a:t>
            </a:r>
          </a:p>
          <a:p>
            <a:pPr algn="l"/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- Научите ребенка не бояться сообщать о случаях травли Вам, учителю или школьному психологу. Ребенок не должен молчать и бояться сообщить о пережитом насилии.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510B2FC-FF8D-493E-A287-4CEBEF23D8D9}"/>
              </a:ext>
            </a:extLst>
          </p:cNvPr>
          <p:cNvSpPr txBox="1">
            <a:spLocks/>
          </p:cNvSpPr>
          <p:nvPr/>
        </p:nvSpPr>
        <p:spPr>
          <a:xfrm>
            <a:off x="117749" y="1844824"/>
            <a:ext cx="5760640" cy="44644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solidFill>
                  <a:srgbClr val="050505"/>
                </a:solidFill>
                <a:latin typeface="inherit"/>
              </a:rPr>
              <a:t>3.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Баламен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ғана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емес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,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топпен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де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жұмыс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жасаңыз</a:t>
            </a:r>
            <a:endParaRPr lang="ru-RU" sz="1800" b="1" dirty="0">
              <a:solidFill>
                <a:srgbClr val="050505"/>
              </a:solidFill>
              <a:latin typeface="inherit"/>
            </a:endParaRPr>
          </a:p>
          <a:p>
            <a:r>
              <a:rPr lang="ru-RU" sz="1800" b="1" dirty="0">
                <a:solidFill>
                  <a:srgbClr val="050505"/>
                </a:solidFill>
                <a:latin typeface="inherit"/>
              </a:rPr>
              <a:t>Не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істеу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керек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:</a:t>
            </a:r>
          </a:p>
          <a:p>
            <a:r>
              <a:rPr lang="ru-RU" sz="1800" dirty="0">
                <a:solidFill>
                  <a:srgbClr val="050505"/>
                </a:solidFill>
                <a:latin typeface="inherit"/>
              </a:rPr>
              <a:t>«Назар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аударма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»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және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«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оларды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қайтару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»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кеңестерін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ұмытыңыз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 Бала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теріс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пайдаланушымен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қарым-қатынас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жасай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алады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,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бірақ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ол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ұжымда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қорлау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мен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қорлау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-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бұл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эмоцияны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білдірудің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жалпыға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бірдей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тәсілі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болатын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жағдайды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өзгерте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алмайды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</a:t>
            </a:r>
          </a:p>
          <a:p>
            <a:r>
              <a:rPr lang="ru-RU" sz="1800" dirty="0">
                <a:solidFill>
                  <a:srgbClr val="050505"/>
                </a:solidFill>
                <a:latin typeface="inherit"/>
              </a:rPr>
              <a:t>-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Педагогикалық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құрамға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әсер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етіңіз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және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проблеманы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шешуге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басқа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ата-аналарды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қатыстырыңыз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: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ешкім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өз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баласының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қорланғанын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қаламайды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</a:t>
            </a:r>
          </a:p>
          <a:p>
            <a:r>
              <a:rPr lang="ru-RU" sz="1800" b="1" dirty="0">
                <a:solidFill>
                  <a:srgbClr val="050505"/>
                </a:solidFill>
                <a:latin typeface="inherit"/>
              </a:rPr>
              <a:t>4.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Балаңызға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агрессияны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қабылдауға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үйрету</a:t>
            </a:r>
            <a:endParaRPr lang="ru-RU" sz="1800" b="1" dirty="0">
              <a:solidFill>
                <a:srgbClr val="050505"/>
              </a:solidFill>
              <a:latin typeface="inherit"/>
            </a:endParaRPr>
          </a:p>
          <a:p>
            <a:r>
              <a:rPr lang="ru-RU" sz="1800" b="1" dirty="0">
                <a:solidFill>
                  <a:srgbClr val="050505"/>
                </a:solidFill>
                <a:latin typeface="inherit"/>
              </a:rPr>
              <a:t>Не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істеу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керек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:</a:t>
            </a:r>
          </a:p>
          <a:p>
            <a:r>
              <a:rPr lang="ru-RU" sz="1800" dirty="0">
                <a:solidFill>
                  <a:srgbClr val="050505"/>
                </a:solidFill>
                <a:latin typeface="inherit"/>
              </a:rPr>
              <a:t>-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Балаңызды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қорлаудың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барлық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жағдайларын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талқылаңыз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және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арандатуларға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қалай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дұрыс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жауап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беруге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болатындығын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үйретіңіз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Неліктен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сабырлылық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пен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парасаттылық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құқық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бұзушыларды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басты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нәрсе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-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қорлаудың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көрінетін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нәтижесінен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айыратындығын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түсіндіріңіз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</a:t>
            </a:r>
          </a:p>
          <a:p>
            <a:r>
              <a:rPr lang="ru-RU" sz="1800" dirty="0">
                <a:solidFill>
                  <a:srgbClr val="050505"/>
                </a:solidFill>
                <a:latin typeface="inherit"/>
              </a:rPr>
              <a:t>-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Балаңызға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сізге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,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мұғалімге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немесе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мектеп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кеңесшісіне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қорлау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туралы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хабарлауға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қорықпауға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үйретіңіз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 Бала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қорлық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туралы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хабарлаудан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қорықпауы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керек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2542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CA9BF-F522-44EF-8D59-56E59DC57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796" y="964692"/>
            <a:ext cx="11233247" cy="1188720"/>
          </a:xfrm>
        </p:spPr>
        <p:txBody>
          <a:bodyPr>
            <a:normAutofit/>
          </a:bodyPr>
          <a:lstStyle/>
          <a:p>
            <a:r>
              <a:rPr lang="kk-KZ" sz="2800" dirty="0">
                <a:solidFill>
                  <a:srgbClr val="0070C0"/>
                </a:solidFill>
              </a:rPr>
              <a:t>Баланы буллингтен қалай қорғауға болады?</a:t>
            </a:r>
            <a:br>
              <a:rPr lang="kk-KZ" sz="2800" dirty="0">
                <a:solidFill>
                  <a:srgbClr val="0070C0"/>
                </a:solidFill>
              </a:rPr>
            </a:br>
            <a:r>
              <a:rPr lang="ru-RU" dirty="0"/>
              <a:t>Как защитить ребенка от буллинга?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80316-91B2-42D9-B24E-A49E378AE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452" y="2564904"/>
            <a:ext cx="5160001" cy="3744416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800" b="1" i="0" dirty="0">
                <a:solidFill>
                  <a:srgbClr val="050505"/>
                </a:solidFill>
                <a:effectLst/>
                <a:latin typeface="inherit"/>
              </a:rPr>
              <a:t>5. Помогите ребенку сформировать общие интересы с его окружением</a:t>
            </a:r>
          </a:p>
          <a:p>
            <a:pPr algn="l"/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Что делать:</a:t>
            </a:r>
          </a:p>
          <a:p>
            <a:pPr algn="l"/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- Чаще приглашайте одноклассников ребенка в гости (особенно тех, кому он симпатизирует). Если у ребенка есть какое-то необычное хобби, помогите ему рассказать о нем сверстникам.</a:t>
            </a:r>
          </a:p>
          <a:p>
            <a:pPr algn="l"/>
            <a:r>
              <a:rPr lang="ru-RU" sz="1800" b="0" i="0" dirty="0">
                <a:solidFill>
                  <a:srgbClr val="050505"/>
                </a:solidFill>
                <a:effectLst/>
                <a:latin typeface="inherit"/>
              </a:rPr>
              <a:t>- Поддерживайте отношения с родителями других детей. Зачастую именно дружба между взрослыми становится поводом для общения между детьми. Для этого достаточно предложить собраться после школы в кафе или сходить семьями в кино.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67CDBD4-2535-4197-BA6D-762070D1F63A}"/>
              </a:ext>
            </a:extLst>
          </p:cNvPr>
          <p:cNvSpPr txBox="1">
            <a:spLocks/>
          </p:cNvSpPr>
          <p:nvPr/>
        </p:nvSpPr>
        <p:spPr>
          <a:xfrm>
            <a:off x="358347" y="2564904"/>
            <a:ext cx="5376026" cy="38346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solidFill>
                  <a:srgbClr val="050505"/>
                </a:solidFill>
                <a:latin typeface="inherit"/>
              </a:rPr>
              <a:t>5.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Балаға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айналасындағылармен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ортақ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мүдделерді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қалыптастыруға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b="1" dirty="0" err="1">
                <a:solidFill>
                  <a:srgbClr val="050505"/>
                </a:solidFill>
                <a:latin typeface="inherit"/>
              </a:rPr>
              <a:t>көмектесіңіз</a:t>
            </a:r>
            <a:endParaRPr lang="ru-RU" sz="1800" b="1" dirty="0">
              <a:solidFill>
                <a:srgbClr val="050505"/>
              </a:solidFill>
              <a:latin typeface="inherit"/>
            </a:endParaRPr>
          </a:p>
          <a:p>
            <a:r>
              <a:rPr lang="ru-RU" sz="1800" b="1" dirty="0">
                <a:solidFill>
                  <a:srgbClr val="050505"/>
                </a:solidFill>
                <a:latin typeface="inherit"/>
              </a:rPr>
              <a:t>Не </a:t>
            </a:r>
            <a:r>
              <a:rPr lang="kk-KZ" sz="1800" b="1" dirty="0">
                <a:solidFill>
                  <a:srgbClr val="050505"/>
                </a:solidFill>
                <a:latin typeface="inherit"/>
              </a:rPr>
              <a:t>істеу керек</a:t>
            </a:r>
            <a:r>
              <a:rPr lang="ru-RU" sz="1800" b="1" dirty="0">
                <a:solidFill>
                  <a:srgbClr val="050505"/>
                </a:solidFill>
                <a:latin typeface="inherit"/>
              </a:rPr>
              <a:t>:</a:t>
            </a:r>
          </a:p>
          <a:p>
            <a:r>
              <a:rPr lang="ru-RU" sz="1800" dirty="0">
                <a:solidFill>
                  <a:srgbClr val="050505"/>
                </a:solidFill>
                <a:latin typeface="inherit"/>
              </a:rPr>
              <a:t>-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Баланың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сыныптастарын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қонаққа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жиі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шақырыңыз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(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әсіресе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ол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жанашыр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).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Егер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баланың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ерекше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хоббиі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болса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,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оған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құрдастарына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ол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туралы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айтуға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көмектесіңіз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</a:t>
            </a:r>
          </a:p>
          <a:p>
            <a:r>
              <a:rPr lang="ru-RU" sz="1800" dirty="0">
                <a:solidFill>
                  <a:srgbClr val="050505"/>
                </a:solidFill>
                <a:latin typeface="inherit"/>
              </a:rPr>
              <a:t>-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Басқа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балалардың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ата-аналарымен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қарым-қатынас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жасаңыз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Көбінесе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бұл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ересектер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арасындағы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достық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балалар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арасындағы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қарым-қатынасқа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себебі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болады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Мұны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істеу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үшін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мектептен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кейін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кафеге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жиналуды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немесе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отбасыларымен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киноға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баруды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ұсыну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 </a:t>
            </a:r>
            <a:r>
              <a:rPr lang="ru-RU" sz="1800" dirty="0" err="1">
                <a:solidFill>
                  <a:srgbClr val="050505"/>
                </a:solidFill>
                <a:latin typeface="inherit"/>
              </a:rPr>
              <a:t>жеткілікті</a:t>
            </a:r>
            <a:r>
              <a:rPr lang="ru-RU" sz="1800" dirty="0">
                <a:solidFill>
                  <a:srgbClr val="050505"/>
                </a:solidFill>
                <a:latin typeface="inherit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3667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ECD999-2093-41B6-8149-BA0CDD24A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12" y="134328"/>
            <a:ext cx="10410767" cy="1303867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accent1"/>
                </a:solidFill>
              </a:rPr>
              <a:t>Как защитить ребенка от </a:t>
            </a:r>
            <a:r>
              <a:rPr lang="ru-RU" sz="2800" dirty="0" err="1">
                <a:solidFill>
                  <a:schemeClr val="accent1"/>
                </a:solidFill>
              </a:rPr>
              <a:t>кибербуллинга</a:t>
            </a:r>
            <a:r>
              <a:rPr lang="ru-RU" sz="2800" dirty="0">
                <a:solidFill>
                  <a:schemeClr val="accent1"/>
                </a:solidFill>
              </a:rPr>
              <a:t>? </a:t>
            </a:r>
            <a:r>
              <a:rPr lang="kk-KZ" sz="2800" dirty="0">
                <a:solidFill>
                  <a:schemeClr val="accent1"/>
                </a:solidFill>
              </a:rPr>
              <a:t>1</a:t>
            </a:r>
            <a:br>
              <a:rPr lang="kk-KZ" sz="2800" dirty="0">
                <a:solidFill>
                  <a:schemeClr val="accent1"/>
                </a:solidFill>
              </a:rPr>
            </a:br>
            <a:r>
              <a:rPr lang="kk-KZ" sz="2800" dirty="0">
                <a:solidFill>
                  <a:srgbClr val="0070C0"/>
                </a:solidFill>
              </a:rPr>
              <a:t>Баланы кибербуллингтен қалай қорғауға болады? </a:t>
            </a:r>
            <a:r>
              <a:rPr lang="ru-RU" dirty="0"/>
              <a:t>1</a:t>
            </a:r>
            <a:endParaRPr lang="en-GB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8C541F-951D-41B1-8576-F8D256956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1726" y="1556792"/>
            <a:ext cx="5935455" cy="4896544"/>
          </a:xfrm>
        </p:spPr>
        <p:txBody>
          <a:bodyPr>
            <a:noAutofit/>
          </a:bodyPr>
          <a:lstStyle/>
          <a:p>
            <a:pPr lvl="0"/>
            <a:r>
              <a:rPr lang="ru-RU" sz="1500" dirty="0"/>
              <a:t>Учите детей о </a:t>
            </a:r>
            <a:r>
              <a:rPr lang="ru-RU" sz="1500" dirty="0" err="1"/>
              <a:t>кибербуллинге</a:t>
            </a:r>
            <a:r>
              <a:rPr lang="ru-RU" sz="1500" dirty="0"/>
              <a:t>, правилах безопасного интернета, как выявлять и что делать. Вот алгоритм разговора с ребенком о </a:t>
            </a:r>
            <a:r>
              <a:rPr lang="ru-RU" sz="1500" dirty="0" err="1"/>
              <a:t>кибербуллинге</a:t>
            </a:r>
            <a:r>
              <a:rPr lang="ru-RU" sz="1500" dirty="0"/>
              <a:t>: </a:t>
            </a:r>
            <a:endParaRPr lang="en-GB" sz="1500" dirty="0"/>
          </a:p>
          <a:p>
            <a:pPr lvl="0"/>
            <a:r>
              <a:rPr lang="ru-RU" sz="1500" dirty="0"/>
              <a:t>Знай, кто твои онлайн-«друзья». Сообщи родителю, если твой онлайн-друг/подруга предлагает тебе встретиться вживую.</a:t>
            </a:r>
            <a:endParaRPr lang="en-GB" sz="1500" dirty="0"/>
          </a:p>
          <a:p>
            <a:pPr lvl="0"/>
            <a:r>
              <a:rPr lang="ru-RU" sz="1500" dirty="0"/>
              <a:t>Не отвечай на онлайн-сообщения от </a:t>
            </a:r>
            <a:r>
              <a:rPr lang="ru-RU" sz="1500" dirty="0" err="1"/>
              <a:t>кибербуллеров</a:t>
            </a:r>
            <a:r>
              <a:rPr lang="ru-RU" sz="1500" dirty="0"/>
              <a:t>. Вместо этого сделай скриншот сообщения от </a:t>
            </a:r>
            <a:r>
              <a:rPr lang="ru-RU" sz="1500" dirty="0" err="1"/>
              <a:t>кибербуллера</a:t>
            </a:r>
            <a:r>
              <a:rPr lang="ru-RU" sz="1500" dirty="0"/>
              <a:t> как доказательство (Эти скриншоты также можно использовать в дальнейшем, чтобы наказать </a:t>
            </a:r>
            <a:r>
              <a:rPr lang="ru-RU" sz="1500" dirty="0" err="1"/>
              <a:t>кибербуллера</a:t>
            </a:r>
            <a:r>
              <a:rPr lang="ru-RU" sz="1500" dirty="0"/>
              <a:t> в судебном порядке)</a:t>
            </a:r>
            <a:endParaRPr lang="en-GB" sz="1500" dirty="0"/>
          </a:p>
          <a:p>
            <a:pPr lvl="0"/>
            <a:r>
              <a:rPr lang="ru-RU" sz="1500" dirty="0"/>
              <a:t>Заблокируй </a:t>
            </a:r>
            <a:r>
              <a:rPr lang="ru-RU" sz="1500" dirty="0" err="1"/>
              <a:t>кибербуллера</a:t>
            </a:r>
            <a:r>
              <a:rPr lang="ru-RU" sz="1500" dirty="0"/>
              <a:t> или напиши администратору сайта, чтобы его заблокировали (приложи скриншот)   </a:t>
            </a:r>
            <a:endParaRPr lang="en-GB" sz="1500" dirty="0"/>
          </a:p>
          <a:p>
            <a:pPr lvl="0"/>
            <a:r>
              <a:rPr lang="ru-RU" sz="1500" dirty="0"/>
              <a:t>Не участвуй в </a:t>
            </a:r>
            <a:r>
              <a:rPr lang="ru-RU" sz="1500" dirty="0" err="1"/>
              <a:t>кибербуллинге</a:t>
            </a:r>
            <a:r>
              <a:rPr lang="ru-RU" sz="1500" dirty="0"/>
              <a:t> других детей. Не совершай буллинг оффлайн или онлайн. Не отвечай на буллинг </a:t>
            </a:r>
            <a:r>
              <a:rPr lang="ru-RU" sz="1500" dirty="0" err="1"/>
              <a:t>буллингом</a:t>
            </a:r>
            <a:r>
              <a:rPr lang="ru-RU" sz="1500" dirty="0"/>
              <a:t>.</a:t>
            </a:r>
            <a:endParaRPr lang="en-GB" sz="1500" dirty="0"/>
          </a:p>
          <a:p>
            <a:pPr lvl="0"/>
            <a:r>
              <a:rPr lang="ru-RU" sz="1500" dirty="0"/>
              <a:t>Если тебя </a:t>
            </a:r>
            <a:r>
              <a:rPr lang="ru-RU" sz="1500" dirty="0" err="1"/>
              <a:t>буллят</a:t>
            </a:r>
            <a:r>
              <a:rPr lang="ru-RU" sz="1500" dirty="0"/>
              <a:t> или видишь что-то подозрительное онлайн, обязательно поделись этим со родителями.</a:t>
            </a:r>
          </a:p>
          <a:p>
            <a:r>
              <a:rPr lang="ru-RU" sz="1500" dirty="0">
                <a:solidFill>
                  <a:srgbClr val="000000"/>
                </a:solidFill>
              </a:rPr>
              <a:t>Не передавай личную информацию в интернете людям, которых ты не знаешь и не принимай от них файлы</a:t>
            </a:r>
            <a:endParaRPr lang="en-GB" sz="1500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512556B5-090F-4B3D-87A2-A6BEB76BD61B}"/>
              </a:ext>
            </a:extLst>
          </p:cNvPr>
          <p:cNvSpPr txBox="1">
            <a:spLocks/>
          </p:cNvSpPr>
          <p:nvPr/>
        </p:nvSpPr>
        <p:spPr>
          <a:xfrm>
            <a:off x="0" y="1556792"/>
            <a:ext cx="6377913" cy="48965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err="1"/>
              <a:t>Балаларға</a:t>
            </a:r>
            <a:r>
              <a:rPr lang="ru-RU" sz="1500" dirty="0"/>
              <a:t> кибербуллинг, </a:t>
            </a:r>
            <a:r>
              <a:rPr lang="ru-RU" sz="1500" dirty="0" err="1"/>
              <a:t>Интернеттегі</a:t>
            </a:r>
            <a:r>
              <a:rPr lang="ru-RU" sz="1500" dirty="0"/>
              <a:t> </a:t>
            </a:r>
            <a:r>
              <a:rPr lang="ru-RU" sz="1500" dirty="0" err="1"/>
              <a:t>қауіпсіздік</a:t>
            </a:r>
            <a:r>
              <a:rPr lang="ru-RU" sz="1500" dirty="0"/>
              <a:t> </a:t>
            </a:r>
            <a:r>
              <a:rPr lang="ru-RU" sz="1500" dirty="0" err="1"/>
              <a:t>ережелері</a:t>
            </a:r>
            <a:r>
              <a:rPr lang="ru-RU" sz="1500" dirty="0"/>
              <a:t> </a:t>
            </a:r>
            <a:r>
              <a:rPr lang="ru-RU" sz="1500" dirty="0" err="1"/>
              <a:t>туралы</a:t>
            </a:r>
            <a:r>
              <a:rPr lang="ru-RU" sz="1500" dirty="0"/>
              <a:t>, оны </a:t>
            </a:r>
            <a:r>
              <a:rPr lang="ru-RU" sz="1500" dirty="0" err="1"/>
              <a:t>қалай</a:t>
            </a:r>
            <a:r>
              <a:rPr lang="ru-RU" sz="1500" dirty="0"/>
              <a:t> </a:t>
            </a:r>
            <a:r>
              <a:rPr lang="ru-RU" sz="1500" dirty="0" err="1"/>
              <a:t>анықтау</a:t>
            </a:r>
            <a:r>
              <a:rPr lang="ru-RU" sz="1500" dirty="0"/>
              <a:t> </a:t>
            </a:r>
            <a:r>
              <a:rPr lang="ru-RU" sz="1500" dirty="0" err="1"/>
              <a:t>және</a:t>
            </a:r>
            <a:r>
              <a:rPr lang="ru-RU" sz="1500" dirty="0"/>
              <a:t> не </a:t>
            </a:r>
            <a:r>
              <a:rPr lang="ru-RU" sz="1500" dirty="0" err="1"/>
              <a:t>істеу</a:t>
            </a:r>
            <a:r>
              <a:rPr lang="ru-RU" sz="1500" dirty="0"/>
              <a:t> </a:t>
            </a:r>
            <a:r>
              <a:rPr lang="ru-RU" sz="1500" dirty="0" err="1"/>
              <a:t>керектігі</a:t>
            </a:r>
            <a:r>
              <a:rPr lang="ru-RU" sz="1500" dirty="0"/>
              <a:t> </a:t>
            </a:r>
            <a:r>
              <a:rPr lang="ru-RU" sz="1500" dirty="0" err="1"/>
              <a:t>жайында</a:t>
            </a:r>
            <a:r>
              <a:rPr lang="ru-RU" sz="1500" dirty="0"/>
              <a:t> </a:t>
            </a:r>
            <a:r>
              <a:rPr lang="ru-RU" sz="1500" dirty="0" err="1"/>
              <a:t>түсіндіріңіз</a:t>
            </a:r>
            <a:r>
              <a:rPr lang="ru-RU" sz="1500" dirty="0"/>
              <a:t>.  Кибербуллинг </a:t>
            </a:r>
            <a:r>
              <a:rPr lang="ru-RU" sz="1500" dirty="0" err="1"/>
              <a:t>туралы</a:t>
            </a:r>
            <a:r>
              <a:rPr lang="ru-RU" sz="1500" dirty="0"/>
              <a:t> </a:t>
            </a:r>
            <a:r>
              <a:rPr lang="ru-RU" sz="1500" dirty="0" err="1"/>
              <a:t>баламен</a:t>
            </a:r>
            <a:r>
              <a:rPr lang="ru-RU" sz="1500" dirty="0"/>
              <a:t> </a:t>
            </a:r>
            <a:r>
              <a:rPr lang="ru-RU" sz="1500" dirty="0" err="1"/>
              <a:t>сөйлесудің</a:t>
            </a:r>
            <a:r>
              <a:rPr lang="ru-RU" sz="1500" dirty="0"/>
              <a:t> </a:t>
            </a:r>
            <a:r>
              <a:rPr lang="ru-RU" sz="1500" dirty="0" err="1"/>
              <a:t>алгоритмі</a:t>
            </a:r>
            <a:r>
              <a:rPr lang="ru-RU" sz="1500" dirty="0"/>
              <a:t> </a:t>
            </a:r>
            <a:r>
              <a:rPr lang="ru-RU" sz="1500" dirty="0" err="1"/>
              <a:t>мынадай</a:t>
            </a:r>
            <a:r>
              <a:rPr lang="ru-RU" sz="1500" dirty="0"/>
              <a:t>:</a:t>
            </a:r>
            <a:endParaRPr lang="en-US" sz="1500" dirty="0"/>
          </a:p>
          <a:p>
            <a:r>
              <a:rPr lang="ru-RU" sz="1500" dirty="0" err="1"/>
              <a:t>Сенің</a:t>
            </a:r>
            <a:r>
              <a:rPr lang="ru-RU" sz="1500" dirty="0"/>
              <a:t> онлайн «</a:t>
            </a:r>
            <a:r>
              <a:rPr lang="ru-RU" sz="1500" dirty="0" err="1"/>
              <a:t>достарың</a:t>
            </a:r>
            <a:r>
              <a:rPr lang="ru-RU" sz="1500" dirty="0"/>
              <a:t>» </a:t>
            </a:r>
            <a:r>
              <a:rPr lang="ru-RU" sz="1500" dirty="0" err="1"/>
              <a:t>кім</a:t>
            </a:r>
            <a:r>
              <a:rPr lang="ru-RU" sz="1500" dirty="0"/>
              <a:t> </a:t>
            </a:r>
            <a:r>
              <a:rPr lang="ru-RU" sz="1500" dirty="0" err="1"/>
              <a:t>екенін</a:t>
            </a:r>
            <a:r>
              <a:rPr lang="ru-RU" sz="1500" dirty="0"/>
              <a:t> </a:t>
            </a:r>
            <a:r>
              <a:rPr lang="ru-RU" sz="1500" dirty="0" err="1"/>
              <a:t>біл</a:t>
            </a:r>
            <a:r>
              <a:rPr lang="ru-RU" sz="1500" dirty="0"/>
              <a:t>. </a:t>
            </a:r>
            <a:r>
              <a:rPr lang="ru-RU" sz="1500" dirty="0" err="1"/>
              <a:t>Егер</a:t>
            </a:r>
            <a:r>
              <a:rPr lang="ru-RU" sz="1500" dirty="0"/>
              <a:t> </a:t>
            </a:r>
            <a:r>
              <a:rPr lang="ru-RU" sz="1500" dirty="0" err="1"/>
              <a:t>сенің</a:t>
            </a:r>
            <a:r>
              <a:rPr lang="ru-RU" sz="1500" dirty="0"/>
              <a:t> онлайн </a:t>
            </a:r>
            <a:r>
              <a:rPr lang="ru-RU" sz="1500" dirty="0" err="1"/>
              <a:t>досың</a:t>
            </a:r>
            <a:r>
              <a:rPr lang="ru-RU" sz="1500" dirty="0"/>
              <a:t>/ </a:t>
            </a:r>
            <a:r>
              <a:rPr lang="ru-RU" sz="1500" dirty="0" err="1"/>
              <a:t>құрбың</a:t>
            </a:r>
            <a:r>
              <a:rPr lang="ru-RU" sz="1500" dirty="0"/>
              <a:t> </a:t>
            </a:r>
            <a:r>
              <a:rPr lang="ru-RU" sz="1500" dirty="0" err="1"/>
              <a:t>шынайы</a:t>
            </a:r>
            <a:r>
              <a:rPr lang="ru-RU" sz="1500" dirty="0"/>
              <a:t> </a:t>
            </a:r>
            <a:r>
              <a:rPr lang="ru-RU" sz="1500" dirty="0" err="1"/>
              <a:t>өмірде</a:t>
            </a:r>
            <a:r>
              <a:rPr lang="ru-RU" sz="1500" dirty="0"/>
              <a:t> </a:t>
            </a:r>
            <a:r>
              <a:rPr lang="ru-RU" sz="1500" dirty="0" err="1"/>
              <a:t>кездесу</a:t>
            </a:r>
            <a:r>
              <a:rPr lang="ru-RU" sz="1500" dirty="0"/>
              <a:t> </a:t>
            </a:r>
            <a:r>
              <a:rPr lang="ru-RU" sz="1500" dirty="0" err="1"/>
              <a:t>туралы</a:t>
            </a:r>
            <a:r>
              <a:rPr lang="ru-RU" sz="1500" dirty="0"/>
              <a:t> </a:t>
            </a:r>
            <a:r>
              <a:rPr lang="ru-RU" sz="1500" dirty="0" err="1"/>
              <a:t>ұсыныс</a:t>
            </a:r>
            <a:r>
              <a:rPr lang="ru-RU" sz="1500" dirty="0"/>
              <a:t> </a:t>
            </a:r>
            <a:r>
              <a:rPr lang="ru-RU" sz="1500" dirty="0" err="1"/>
              <a:t>жасаса</a:t>
            </a:r>
            <a:r>
              <a:rPr lang="ru-RU" sz="1500" dirty="0"/>
              <a:t> </a:t>
            </a:r>
            <a:r>
              <a:rPr lang="ru-RU" sz="1500" dirty="0" err="1"/>
              <a:t>ата</a:t>
            </a:r>
            <a:r>
              <a:rPr lang="ru-RU" sz="1500" dirty="0"/>
              <a:t> </a:t>
            </a:r>
            <a:r>
              <a:rPr lang="ru-RU" sz="1500" dirty="0" err="1"/>
              <a:t>анаңа</a:t>
            </a:r>
            <a:r>
              <a:rPr lang="ru-RU" sz="1500" dirty="0"/>
              <a:t> </a:t>
            </a:r>
            <a:r>
              <a:rPr lang="ru-RU" sz="1500" dirty="0" err="1"/>
              <a:t>хабарла</a:t>
            </a:r>
            <a:r>
              <a:rPr lang="ru-RU" sz="1500" dirty="0"/>
              <a:t>. </a:t>
            </a:r>
            <a:endParaRPr lang="en-US" sz="1500" dirty="0"/>
          </a:p>
          <a:p>
            <a:r>
              <a:rPr lang="ru-RU" sz="1500" dirty="0" err="1"/>
              <a:t>Кибер</a:t>
            </a:r>
            <a:r>
              <a:rPr lang="ru-RU" sz="1500" dirty="0"/>
              <a:t> </a:t>
            </a:r>
            <a:r>
              <a:rPr lang="ru-RU" sz="1500" dirty="0" err="1"/>
              <a:t>буллердің</a:t>
            </a:r>
            <a:r>
              <a:rPr lang="ru-RU" sz="1500" dirty="0"/>
              <a:t> онлайн </a:t>
            </a:r>
            <a:r>
              <a:rPr lang="ru-RU" sz="1500" dirty="0" err="1"/>
              <a:t>хабарламаларына</a:t>
            </a:r>
            <a:r>
              <a:rPr lang="ru-RU" sz="1500" dirty="0"/>
              <a:t> </a:t>
            </a:r>
            <a:r>
              <a:rPr lang="ru-RU" sz="1500" dirty="0" err="1"/>
              <a:t>жауап</a:t>
            </a:r>
            <a:r>
              <a:rPr lang="ru-RU" sz="1500" dirty="0"/>
              <a:t> берме. </a:t>
            </a:r>
            <a:r>
              <a:rPr lang="ru-RU" sz="1500" dirty="0" err="1"/>
              <a:t>Оның</a:t>
            </a:r>
            <a:r>
              <a:rPr lang="ru-RU" sz="1500" dirty="0"/>
              <a:t> </a:t>
            </a:r>
            <a:r>
              <a:rPr lang="ru-RU" sz="1500" dirty="0" err="1"/>
              <a:t>орнына</a:t>
            </a:r>
            <a:r>
              <a:rPr lang="ru-RU" sz="1500" dirty="0"/>
              <a:t> </a:t>
            </a:r>
            <a:r>
              <a:rPr lang="ru-RU" sz="1500" dirty="0" err="1"/>
              <a:t>кибербуллердің</a:t>
            </a:r>
            <a:r>
              <a:rPr lang="ru-RU" sz="1500" dirty="0"/>
              <a:t> </a:t>
            </a:r>
            <a:r>
              <a:rPr lang="ru-RU" sz="1500" dirty="0" err="1"/>
              <a:t>хабарламасын</a:t>
            </a:r>
            <a:r>
              <a:rPr lang="ru-RU" sz="1500" dirty="0"/>
              <a:t> скриншот </a:t>
            </a:r>
            <a:r>
              <a:rPr lang="ru-RU" sz="1500" dirty="0" err="1"/>
              <a:t>жасап</a:t>
            </a:r>
            <a:r>
              <a:rPr lang="ru-RU" sz="1500" dirty="0"/>
              <a:t> </a:t>
            </a:r>
            <a:r>
              <a:rPr lang="ru-RU" sz="1500" dirty="0" err="1"/>
              <a:t>дәлелдеме</a:t>
            </a:r>
            <a:r>
              <a:rPr lang="ru-RU" sz="1500" dirty="0"/>
              <a:t> </a:t>
            </a:r>
            <a:r>
              <a:rPr lang="ru-RU" sz="1500" dirty="0" err="1"/>
              <a:t>ретінде</a:t>
            </a:r>
            <a:r>
              <a:rPr lang="ru-RU" sz="1500" dirty="0"/>
              <a:t> </a:t>
            </a:r>
            <a:r>
              <a:rPr lang="ru-RU" sz="1500" dirty="0" err="1"/>
              <a:t>сақтап</a:t>
            </a:r>
            <a:r>
              <a:rPr lang="ru-RU" sz="1500" dirty="0"/>
              <a:t> </a:t>
            </a:r>
            <a:r>
              <a:rPr lang="ru-RU" sz="1500" dirty="0" err="1"/>
              <a:t>қой</a:t>
            </a:r>
            <a:r>
              <a:rPr lang="ru-RU" sz="1500" dirty="0"/>
              <a:t> (</a:t>
            </a:r>
            <a:r>
              <a:rPr lang="ru-RU" sz="1500" dirty="0" err="1"/>
              <a:t>бұл</a:t>
            </a:r>
            <a:r>
              <a:rPr lang="ru-RU" sz="1500" dirty="0"/>
              <a:t> </a:t>
            </a:r>
            <a:r>
              <a:rPr lang="ru-RU" sz="1500" dirty="0" err="1"/>
              <a:t>скриншотты</a:t>
            </a:r>
            <a:r>
              <a:rPr lang="ru-RU" sz="1500" dirty="0"/>
              <a:t> </a:t>
            </a:r>
            <a:r>
              <a:rPr lang="ru-RU" sz="1500" dirty="0" err="1"/>
              <a:t>болашақта</a:t>
            </a:r>
            <a:r>
              <a:rPr lang="ru-RU" sz="1500" dirty="0"/>
              <a:t> </a:t>
            </a:r>
            <a:r>
              <a:rPr lang="ru-RU" sz="1500" dirty="0" err="1"/>
              <a:t>кибербуллерді</a:t>
            </a:r>
            <a:r>
              <a:rPr lang="ru-RU" sz="1500" dirty="0"/>
              <a:t> сот </a:t>
            </a:r>
            <a:r>
              <a:rPr lang="ru-RU" sz="1500" dirty="0" err="1"/>
              <a:t>тәртібімен</a:t>
            </a:r>
            <a:r>
              <a:rPr lang="ru-RU" sz="1500" dirty="0"/>
              <a:t> </a:t>
            </a:r>
            <a:r>
              <a:rPr lang="ru-RU" sz="1500" dirty="0" err="1"/>
              <a:t>жауапқа</a:t>
            </a:r>
            <a:r>
              <a:rPr lang="ru-RU" sz="1500" dirty="0"/>
              <a:t> </a:t>
            </a:r>
            <a:r>
              <a:rPr lang="ru-RU" sz="1500" dirty="0" err="1"/>
              <a:t>тарту</a:t>
            </a:r>
            <a:r>
              <a:rPr lang="ru-RU" sz="1500" dirty="0"/>
              <a:t> </a:t>
            </a:r>
            <a:r>
              <a:rPr lang="ru-RU" sz="1500" dirty="0" err="1"/>
              <a:t>үшін</a:t>
            </a:r>
            <a:r>
              <a:rPr lang="ru-RU" sz="1500" dirty="0"/>
              <a:t> </a:t>
            </a:r>
            <a:r>
              <a:rPr lang="ru-RU" sz="1500" dirty="0" err="1"/>
              <a:t>пайдалануға</a:t>
            </a:r>
            <a:r>
              <a:rPr lang="ru-RU" sz="1500" dirty="0"/>
              <a:t> </a:t>
            </a:r>
            <a:r>
              <a:rPr lang="ru-RU" sz="1500" dirty="0" err="1"/>
              <a:t>болады</a:t>
            </a:r>
            <a:r>
              <a:rPr lang="ru-RU" sz="1500" dirty="0"/>
              <a:t>).</a:t>
            </a:r>
            <a:endParaRPr lang="en-US" sz="1500" dirty="0"/>
          </a:p>
          <a:p>
            <a:r>
              <a:rPr lang="ru-RU" sz="1500" dirty="0" err="1"/>
              <a:t>Кибербуллерді</a:t>
            </a:r>
            <a:r>
              <a:rPr lang="ru-RU" sz="1500" dirty="0"/>
              <a:t> </a:t>
            </a:r>
            <a:r>
              <a:rPr lang="ru-RU" sz="1500" dirty="0" err="1"/>
              <a:t>блокқа</a:t>
            </a:r>
            <a:r>
              <a:rPr lang="ru-RU" sz="1500" dirty="0"/>
              <a:t> </a:t>
            </a:r>
            <a:r>
              <a:rPr lang="ru-RU" sz="1500" dirty="0" err="1"/>
              <a:t>қой</a:t>
            </a:r>
            <a:r>
              <a:rPr lang="ru-RU" sz="1500" dirty="0"/>
              <a:t> </a:t>
            </a:r>
            <a:r>
              <a:rPr lang="ru-RU" sz="1500" dirty="0" err="1"/>
              <a:t>немесе</a:t>
            </a:r>
            <a:r>
              <a:rPr lang="ru-RU" sz="1500" dirty="0"/>
              <a:t> сайт </a:t>
            </a:r>
            <a:r>
              <a:rPr lang="ru-RU" sz="1500" dirty="0" err="1"/>
              <a:t>әкімшілігіне</a:t>
            </a:r>
            <a:r>
              <a:rPr lang="ru-RU" sz="1500" dirty="0"/>
              <a:t> оны </a:t>
            </a:r>
            <a:r>
              <a:rPr lang="ru-RU" sz="1500" dirty="0" err="1"/>
              <a:t>блокқа</a:t>
            </a:r>
            <a:r>
              <a:rPr lang="ru-RU" sz="1500" dirty="0"/>
              <a:t> </a:t>
            </a:r>
            <a:r>
              <a:rPr lang="ru-RU" sz="1500" dirty="0" err="1"/>
              <a:t>қоюы</a:t>
            </a:r>
            <a:r>
              <a:rPr lang="ru-RU" sz="1500" dirty="0"/>
              <a:t> </a:t>
            </a:r>
            <a:r>
              <a:rPr lang="ru-RU" sz="1500" dirty="0" err="1"/>
              <a:t>сұрап</a:t>
            </a:r>
            <a:r>
              <a:rPr lang="ru-RU" sz="1500" dirty="0"/>
              <a:t> </a:t>
            </a:r>
            <a:r>
              <a:rPr lang="ru-RU" sz="1500" dirty="0" err="1"/>
              <a:t>хабарлама</a:t>
            </a:r>
            <a:r>
              <a:rPr lang="ru-RU" sz="1500" dirty="0"/>
              <a:t> </a:t>
            </a:r>
            <a:r>
              <a:rPr lang="ru-RU" sz="1500" dirty="0" err="1"/>
              <a:t>жазып</a:t>
            </a:r>
            <a:r>
              <a:rPr lang="ru-RU" sz="1500" dirty="0"/>
              <a:t> </a:t>
            </a:r>
            <a:r>
              <a:rPr lang="ru-RU" sz="1500" dirty="0" err="1"/>
              <a:t>жібер</a:t>
            </a:r>
            <a:r>
              <a:rPr lang="ru-RU" sz="1500" dirty="0"/>
              <a:t> (</a:t>
            </a:r>
            <a:r>
              <a:rPr lang="ru-RU" sz="1500" dirty="0" err="1"/>
              <a:t>скриншотты</a:t>
            </a:r>
            <a:r>
              <a:rPr lang="ru-RU" sz="1500" dirty="0"/>
              <a:t> </a:t>
            </a:r>
            <a:r>
              <a:rPr lang="ru-RU" sz="1500" dirty="0" err="1"/>
              <a:t>қоса</a:t>
            </a:r>
            <a:r>
              <a:rPr lang="ru-RU" sz="1500" dirty="0"/>
              <a:t> </a:t>
            </a:r>
            <a:r>
              <a:rPr lang="ru-RU" sz="1500" dirty="0" err="1"/>
              <a:t>тірке</a:t>
            </a:r>
            <a:r>
              <a:rPr lang="ru-RU" sz="1500" dirty="0"/>
              <a:t>).</a:t>
            </a:r>
            <a:endParaRPr lang="en-US" sz="1500" dirty="0"/>
          </a:p>
          <a:p>
            <a:r>
              <a:rPr lang="ru-RU" sz="1500" dirty="0" err="1"/>
              <a:t>Басқа</a:t>
            </a:r>
            <a:r>
              <a:rPr lang="ru-RU" sz="1500" dirty="0"/>
              <a:t> </a:t>
            </a:r>
            <a:r>
              <a:rPr lang="ru-RU" sz="1500" dirty="0" err="1"/>
              <a:t>балалардың</a:t>
            </a:r>
            <a:r>
              <a:rPr lang="ru-RU" sz="1500" dirty="0"/>
              <a:t> </a:t>
            </a:r>
            <a:r>
              <a:rPr lang="ru-RU" sz="1500" dirty="0" err="1"/>
              <a:t>кибербуллингіне</a:t>
            </a:r>
            <a:r>
              <a:rPr lang="ru-RU" sz="1500" dirty="0"/>
              <a:t> </a:t>
            </a:r>
            <a:r>
              <a:rPr lang="ru-RU" sz="1500" dirty="0" err="1"/>
              <a:t>қатыспа</a:t>
            </a:r>
            <a:r>
              <a:rPr lang="ru-RU" sz="1500" dirty="0"/>
              <a:t>. Оффлайн   </a:t>
            </a:r>
            <a:r>
              <a:rPr lang="ru-RU" sz="1500" dirty="0" err="1"/>
              <a:t>немесе</a:t>
            </a:r>
            <a:r>
              <a:rPr lang="ru-RU" sz="1500" dirty="0"/>
              <a:t> онлайн буллинг </a:t>
            </a:r>
            <a:r>
              <a:rPr lang="ru-RU" sz="1500" dirty="0" err="1"/>
              <a:t>жасама</a:t>
            </a:r>
            <a:r>
              <a:rPr lang="ru-RU" sz="1500" dirty="0"/>
              <a:t>. </a:t>
            </a:r>
            <a:r>
              <a:rPr lang="ru-RU" sz="1500" dirty="0" err="1"/>
              <a:t>Буллингке</a:t>
            </a:r>
            <a:r>
              <a:rPr lang="ru-RU" sz="1500" dirty="0"/>
              <a:t> </a:t>
            </a:r>
            <a:r>
              <a:rPr lang="ru-RU" sz="1500" dirty="0" err="1"/>
              <a:t>буллингпен</a:t>
            </a:r>
            <a:r>
              <a:rPr lang="ru-RU" sz="1500" dirty="0"/>
              <a:t> </a:t>
            </a:r>
            <a:r>
              <a:rPr lang="ru-RU" sz="1500" dirty="0" err="1"/>
              <a:t>жауап</a:t>
            </a:r>
            <a:r>
              <a:rPr lang="ru-RU" sz="1500" dirty="0"/>
              <a:t> берме. </a:t>
            </a:r>
            <a:endParaRPr lang="en-US" sz="1500" dirty="0"/>
          </a:p>
          <a:p>
            <a:r>
              <a:rPr lang="ru-RU" sz="1500" dirty="0" err="1"/>
              <a:t>Егер</a:t>
            </a:r>
            <a:r>
              <a:rPr lang="ru-RU" sz="1500" dirty="0"/>
              <a:t> </a:t>
            </a:r>
            <a:r>
              <a:rPr lang="ru-RU" sz="1500" dirty="0" err="1"/>
              <a:t>сені</a:t>
            </a:r>
            <a:r>
              <a:rPr lang="ru-RU" sz="1500" dirty="0"/>
              <a:t> </a:t>
            </a:r>
            <a:r>
              <a:rPr lang="ru-RU" sz="1500" dirty="0" err="1"/>
              <a:t>қорласа</a:t>
            </a:r>
            <a:r>
              <a:rPr lang="ru-RU" sz="1500" dirty="0"/>
              <a:t> </a:t>
            </a:r>
            <a:r>
              <a:rPr lang="ru-RU" sz="1500" dirty="0" err="1"/>
              <a:t>немесе</a:t>
            </a:r>
            <a:r>
              <a:rPr lang="ru-RU" sz="1500" dirty="0"/>
              <a:t> онлайн </a:t>
            </a:r>
            <a:r>
              <a:rPr lang="ru-RU" sz="1500" dirty="0" err="1"/>
              <a:t>сезікті</a:t>
            </a:r>
            <a:r>
              <a:rPr lang="ru-RU" sz="1500" dirty="0"/>
              <a:t> </a:t>
            </a:r>
            <a:r>
              <a:rPr lang="ru-RU" sz="1500" dirty="0" err="1"/>
              <a:t>әрекеттерді</a:t>
            </a:r>
            <a:r>
              <a:rPr lang="ru-RU" sz="1500" dirty="0"/>
              <a:t> </a:t>
            </a:r>
            <a:r>
              <a:rPr lang="ru-RU" sz="1500" dirty="0" err="1"/>
              <a:t>байқасаң</a:t>
            </a:r>
            <a:r>
              <a:rPr lang="ru-RU" sz="1500" dirty="0"/>
              <a:t>, </a:t>
            </a:r>
            <a:r>
              <a:rPr lang="ru-RU" sz="1500" dirty="0" err="1"/>
              <a:t>міндетті</a:t>
            </a:r>
            <a:r>
              <a:rPr lang="ru-RU" sz="1500" dirty="0"/>
              <a:t> </a:t>
            </a:r>
            <a:r>
              <a:rPr lang="ru-RU" sz="1500" dirty="0" err="1"/>
              <a:t>түрде</a:t>
            </a:r>
            <a:r>
              <a:rPr lang="ru-RU" sz="1500" dirty="0"/>
              <a:t> </a:t>
            </a:r>
            <a:r>
              <a:rPr lang="ru-RU" sz="1500" dirty="0" err="1"/>
              <a:t>өз</a:t>
            </a:r>
            <a:r>
              <a:rPr lang="ru-RU" sz="1500" dirty="0"/>
              <a:t> </a:t>
            </a:r>
            <a:r>
              <a:rPr lang="ru-RU" sz="1500" dirty="0" err="1"/>
              <a:t>ата</a:t>
            </a:r>
            <a:r>
              <a:rPr lang="ru-RU" sz="1500" dirty="0"/>
              <a:t> </a:t>
            </a:r>
            <a:r>
              <a:rPr lang="ru-RU" sz="1500" dirty="0" err="1"/>
              <a:t>анаңмен</a:t>
            </a:r>
            <a:r>
              <a:rPr lang="ru-RU" sz="1500" dirty="0"/>
              <a:t> </a:t>
            </a:r>
            <a:r>
              <a:rPr lang="ru-RU" sz="1500" dirty="0" err="1"/>
              <a:t>бөліс</a:t>
            </a:r>
            <a:r>
              <a:rPr lang="ru-RU" sz="1500" dirty="0"/>
              <a:t>.</a:t>
            </a:r>
            <a:endParaRPr lang="en-US" sz="1500" dirty="0"/>
          </a:p>
          <a:p>
            <a:r>
              <a:rPr lang="ru-RU" sz="1500" dirty="0" err="1">
                <a:solidFill>
                  <a:srgbClr val="000000"/>
                </a:solidFill>
              </a:rPr>
              <a:t>Интернеттегі</a:t>
            </a:r>
            <a:r>
              <a:rPr lang="ru-RU" sz="1500" dirty="0">
                <a:solidFill>
                  <a:srgbClr val="000000"/>
                </a:solidFill>
              </a:rPr>
              <a:t> </a:t>
            </a:r>
            <a:r>
              <a:rPr lang="ru-RU" sz="1500" dirty="0" err="1">
                <a:solidFill>
                  <a:srgbClr val="000000"/>
                </a:solidFill>
              </a:rPr>
              <a:t>жеке</a:t>
            </a:r>
            <a:r>
              <a:rPr lang="ru-RU" sz="1500" dirty="0">
                <a:solidFill>
                  <a:srgbClr val="000000"/>
                </a:solidFill>
              </a:rPr>
              <a:t> </a:t>
            </a:r>
            <a:r>
              <a:rPr lang="ru-RU" sz="1500" dirty="0" err="1">
                <a:solidFill>
                  <a:srgbClr val="000000"/>
                </a:solidFill>
              </a:rPr>
              <a:t>ақпаратты</a:t>
            </a:r>
            <a:r>
              <a:rPr lang="ru-RU" sz="1500" dirty="0">
                <a:solidFill>
                  <a:srgbClr val="000000"/>
                </a:solidFill>
              </a:rPr>
              <a:t> </a:t>
            </a:r>
            <a:r>
              <a:rPr lang="ru-RU" sz="1500" dirty="0" err="1">
                <a:solidFill>
                  <a:srgbClr val="000000"/>
                </a:solidFill>
              </a:rPr>
              <a:t>танымайтын</a:t>
            </a:r>
            <a:r>
              <a:rPr lang="ru-RU" sz="1500" dirty="0">
                <a:solidFill>
                  <a:srgbClr val="000000"/>
                </a:solidFill>
              </a:rPr>
              <a:t> </a:t>
            </a:r>
            <a:r>
              <a:rPr lang="ru-RU" sz="1500" dirty="0" err="1">
                <a:solidFill>
                  <a:srgbClr val="000000"/>
                </a:solidFill>
              </a:rPr>
              <a:t>адамдармен</a:t>
            </a:r>
            <a:r>
              <a:rPr lang="ru-RU" sz="1500" dirty="0">
                <a:solidFill>
                  <a:srgbClr val="000000"/>
                </a:solidFill>
              </a:rPr>
              <a:t> </a:t>
            </a:r>
            <a:r>
              <a:rPr lang="ru-RU" sz="1500" dirty="0" err="1">
                <a:solidFill>
                  <a:srgbClr val="000000"/>
                </a:solidFill>
              </a:rPr>
              <a:t>бөліспе</a:t>
            </a:r>
            <a:r>
              <a:rPr lang="ru-RU" sz="1500" dirty="0">
                <a:solidFill>
                  <a:srgbClr val="000000"/>
                </a:solidFill>
              </a:rPr>
              <a:t> </a:t>
            </a:r>
            <a:r>
              <a:rPr lang="ru-RU" sz="1500" dirty="0" err="1">
                <a:solidFill>
                  <a:srgbClr val="000000"/>
                </a:solidFill>
              </a:rPr>
              <a:t>және</a:t>
            </a:r>
            <a:r>
              <a:rPr lang="ru-RU" sz="1500" dirty="0">
                <a:solidFill>
                  <a:srgbClr val="000000"/>
                </a:solidFill>
              </a:rPr>
              <a:t> </a:t>
            </a:r>
            <a:r>
              <a:rPr lang="ru-RU" sz="1500" dirty="0" err="1">
                <a:solidFill>
                  <a:srgbClr val="000000"/>
                </a:solidFill>
              </a:rPr>
              <a:t>олардан</a:t>
            </a:r>
            <a:r>
              <a:rPr lang="ru-RU" sz="1500" dirty="0">
                <a:solidFill>
                  <a:srgbClr val="000000"/>
                </a:solidFill>
              </a:rPr>
              <a:t> </a:t>
            </a:r>
            <a:r>
              <a:rPr lang="ru-RU" sz="1500" dirty="0" err="1">
                <a:solidFill>
                  <a:srgbClr val="000000"/>
                </a:solidFill>
              </a:rPr>
              <a:t>файлдарды</a:t>
            </a:r>
            <a:r>
              <a:rPr lang="ru-RU" sz="1500" dirty="0">
                <a:solidFill>
                  <a:srgbClr val="000000"/>
                </a:solidFill>
              </a:rPr>
              <a:t> </a:t>
            </a:r>
            <a:r>
              <a:rPr lang="ru-RU" sz="1500" dirty="0" err="1">
                <a:solidFill>
                  <a:srgbClr val="000000"/>
                </a:solidFill>
              </a:rPr>
              <a:t>қабылдама</a:t>
            </a:r>
            <a:r>
              <a:rPr lang="ru-RU" sz="1500" dirty="0">
                <a:solidFill>
                  <a:srgbClr val="000000"/>
                </a:solidFill>
              </a:rPr>
              <a:t>.</a:t>
            </a: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4022728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468F65C-FFAD-4CA0-8915-62D14FC0C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626" y="116632"/>
            <a:ext cx="10929764" cy="1303867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accent1"/>
                </a:solidFill>
              </a:rPr>
              <a:t>Как защитить ребенка от </a:t>
            </a:r>
            <a:r>
              <a:rPr lang="ru-RU" sz="2800" dirty="0" err="1">
                <a:solidFill>
                  <a:schemeClr val="accent1"/>
                </a:solidFill>
              </a:rPr>
              <a:t>кибербуллинга</a:t>
            </a:r>
            <a:r>
              <a:rPr lang="ru-RU" sz="2800" dirty="0">
                <a:solidFill>
                  <a:schemeClr val="accent1"/>
                </a:solidFill>
              </a:rPr>
              <a:t>? </a:t>
            </a:r>
            <a:r>
              <a:rPr lang="kk-KZ" sz="2800" dirty="0">
                <a:solidFill>
                  <a:schemeClr val="accent1"/>
                </a:solidFill>
              </a:rPr>
              <a:t>2</a:t>
            </a:r>
            <a:br>
              <a:rPr lang="kk-KZ" sz="2800" dirty="0">
                <a:solidFill>
                  <a:schemeClr val="accent1"/>
                </a:solidFill>
              </a:rPr>
            </a:br>
            <a:r>
              <a:rPr lang="kk-KZ" sz="2800" dirty="0">
                <a:solidFill>
                  <a:srgbClr val="0070C0"/>
                </a:solidFill>
              </a:rPr>
              <a:t>Баланы кибербуллингтен қалай қорғауға болады? </a:t>
            </a:r>
            <a:r>
              <a:rPr lang="ru-RU" dirty="0"/>
              <a:t>2</a:t>
            </a:r>
            <a:endParaRPr lang="en-GB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095828-7484-4EA4-88DC-41ADDD4FE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412" y="1593369"/>
            <a:ext cx="6048672" cy="513176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Всегда интересуйтесь делами и интересами своих детей, установите с ними доверие.</a:t>
            </a:r>
            <a:endParaRPr lang="en-GB" dirty="0"/>
          </a:p>
          <a:p>
            <a:pPr lvl="0"/>
            <a:r>
              <a:rPr lang="ru-RU" dirty="0"/>
              <a:t>Если ребенок сообщил Вам, что пострадал от </a:t>
            </a:r>
            <a:r>
              <a:rPr lang="ru-RU" dirty="0" err="1"/>
              <a:t>кибербуллинга</a:t>
            </a:r>
            <a:r>
              <a:rPr lang="ru-RU" dirty="0"/>
              <a:t>, ни в коем случае не обесценивайте проблему ИЛИ не вините ребенка. Иначе ребенок перестанет Вам доверять, закроется от Вас и больше не будет ни о чем рассказывать. Как следствие, Вы не сможете вовремя помочь своему ребенку, если ситуация станет критическая. </a:t>
            </a:r>
            <a:endParaRPr lang="en-GB" dirty="0"/>
          </a:p>
          <a:p>
            <a:pPr lvl="0"/>
            <a:r>
              <a:rPr lang="ru-RU" dirty="0"/>
              <a:t>Если ребенок подвергся </a:t>
            </a:r>
            <a:r>
              <a:rPr lang="ru-RU" dirty="0" err="1"/>
              <a:t>кибербуллингу</a:t>
            </a:r>
            <a:r>
              <a:rPr lang="ru-RU" dirty="0"/>
              <a:t> и рассказал Вам, нельзя отбирать или угрожать, что заберете гаджеты у ребенка. Даже если Вы заберете гаджеты у ребенка, он будет их тайком от Вас брать у своих друзей и одноклассников и будет дальше подвергаться </a:t>
            </a:r>
            <a:r>
              <a:rPr lang="ru-RU" dirty="0" err="1"/>
              <a:t>кибербуллингу</a:t>
            </a:r>
            <a:r>
              <a:rPr lang="ru-RU" dirty="0"/>
              <a:t>, но уже не будет Вам рассказывать. Ребенок перестанет Вам доверять. </a:t>
            </a:r>
            <a:endParaRPr lang="en-GB" dirty="0"/>
          </a:p>
          <a:p>
            <a:pPr lvl="0"/>
            <a:r>
              <a:rPr lang="ru-RU" dirty="0"/>
              <a:t>Установите функции «родительского контроля» на всех электронных устройствах с выходом в интернет, включая компьютеры, цифровое телевидение, мобильные телефоны и планшеты. Эти функции позволяют Вам устанавливать доступ только к безопасным вебсайтам в зависимости от возраста ребенка, ограничивают время использования гаджетов или запрещают использование, а также позволяют вам определять локацию и активность при использовании гаджета.</a:t>
            </a:r>
            <a:endParaRPr lang="en-GB" dirty="0"/>
          </a:p>
          <a:p>
            <a:endParaRPr lang="en-GB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F9FFFF66-7E6F-4DBC-9579-7C6AC5EB1167}"/>
              </a:ext>
            </a:extLst>
          </p:cNvPr>
          <p:cNvSpPr txBox="1">
            <a:spLocks/>
          </p:cNvSpPr>
          <p:nvPr/>
        </p:nvSpPr>
        <p:spPr>
          <a:xfrm>
            <a:off x="189756" y="1609601"/>
            <a:ext cx="6048672" cy="513176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/>
              <a:t>Үнемі</a:t>
            </a:r>
            <a:r>
              <a:rPr lang="ru-RU" dirty="0"/>
              <a:t> </a:t>
            </a:r>
            <a:r>
              <a:rPr lang="ru-RU" dirty="0" err="1"/>
              <a:t>балаларыңыздың</a:t>
            </a:r>
            <a:r>
              <a:rPr lang="ru-RU" dirty="0"/>
              <a:t> </a:t>
            </a:r>
            <a:r>
              <a:rPr lang="ru-RU" dirty="0" err="1"/>
              <a:t>істері</a:t>
            </a:r>
            <a:r>
              <a:rPr lang="ru-RU" dirty="0"/>
              <a:t> мен </a:t>
            </a:r>
            <a:r>
              <a:rPr lang="ru-RU" dirty="0" err="1"/>
              <a:t>мүдделеріне</a:t>
            </a:r>
            <a:r>
              <a:rPr lang="ru-RU" dirty="0"/>
              <a:t> </a:t>
            </a:r>
            <a:r>
              <a:rPr lang="ru-RU" dirty="0" err="1"/>
              <a:t>қызығушылық</a:t>
            </a:r>
            <a:r>
              <a:rPr lang="ru-RU" dirty="0"/>
              <a:t> </a:t>
            </a:r>
            <a:r>
              <a:rPr lang="ru-RU" dirty="0" err="1"/>
              <a:t>танытыңыз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сеніміне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болыңыз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балаңыз</a:t>
            </a:r>
            <a:r>
              <a:rPr lang="ru-RU" dirty="0"/>
              <a:t> </a:t>
            </a:r>
            <a:r>
              <a:rPr lang="ru-RU" dirty="0" err="1"/>
              <a:t>сізге</a:t>
            </a:r>
            <a:r>
              <a:rPr lang="ru-RU" dirty="0"/>
              <a:t> </a:t>
            </a:r>
            <a:r>
              <a:rPr lang="ru-RU" dirty="0" err="1"/>
              <a:t>кибербуллингтен</a:t>
            </a:r>
            <a:r>
              <a:rPr lang="ru-RU" dirty="0"/>
              <a:t>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шеккені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хабарласа</a:t>
            </a:r>
            <a:r>
              <a:rPr lang="ru-RU" dirty="0"/>
              <a:t>, </a:t>
            </a:r>
            <a:r>
              <a:rPr lang="ru-RU" dirty="0" err="1"/>
              <a:t>ешқандай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проблеманы</a:t>
            </a:r>
            <a:r>
              <a:rPr lang="ru-RU" dirty="0"/>
              <a:t> </a:t>
            </a:r>
            <a:r>
              <a:rPr lang="ru-RU" dirty="0" err="1"/>
              <a:t>жоққа</a:t>
            </a:r>
            <a:r>
              <a:rPr lang="ru-RU" dirty="0"/>
              <a:t> </a:t>
            </a:r>
            <a:r>
              <a:rPr lang="ru-RU" dirty="0" err="1"/>
              <a:t>шығармаңыз</a:t>
            </a:r>
            <a:r>
              <a:rPr lang="ru-RU" dirty="0"/>
              <a:t> НЕМЕСЕ </a:t>
            </a:r>
            <a:r>
              <a:rPr lang="ru-RU" dirty="0" err="1"/>
              <a:t>баланы</a:t>
            </a:r>
            <a:r>
              <a:rPr lang="ru-RU" dirty="0"/>
              <a:t> </a:t>
            </a:r>
            <a:r>
              <a:rPr lang="ru-RU" dirty="0" err="1"/>
              <a:t>айыптамаңыз</a:t>
            </a:r>
            <a:r>
              <a:rPr lang="ru-RU" dirty="0"/>
              <a:t>. </a:t>
            </a:r>
            <a:r>
              <a:rPr lang="ru-RU" dirty="0" err="1"/>
              <a:t>Әйтпесе</a:t>
            </a:r>
            <a:r>
              <a:rPr lang="ru-RU" dirty="0"/>
              <a:t> бала СІЗГЕ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сенімін</a:t>
            </a:r>
            <a:r>
              <a:rPr lang="ru-RU" dirty="0"/>
              <a:t> </a:t>
            </a:r>
            <a:r>
              <a:rPr lang="ru-RU" dirty="0" err="1"/>
              <a:t>жоғалтады</a:t>
            </a:r>
            <a:r>
              <a:rPr lang="ru-RU" dirty="0"/>
              <a:t>, </a:t>
            </a:r>
            <a:r>
              <a:rPr lang="ru-RU" dirty="0" err="1"/>
              <a:t>тұйықталады</a:t>
            </a:r>
            <a:r>
              <a:rPr lang="ru-RU" dirty="0"/>
              <a:t>, </a:t>
            </a:r>
            <a:r>
              <a:rPr lang="ru-RU" dirty="0" err="1"/>
              <a:t>Сізге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ештеңе</a:t>
            </a:r>
            <a:r>
              <a:rPr lang="ru-RU" dirty="0"/>
              <a:t> </a:t>
            </a:r>
            <a:r>
              <a:rPr lang="ru-RU" dirty="0" err="1"/>
              <a:t>айтпай</a:t>
            </a:r>
            <a:r>
              <a:rPr lang="ru-RU" dirty="0"/>
              <a:t> </a:t>
            </a:r>
            <a:r>
              <a:rPr lang="ru-RU" dirty="0" err="1"/>
              <a:t>қояды</a:t>
            </a:r>
            <a:r>
              <a:rPr lang="ru-RU" dirty="0"/>
              <a:t>.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Сіз</a:t>
            </a:r>
            <a:r>
              <a:rPr lang="ru-RU" dirty="0"/>
              <a:t>, </a:t>
            </a:r>
            <a:r>
              <a:rPr lang="ru-RU" dirty="0" err="1"/>
              <a:t>жағдай</a:t>
            </a:r>
            <a:r>
              <a:rPr lang="ru-RU" dirty="0"/>
              <a:t> </a:t>
            </a:r>
            <a:r>
              <a:rPr lang="ru-RU" dirty="0" err="1"/>
              <a:t>ушыққанда</a:t>
            </a:r>
            <a:r>
              <a:rPr lang="ru-RU" dirty="0"/>
              <a:t> да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балаңызға</a:t>
            </a:r>
            <a:r>
              <a:rPr lang="ru-RU" dirty="0"/>
              <a:t> дер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көмек</a:t>
            </a:r>
            <a:r>
              <a:rPr lang="ru-RU" dirty="0"/>
              <a:t> </a:t>
            </a:r>
            <a:r>
              <a:rPr lang="ru-RU" dirty="0" err="1"/>
              <a:t>көрсете</a:t>
            </a:r>
            <a:r>
              <a:rPr lang="ru-RU" dirty="0"/>
              <a:t> </a:t>
            </a:r>
            <a:r>
              <a:rPr lang="ru-RU" dirty="0" err="1"/>
              <a:t>алмайсыз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Егер</a:t>
            </a:r>
            <a:r>
              <a:rPr lang="ru-RU" dirty="0"/>
              <a:t> бала </a:t>
            </a:r>
            <a:r>
              <a:rPr lang="ru-RU" dirty="0" err="1"/>
              <a:t>кибербуллингке</a:t>
            </a:r>
            <a:r>
              <a:rPr lang="ru-RU" dirty="0"/>
              <a:t> </a:t>
            </a:r>
            <a:r>
              <a:rPr lang="ru-RU" dirty="0" err="1"/>
              <a:t>ұшыраса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Сізге</a:t>
            </a:r>
            <a:r>
              <a:rPr lang="ru-RU" dirty="0"/>
              <a:t> </a:t>
            </a:r>
            <a:r>
              <a:rPr lang="ru-RU" dirty="0" err="1"/>
              <a:t>айтып</a:t>
            </a:r>
            <a:r>
              <a:rPr lang="ru-RU" dirty="0"/>
              <a:t> берсе, </a:t>
            </a:r>
            <a:r>
              <a:rPr lang="ru-RU" dirty="0" err="1"/>
              <a:t>баладан</a:t>
            </a:r>
            <a:r>
              <a:rPr lang="ru-RU" dirty="0"/>
              <a:t> </a:t>
            </a:r>
            <a:r>
              <a:rPr lang="ru-RU" dirty="0" err="1"/>
              <a:t>гаджетті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қоюға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қоямын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қорқытуға</a:t>
            </a:r>
            <a:r>
              <a:rPr lang="ru-RU" dirty="0"/>
              <a:t> </a:t>
            </a:r>
            <a:r>
              <a:rPr lang="ru-RU" dirty="0" err="1"/>
              <a:t>болмайды</a:t>
            </a:r>
            <a:r>
              <a:rPr lang="ru-RU" dirty="0"/>
              <a:t>.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тіпті</a:t>
            </a:r>
            <a:r>
              <a:rPr lang="ru-RU" dirty="0"/>
              <a:t> </a:t>
            </a:r>
            <a:r>
              <a:rPr lang="ru-RU" dirty="0" err="1"/>
              <a:t>баладан</a:t>
            </a:r>
            <a:r>
              <a:rPr lang="ru-RU" dirty="0"/>
              <a:t> </a:t>
            </a:r>
            <a:r>
              <a:rPr lang="ru-RU" dirty="0" err="1"/>
              <a:t>гаджетті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қойсаңыз</a:t>
            </a:r>
            <a:r>
              <a:rPr lang="ru-RU" dirty="0"/>
              <a:t> да,  </a:t>
            </a:r>
            <a:r>
              <a:rPr lang="ru-RU" dirty="0" err="1"/>
              <a:t>балаңыз</a:t>
            </a:r>
            <a:r>
              <a:rPr lang="ru-RU" dirty="0"/>
              <a:t> </a:t>
            </a:r>
            <a:r>
              <a:rPr lang="ru-RU" dirty="0" err="1"/>
              <a:t>сізден</a:t>
            </a:r>
            <a:r>
              <a:rPr lang="ru-RU" dirty="0"/>
              <a:t>  </a:t>
            </a:r>
            <a:r>
              <a:rPr lang="ru-RU" dirty="0" err="1"/>
              <a:t>жасырын</a:t>
            </a:r>
            <a:r>
              <a:rPr lang="ru-RU" dirty="0"/>
              <a:t> </a:t>
            </a:r>
            <a:r>
              <a:rPr lang="ru-RU" dirty="0" err="1"/>
              <a:t>достарынан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сыныптастарынан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,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кибербуллингке</a:t>
            </a:r>
            <a:r>
              <a:rPr lang="ru-RU" dirty="0"/>
              <a:t> </a:t>
            </a:r>
            <a:r>
              <a:rPr lang="ru-RU" dirty="0" err="1"/>
              <a:t>ұшырауы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жайлы</a:t>
            </a:r>
            <a:r>
              <a:rPr lang="ru-RU" dirty="0"/>
              <a:t> </a:t>
            </a:r>
            <a:r>
              <a:rPr lang="ru-RU" dirty="0" err="1"/>
              <a:t>сізге</a:t>
            </a:r>
            <a:r>
              <a:rPr lang="ru-RU" dirty="0"/>
              <a:t> </a:t>
            </a:r>
            <a:r>
              <a:rPr lang="ru-RU" dirty="0" err="1"/>
              <a:t>айтпайды</a:t>
            </a:r>
            <a:r>
              <a:rPr lang="ru-RU" dirty="0"/>
              <a:t>. Бала </a:t>
            </a:r>
            <a:r>
              <a:rPr lang="ru-RU" dirty="0" err="1"/>
              <a:t>Сізге</a:t>
            </a:r>
            <a:r>
              <a:rPr lang="ru-RU" dirty="0"/>
              <a:t> </a:t>
            </a:r>
            <a:r>
              <a:rPr lang="ru-RU" dirty="0" err="1"/>
              <a:t>сенбейтін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Интернетке</a:t>
            </a:r>
            <a:r>
              <a:rPr lang="ru-RU" dirty="0"/>
              <a:t> </a:t>
            </a:r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құрылғыларға</a:t>
            </a:r>
            <a:r>
              <a:rPr lang="ru-RU" dirty="0"/>
              <a:t>, </a:t>
            </a:r>
            <a:r>
              <a:rPr lang="ru-RU" dirty="0" err="1"/>
              <a:t>соның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компьютерге</a:t>
            </a:r>
            <a:r>
              <a:rPr lang="ru-RU" dirty="0"/>
              <a:t>, </a:t>
            </a:r>
            <a:r>
              <a:rPr lang="ru-RU" dirty="0" err="1"/>
              <a:t>сандық</a:t>
            </a:r>
            <a:r>
              <a:rPr lang="ru-RU" dirty="0"/>
              <a:t> телевидение, </a:t>
            </a:r>
            <a:r>
              <a:rPr lang="ru-RU" dirty="0" err="1"/>
              <a:t>мобильді</a:t>
            </a:r>
            <a:r>
              <a:rPr lang="ru-RU" dirty="0"/>
              <a:t> </a:t>
            </a:r>
            <a:r>
              <a:rPr lang="ru-RU" dirty="0" err="1"/>
              <a:t>телефондар</a:t>
            </a:r>
            <a:r>
              <a:rPr lang="ru-RU" dirty="0"/>
              <a:t> мен </a:t>
            </a:r>
            <a:r>
              <a:rPr lang="ru-RU" dirty="0" err="1"/>
              <a:t>планшеттерге</a:t>
            </a:r>
            <a:r>
              <a:rPr lang="ru-RU" dirty="0"/>
              <a:t>, «</a:t>
            </a:r>
            <a:r>
              <a:rPr lang="ru-RU" dirty="0" err="1"/>
              <a:t>ата</a:t>
            </a:r>
            <a:r>
              <a:rPr lang="ru-RU" dirty="0"/>
              <a:t> </a:t>
            </a:r>
            <a:r>
              <a:rPr lang="ru-RU" dirty="0" err="1"/>
              <a:t>ана</a:t>
            </a:r>
            <a:r>
              <a:rPr lang="ru-RU" dirty="0"/>
              <a:t> </a:t>
            </a:r>
            <a:r>
              <a:rPr lang="ru-RU" dirty="0" err="1"/>
              <a:t>бақылауы</a:t>
            </a:r>
            <a:r>
              <a:rPr lang="ru-RU" dirty="0"/>
              <a:t>» </a:t>
            </a:r>
            <a:r>
              <a:rPr lang="ru-RU" dirty="0" err="1"/>
              <a:t>функциясын</a:t>
            </a:r>
            <a:r>
              <a:rPr lang="ru-RU" dirty="0"/>
              <a:t> </a:t>
            </a:r>
            <a:r>
              <a:rPr lang="ru-RU" dirty="0" err="1"/>
              <a:t>орнатыңыз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функция </a:t>
            </a:r>
            <a:r>
              <a:rPr lang="ru-RU" dirty="0" err="1"/>
              <a:t>сізге</a:t>
            </a:r>
            <a:r>
              <a:rPr lang="ru-RU" dirty="0"/>
              <a:t> </a:t>
            </a:r>
            <a:r>
              <a:rPr lang="ru-RU" dirty="0" err="1"/>
              <a:t>балаңыздың</a:t>
            </a:r>
            <a:r>
              <a:rPr lang="ru-RU" dirty="0"/>
              <a:t> </a:t>
            </a:r>
            <a:r>
              <a:rPr lang="ru-RU" dirty="0" err="1"/>
              <a:t>жас</a:t>
            </a:r>
            <a:r>
              <a:rPr lang="ru-RU" dirty="0"/>
              <a:t> </a:t>
            </a:r>
            <a:r>
              <a:rPr lang="ru-RU" dirty="0" err="1"/>
              <a:t>ерекшелігіне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қауіпсіз</a:t>
            </a:r>
            <a:r>
              <a:rPr lang="ru-RU" dirty="0"/>
              <a:t> </a:t>
            </a:r>
            <a:r>
              <a:rPr lang="ru-RU" dirty="0" err="1"/>
              <a:t>вебсайттарға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етуге</a:t>
            </a:r>
            <a:r>
              <a:rPr lang="ru-RU" dirty="0"/>
              <a:t>, </a:t>
            </a:r>
            <a:r>
              <a:rPr lang="ru-RU" dirty="0" err="1"/>
              <a:t>гаджеттерді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уақытын</a:t>
            </a:r>
            <a:r>
              <a:rPr lang="ru-RU" dirty="0"/>
              <a:t> </a:t>
            </a:r>
            <a:r>
              <a:rPr lang="ru-RU" dirty="0" err="1"/>
              <a:t>шектеуге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тыйым</a:t>
            </a:r>
            <a:r>
              <a:rPr lang="ru-RU" dirty="0"/>
              <a:t> </a:t>
            </a:r>
            <a:r>
              <a:rPr lang="ru-RU" dirty="0" err="1"/>
              <a:t>салуға</a:t>
            </a:r>
            <a:r>
              <a:rPr lang="ru-RU" dirty="0"/>
              <a:t>, </a:t>
            </a:r>
            <a:r>
              <a:rPr lang="ru-RU" dirty="0" err="1"/>
              <a:t>ондай</a:t>
            </a:r>
            <a:r>
              <a:rPr lang="ru-RU" dirty="0"/>
              <a:t> </a:t>
            </a:r>
            <a:r>
              <a:rPr lang="ru-RU" dirty="0" err="1"/>
              <a:t>ақ</a:t>
            </a:r>
            <a:r>
              <a:rPr lang="ru-RU" dirty="0"/>
              <a:t>, </a:t>
            </a:r>
            <a:r>
              <a:rPr lang="ru-RU" dirty="0" err="1"/>
              <a:t>гаджетті</a:t>
            </a:r>
            <a:r>
              <a:rPr lang="ru-RU" dirty="0"/>
              <a:t> </a:t>
            </a:r>
            <a:r>
              <a:rPr lang="ru-RU" dirty="0" err="1"/>
              <a:t>қолданған</a:t>
            </a:r>
            <a:r>
              <a:rPr lang="ru-RU" dirty="0"/>
              <a:t> 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қайда</a:t>
            </a:r>
            <a:r>
              <a:rPr lang="ru-RU" dirty="0"/>
              <a:t> </a:t>
            </a:r>
            <a:r>
              <a:rPr lang="ru-RU" dirty="0" err="1"/>
              <a:t>болғанын</a:t>
            </a:r>
            <a:r>
              <a:rPr lang="ru-RU" dirty="0"/>
              <a:t> </a:t>
            </a:r>
            <a:r>
              <a:rPr lang="ru-RU" dirty="0" err="1"/>
              <a:t>дәне</a:t>
            </a:r>
            <a:r>
              <a:rPr lang="ru-RU" dirty="0"/>
              <a:t> </a:t>
            </a:r>
            <a:r>
              <a:rPr lang="ru-RU" dirty="0" err="1"/>
              <a:t>белсенділігін</a:t>
            </a:r>
            <a:r>
              <a:rPr lang="ru-RU" dirty="0"/>
              <a:t> </a:t>
            </a:r>
            <a:r>
              <a:rPr lang="ru-RU" dirty="0" err="1"/>
              <a:t>анықтауға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8865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0199" y="404664"/>
            <a:ext cx="9828428" cy="100811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999" dirty="0">
                <a:solidFill>
                  <a:srgbClr val="00B0F0"/>
                </a:solidFill>
              </a:rPr>
              <a:t>Правила поведения на уроке</a:t>
            </a:r>
            <a:br>
              <a:rPr lang="ru-RU" sz="3999" dirty="0">
                <a:solidFill>
                  <a:srgbClr val="00B0F0"/>
                </a:solidFill>
              </a:rPr>
            </a:br>
            <a:r>
              <a:rPr lang="ru-RU" sz="3999" dirty="0" err="1">
                <a:solidFill>
                  <a:srgbClr val="00B0F0"/>
                </a:solidFill>
              </a:rPr>
              <a:t>Сабақтағы</a:t>
            </a:r>
            <a:r>
              <a:rPr lang="ru-RU" sz="3999" dirty="0">
                <a:solidFill>
                  <a:srgbClr val="00B0F0"/>
                </a:solidFill>
              </a:rPr>
              <a:t> </a:t>
            </a:r>
            <a:r>
              <a:rPr lang="ru-RU" sz="3999" dirty="0" err="1">
                <a:solidFill>
                  <a:srgbClr val="00B0F0"/>
                </a:solidFill>
              </a:rPr>
              <a:t>мінез-құлық</a:t>
            </a:r>
            <a:r>
              <a:rPr lang="ru-RU" sz="3999" dirty="0">
                <a:solidFill>
                  <a:srgbClr val="00B0F0"/>
                </a:solidFill>
              </a:rPr>
              <a:t> </a:t>
            </a:r>
            <a:r>
              <a:rPr lang="ru-RU" sz="3999" dirty="0" err="1">
                <a:solidFill>
                  <a:srgbClr val="00B0F0"/>
                </a:solidFill>
              </a:rPr>
              <a:t>ережелері</a:t>
            </a:r>
            <a:endParaRPr lang="en-GB" sz="3999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992" y="1628799"/>
            <a:ext cx="5949420" cy="496855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altLang="ru-RU" sz="2800" b="1" dirty="0" err="1">
                <a:solidFill>
                  <a:srgbClr val="FF0000"/>
                </a:solidFill>
                <a:latin typeface="inherit"/>
              </a:rPr>
              <a:t>Біз</a:t>
            </a:r>
            <a:r>
              <a:rPr lang="ru-RU" altLang="ru-RU" sz="2800" b="1" dirty="0">
                <a:solidFill>
                  <a:srgbClr val="FF000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  <a:latin typeface="inherit"/>
              </a:rPr>
              <a:t>кезекпен</a:t>
            </a:r>
            <a:r>
              <a:rPr lang="ru-RU" altLang="ru-RU" sz="2800" b="1" dirty="0">
                <a:solidFill>
                  <a:srgbClr val="FF000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  <a:latin typeface="inherit"/>
              </a:rPr>
              <a:t>сөйлесеміз</a:t>
            </a:r>
            <a:r>
              <a:rPr lang="ru-RU" altLang="ru-RU" sz="2800" b="1" dirty="0">
                <a:solidFill>
                  <a:srgbClr val="FF0000"/>
                </a:solidFill>
                <a:latin typeface="inherit"/>
              </a:rPr>
              <a:t> (</a:t>
            </a:r>
            <a:r>
              <a:rPr lang="ru-RU" altLang="ru-RU" sz="2800" b="1" dirty="0" err="1">
                <a:solidFill>
                  <a:srgbClr val="FF0000"/>
                </a:solidFill>
                <a:latin typeface="inherit"/>
              </a:rPr>
              <a:t>егер</a:t>
            </a:r>
            <a:r>
              <a:rPr lang="ru-RU" altLang="ru-RU" sz="2800" b="1" dirty="0">
                <a:solidFill>
                  <a:srgbClr val="FF0000"/>
                </a:solidFill>
                <a:latin typeface="inherit"/>
              </a:rPr>
              <a:t> ZOOM </a:t>
            </a:r>
            <a:r>
              <a:rPr lang="ru-RU" altLang="ru-RU" sz="2800" b="1" dirty="0" err="1">
                <a:solidFill>
                  <a:srgbClr val="FF0000"/>
                </a:solidFill>
                <a:latin typeface="inherit"/>
              </a:rPr>
              <a:t>болса</a:t>
            </a:r>
            <a:r>
              <a:rPr lang="ru-RU" altLang="ru-RU" sz="2800" b="1" dirty="0">
                <a:solidFill>
                  <a:srgbClr val="FF0000"/>
                </a:solidFill>
                <a:latin typeface="inherit"/>
              </a:rPr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Сөйлесу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сұрақтарын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сабақ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барысында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білуге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​​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болады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. Кез-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келген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сұрақ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қоюға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болады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.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Қате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сұрақтар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жоқ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Қатысушылар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чатта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сұрақтар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мен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жауаптарды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жазады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, тек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мұғалім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дауыстық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хабарлама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жібереді</a:t>
            </a:r>
            <a:endParaRPr lang="ru-RU" altLang="ru-RU" sz="2800" b="1" dirty="0">
              <a:solidFill>
                <a:srgbClr val="002060"/>
              </a:solidFill>
              <a:latin typeface="inherit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Біз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бір-біріміздің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пікірімізді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құрметтейміз</a:t>
            </a:r>
            <a:endParaRPr lang="ru-RU" altLang="ru-RU" sz="2800" b="1" dirty="0">
              <a:solidFill>
                <a:srgbClr val="002060"/>
              </a:solidFill>
              <a:latin typeface="inherit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Барлық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қатысушылар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тең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.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Әр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пікір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маңызды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! </a:t>
            </a:r>
          </a:p>
          <a:p>
            <a:pPr marL="514350" indent="-514350">
              <a:buFont typeface="+mj-lt"/>
              <a:buAutoNum type="arabicPeriod"/>
            </a:pP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Талқылауға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белсенді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ru-RU" altLang="ru-RU" sz="2800" b="1" dirty="0" err="1">
                <a:solidFill>
                  <a:srgbClr val="002060"/>
                </a:solidFill>
                <a:latin typeface="inherit"/>
              </a:rPr>
              <a:t>қатысыңыз</a:t>
            </a:r>
            <a:r>
              <a:rPr lang="ru-RU" altLang="ru-RU" sz="2800" b="1" dirty="0">
                <a:solidFill>
                  <a:srgbClr val="002060"/>
                </a:solidFill>
                <a:latin typeface="inherit"/>
              </a:rPr>
              <a:t>!</a:t>
            </a:r>
            <a:r>
              <a:rPr lang="ru-RU" altLang="ru-RU" sz="1200" b="1" dirty="0">
                <a:solidFill>
                  <a:srgbClr val="002060"/>
                </a:solidFill>
              </a:rPr>
              <a:t> </a:t>
            </a: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609448" indent="-609448">
              <a:buAutoNum type="arabicPeriod"/>
            </a:pPr>
            <a:endParaRPr lang="ru-RU" sz="2599" dirty="0">
              <a:solidFill>
                <a:srgbClr val="000000"/>
              </a:solidFill>
            </a:endParaRPr>
          </a:p>
          <a:p>
            <a:pPr marL="609448" indent="-609448">
              <a:buAutoNum type="arabicPeriod"/>
            </a:pPr>
            <a:endParaRPr lang="ru-RU" sz="2599" dirty="0">
              <a:solidFill>
                <a:srgbClr val="00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65820" y="107728"/>
            <a:ext cx="1142300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9ED91C1-066A-4862-B7BC-FB39F2887A52}"/>
              </a:ext>
            </a:extLst>
          </p:cNvPr>
          <p:cNvSpPr txBox="1">
            <a:spLocks/>
          </p:cNvSpPr>
          <p:nvPr/>
        </p:nvSpPr>
        <p:spPr>
          <a:xfrm>
            <a:off x="6477322" y="1628799"/>
            <a:ext cx="5517372" cy="496855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448" indent="-609448">
              <a:buFont typeface="Arial" panose="020B0604020202020204" pitchFamily="34" charset="0"/>
              <a:buAutoNum type="arabicPeriod"/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Говорим по-очереди (если 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ZOOM)</a:t>
            </a:r>
            <a:endParaRPr lang="ru-RU" sz="3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448" indent="-609448">
              <a:buFont typeface="Arial" panose="020B0604020202020204" pitchFamily="34" charset="0"/>
              <a:buAutoNum type="arabicPeriod"/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в чате можно задавать в течение всего урока. Можно задавать любой вопрос. Нет неправильных вопросов.</a:t>
            </a:r>
          </a:p>
          <a:p>
            <a:pPr marL="609448" indent="-609448">
              <a:buFont typeface="Arial" panose="020B0604020202020204" pitchFamily="34" charset="0"/>
              <a:buAutoNum type="arabicPeriod"/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пишут вопросы и ответы в чат, голосовые сообщения отправляет только преподаватель</a:t>
            </a:r>
          </a:p>
          <a:p>
            <a:pPr marL="609448" indent="-609448">
              <a:buFont typeface="Arial" panose="020B0604020202020204" pitchFamily="34" charset="0"/>
              <a:buAutoNum type="arabicPeriod"/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 мнение друг друга</a:t>
            </a:r>
          </a:p>
          <a:p>
            <a:pPr marL="609448" indent="-609448">
              <a:buFont typeface="Arial" panose="020B0604020202020204" pitchFamily="34" charset="0"/>
              <a:buAutoNum type="arabicPeriod"/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участники равны. Каждое мнение важно!</a:t>
            </a:r>
          </a:p>
          <a:p>
            <a:pPr marL="609448" indent="-609448">
              <a:buFont typeface="Arial" panose="020B0604020202020204" pitchFamily="34" charset="0"/>
              <a:buAutoNum type="arabicPeriod"/>
            </a:pPr>
            <a:r>
              <a:rPr lang="ru-RU" sz="3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участие в дискуссии!</a:t>
            </a:r>
          </a:p>
          <a:p>
            <a:pPr marL="609448" indent="-609448">
              <a:buFont typeface="Arial" panose="020B0604020202020204" pitchFamily="34" charset="0"/>
              <a:buAutoNum type="arabicPeriod"/>
            </a:pPr>
            <a:endParaRPr lang="kk-KZ" sz="2599" dirty="0">
              <a:solidFill>
                <a:srgbClr val="000000"/>
              </a:solidFill>
            </a:endParaRPr>
          </a:p>
          <a:p>
            <a:r>
              <a:rPr lang="ru-RU" altLang="ru-RU" sz="2800" b="1" dirty="0">
                <a:solidFill>
                  <a:srgbClr val="FF0000"/>
                </a:solidFill>
                <a:latin typeface="inherit"/>
              </a:rPr>
              <a:t>	</a:t>
            </a:r>
            <a:endParaRPr lang="ru-RU" sz="2599" dirty="0">
              <a:solidFill>
                <a:srgbClr val="000000"/>
              </a:solidFill>
            </a:endParaRPr>
          </a:p>
          <a:p>
            <a:pPr marL="609448" indent="-609448">
              <a:buFont typeface="Arial" panose="020B0604020202020204" pitchFamily="34" charset="0"/>
              <a:buAutoNum type="arabicPeriod"/>
            </a:pPr>
            <a:endParaRPr lang="ru-RU" sz="2599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455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ECAFD04-1289-442C-83A7-C0B2659B6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390" y="116632"/>
            <a:ext cx="11064044" cy="1303867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accent1"/>
                </a:solidFill>
              </a:rPr>
              <a:t>Как защитить ребенка от </a:t>
            </a:r>
            <a:r>
              <a:rPr lang="ru-RU" sz="2800" dirty="0" err="1">
                <a:solidFill>
                  <a:schemeClr val="accent1"/>
                </a:solidFill>
              </a:rPr>
              <a:t>кибербуллинга</a:t>
            </a:r>
            <a:r>
              <a:rPr lang="ru-RU" sz="2800" dirty="0">
                <a:solidFill>
                  <a:schemeClr val="accent1"/>
                </a:solidFill>
              </a:rPr>
              <a:t>? </a:t>
            </a:r>
            <a:r>
              <a:rPr lang="kk-KZ" sz="2800" dirty="0">
                <a:solidFill>
                  <a:schemeClr val="accent1"/>
                </a:solidFill>
              </a:rPr>
              <a:t>3</a:t>
            </a:r>
            <a:br>
              <a:rPr lang="kk-KZ" sz="2800" dirty="0">
                <a:solidFill>
                  <a:schemeClr val="accent1"/>
                </a:solidFill>
              </a:rPr>
            </a:br>
            <a:r>
              <a:rPr lang="kk-KZ" sz="2800" dirty="0">
                <a:solidFill>
                  <a:srgbClr val="0070C0"/>
                </a:solidFill>
              </a:rPr>
              <a:t>Баланы кибербуллингтен қалай қорғауға болады? </a:t>
            </a:r>
            <a:r>
              <a:rPr lang="ru-RU" dirty="0"/>
              <a:t>3</a:t>
            </a:r>
            <a:endParaRPr lang="en-GB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F0612A-DCAC-4829-978B-D70737F38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428" y="1700808"/>
            <a:ext cx="5638256" cy="489514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/>
              <a:t>Установите дома временные ограничения пользования электронными устройствами/гаджетами и объясните ребенку важность ограничений. Договоритесь с ребенком, что он/она могут пользоваться гаджетами только определенное время в день, например, 1 час в день утром или вечером. </a:t>
            </a:r>
            <a:endParaRPr lang="en-GB" dirty="0"/>
          </a:p>
          <a:p>
            <a:pPr lvl="0"/>
            <a:r>
              <a:rPr lang="ru-RU" dirty="0"/>
              <a:t>Если Вы разрешаете ребенку играть в онлайн-игры, обязательно соблюдайте возрастные ограничения онлайн-игр. Возрастные ограничения указаны в описании игры: 3, 7, 12, 16 и 18 лет. В онлайн-играх для более старшего возраста содержатся изображения со сценами насилия, жестокости, убийств, что негативно сказывается на психологическое здоровье и развитие детей младшего возраста. </a:t>
            </a:r>
            <a:endParaRPr lang="en-GB" dirty="0"/>
          </a:p>
          <a:p>
            <a:pPr lvl="0"/>
            <a:r>
              <a:rPr lang="ru-RU" dirty="0"/>
              <a:t>Не делитесь личными фото детей у себя в соцсетях. Родители иногда делятся смешными, на их взгляд, фотографиями своих детей в родительских чатах или у себя в социальных сетях. Однако такие фотографии могут не нравиться ребенку, а если их увидят одноклассники, они могут начать издеваться над Вашим ребенком и делиться этой фотографией по чатам одноклассников, таким образом, ребенок пострадает от </a:t>
            </a:r>
            <a:r>
              <a:rPr lang="ru-RU" dirty="0" err="1"/>
              <a:t>кибербуллинга</a:t>
            </a:r>
            <a:r>
              <a:rPr lang="ru-RU" dirty="0"/>
              <a:t>.</a:t>
            </a:r>
            <a:endParaRPr lang="en-GB" dirty="0"/>
          </a:p>
          <a:p>
            <a:endParaRPr lang="en-GB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B3DB82AD-4DD9-46B3-BBE1-1D079EA76E13}"/>
              </a:ext>
            </a:extLst>
          </p:cNvPr>
          <p:cNvSpPr txBox="1">
            <a:spLocks/>
          </p:cNvSpPr>
          <p:nvPr/>
        </p:nvSpPr>
        <p:spPr>
          <a:xfrm>
            <a:off x="304129" y="1700808"/>
            <a:ext cx="5638256" cy="48951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/>
              <a:t>Үйде</a:t>
            </a:r>
            <a:r>
              <a:rPr lang="ru-RU" dirty="0"/>
              <a:t> </a:t>
            </a:r>
            <a:r>
              <a:rPr lang="ru-RU" dirty="0" err="1"/>
              <a:t>электрондық</a:t>
            </a:r>
            <a:r>
              <a:rPr lang="ru-RU" dirty="0"/>
              <a:t> </a:t>
            </a:r>
            <a:r>
              <a:rPr lang="ru-RU" dirty="0" err="1"/>
              <a:t>құрылғылар</a:t>
            </a:r>
            <a:r>
              <a:rPr lang="ru-RU" dirty="0"/>
              <a:t>/</a:t>
            </a:r>
            <a:r>
              <a:rPr lang="ru-RU" dirty="0" err="1"/>
              <a:t>гаджеттер</a:t>
            </a:r>
            <a:r>
              <a:rPr lang="ru-RU" dirty="0"/>
              <a:t> </a:t>
            </a:r>
            <a:r>
              <a:rPr lang="ru-RU" dirty="0" err="1"/>
              <a:t>қолдануға</a:t>
            </a:r>
            <a:r>
              <a:rPr lang="ru-RU" dirty="0"/>
              <a:t> </a:t>
            </a:r>
            <a:r>
              <a:rPr lang="ru-RU" dirty="0" err="1"/>
              <a:t>уақытша</a:t>
            </a:r>
            <a:r>
              <a:rPr lang="ru-RU" dirty="0"/>
              <a:t> </a:t>
            </a:r>
            <a:r>
              <a:rPr lang="ru-RU" dirty="0" err="1"/>
              <a:t>шектеу</a:t>
            </a:r>
            <a:r>
              <a:rPr lang="ru-RU" dirty="0"/>
              <a:t> </a:t>
            </a:r>
            <a:r>
              <a:rPr lang="ru-RU" dirty="0" err="1"/>
              <a:t>орнатыңыз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балаларға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шектеулердің</a:t>
            </a:r>
            <a:r>
              <a:rPr lang="ru-RU" dirty="0"/>
              <a:t> </a:t>
            </a:r>
            <a:r>
              <a:rPr lang="ru-RU" dirty="0" err="1"/>
              <a:t>маңыздылығын</a:t>
            </a:r>
            <a:r>
              <a:rPr lang="ru-RU" dirty="0"/>
              <a:t> </a:t>
            </a:r>
            <a:r>
              <a:rPr lang="ru-RU" dirty="0" err="1"/>
              <a:t>түсіндіріңіз</a:t>
            </a:r>
            <a:r>
              <a:rPr lang="ru-RU" dirty="0"/>
              <a:t>. </a:t>
            </a:r>
            <a:r>
              <a:rPr lang="ru-RU" dirty="0" err="1"/>
              <a:t>Балаңызбен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тек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, </a:t>
            </a:r>
            <a:r>
              <a:rPr lang="ru-RU" dirty="0" err="1"/>
              <a:t>мысалы</a:t>
            </a:r>
            <a:r>
              <a:rPr lang="ru-RU" dirty="0"/>
              <a:t> </a:t>
            </a:r>
            <a:r>
              <a:rPr lang="ru-RU" dirty="0" err="1"/>
              <a:t>таңертең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кеште</a:t>
            </a:r>
            <a:r>
              <a:rPr lang="ru-RU" dirty="0"/>
              <a:t> 1 </a:t>
            </a:r>
            <a:r>
              <a:rPr lang="ru-RU" dirty="0" err="1"/>
              <a:t>сағат</a:t>
            </a:r>
            <a:r>
              <a:rPr lang="ru-RU" dirty="0"/>
              <a:t> гаджет </a:t>
            </a:r>
            <a:r>
              <a:rPr lang="ru-RU" dirty="0" err="1"/>
              <a:t>қолдана</a:t>
            </a:r>
            <a:r>
              <a:rPr lang="ru-RU" dirty="0"/>
              <a:t> </a:t>
            </a:r>
            <a:r>
              <a:rPr lang="ru-RU" dirty="0" err="1"/>
              <a:t>алатындығы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келісімге</a:t>
            </a:r>
            <a:r>
              <a:rPr lang="ru-RU" dirty="0"/>
              <a:t> </a:t>
            </a:r>
            <a:r>
              <a:rPr lang="ru-RU" dirty="0" err="1"/>
              <a:t>келіңіз</a:t>
            </a:r>
            <a:r>
              <a:rPr lang="ru-RU" dirty="0"/>
              <a:t>.  </a:t>
            </a:r>
            <a:endParaRPr lang="en-US" dirty="0"/>
          </a:p>
          <a:p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балаңызға</a:t>
            </a:r>
            <a:r>
              <a:rPr lang="ru-RU" dirty="0"/>
              <a:t> онлайн </a:t>
            </a:r>
            <a:r>
              <a:rPr lang="ru-RU" dirty="0" err="1"/>
              <a:t>ойын</a:t>
            </a:r>
            <a:r>
              <a:rPr lang="ru-RU" dirty="0"/>
              <a:t> </a:t>
            </a:r>
            <a:r>
              <a:rPr lang="ru-RU" dirty="0" err="1"/>
              <a:t>ойнауға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болсаңыз</a:t>
            </a:r>
            <a:r>
              <a:rPr lang="ru-RU" dirty="0"/>
              <a:t>, онлайн </a:t>
            </a:r>
            <a:r>
              <a:rPr lang="ru-RU" dirty="0" err="1"/>
              <a:t>ойынның</a:t>
            </a:r>
            <a:r>
              <a:rPr lang="ru-RU" dirty="0"/>
              <a:t>  </a:t>
            </a:r>
            <a:r>
              <a:rPr lang="ru-RU" dirty="0" err="1"/>
              <a:t>жас</a:t>
            </a:r>
            <a:r>
              <a:rPr lang="ru-RU" dirty="0"/>
              <a:t> </a:t>
            </a:r>
            <a:r>
              <a:rPr lang="ru-RU" dirty="0" err="1"/>
              <a:t>ерекшеліктеріне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шектелу</a:t>
            </a:r>
            <a:r>
              <a:rPr lang="ru-RU" dirty="0"/>
              <a:t> </a:t>
            </a:r>
            <a:r>
              <a:rPr lang="ru-RU" dirty="0" err="1"/>
              <a:t>талаптарын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сақтаңыз</a:t>
            </a:r>
            <a:r>
              <a:rPr lang="ru-RU" dirty="0"/>
              <a:t>. </a:t>
            </a:r>
            <a:r>
              <a:rPr lang="ru-RU" dirty="0" err="1"/>
              <a:t>Жас</a:t>
            </a:r>
            <a:r>
              <a:rPr lang="ru-RU" dirty="0"/>
              <a:t> </a:t>
            </a:r>
            <a:r>
              <a:rPr lang="ru-RU" dirty="0" err="1"/>
              <a:t>ерекшеліктеріне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шектеу</a:t>
            </a:r>
            <a:r>
              <a:rPr lang="ru-RU" dirty="0"/>
              <a:t> </a:t>
            </a:r>
            <a:r>
              <a:rPr lang="ru-RU" dirty="0" err="1"/>
              <a:t>ойынның</a:t>
            </a:r>
            <a:r>
              <a:rPr lang="ru-RU" dirty="0"/>
              <a:t> </a:t>
            </a:r>
            <a:r>
              <a:rPr lang="ru-RU" dirty="0" err="1"/>
              <a:t>сипаттамасында</a:t>
            </a:r>
            <a:r>
              <a:rPr lang="ru-RU" dirty="0"/>
              <a:t> </a:t>
            </a:r>
            <a:r>
              <a:rPr lang="ru-RU" dirty="0" err="1"/>
              <a:t>көрсетіледі</a:t>
            </a:r>
            <a:r>
              <a:rPr lang="ru-RU" dirty="0"/>
              <a:t>: , 7, 12, 16 </a:t>
            </a:r>
            <a:r>
              <a:rPr lang="ru-RU" dirty="0" err="1"/>
              <a:t>және</a:t>
            </a:r>
            <a:r>
              <a:rPr lang="ru-RU" dirty="0"/>
              <a:t> 18 </a:t>
            </a:r>
            <a:r>
              <a:rPr lang="ru-RU" dirty="0" err="1"/>
              <a:t>жас</a:t>
            </a:r>
            <a:r>
              <a:rPr lang="ru-RU" dirty="0"/>
              <a:t>. </a:t>
            </a:r>
            <a:r>
              <a:rPr lang="ru-RU" dirty="0" err="1"/>
              <a:t>Неғұрлым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жастағыларға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онлайн </a:t>
            </a:r>
            <a:r>
              <a:rPr lang="ru-RU" dirty="0" err="1"/>
              <a:t>ойындарда</a:t>
            </a:r>
            <a:r>
              <a:rPr lang="ru-RU" dirty="0"/>
              <a:t> </a:t>
            </a:r>
            <a:r>
              <a:rPr lang="ru-RU" dirty="0" err="1"/>
              <a:t>күш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, </a:t>
            </a:r>
            <a:r>
              <a:rPr lang="ru-RU" dirty="0" err="1"/>
              <a:t>қатыгездік</a:t>
            </a:r>
            <a:r>
              <a:rPr lang="ru-RU" dirty="0"/>
              <a:t>, </a:t>
            </a:r>
            <a:r>
              <a:rPr lang="ru-RU" dirty="0" err="1"/>
              <a:t>кісі</a:t>
            </a:r>
            <a:r>
              <a:rPr lang="ru-RU" dirty="0"/>
              <a:t> </a:t>
            </a:r>
            <a:r>
              <a:rPr lang="ru-RU" dirty="0" err="1"/>
              <a:t>өлтіру</a:t>
            </a:r>
            <a:r>
              <a:rPr lang="ru-RU" dirty="0"/>
              <a:t> </a:t>
            </a:r>
            <a:r>
              <a:rPr lang="ru-RU" dirty="0" err="1"/>
              <a:t>көріністері</a:t>
            </a:r>
            <a:r>
              <a:rPr lang="ru-RU" dirty="0"/>
              <a:t> бар </a:t>
            </a:r>
            <a:r>
              <a:rPr lang="ru-RU" dirty="0" err="1"/>
              <a:t>суреттер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әрине</a:t>
            </a:r>
            <a:r>
              <a:rPr lang="ru-RU" dirty="0"/>
              <a:t> </a:t>
            </a:r>
            <a:r>
              <a:rPr lang="ru-RU" dirty="0" err="1"/>
              <a:t>кіші</a:t>
            </a:r>
            <a:r>
              <a:rPr lang="ru-RU" dirty="0"/>
              <a:t> </a:t>
            </a:r>
            <a:r>
              <a:rPr lang="ru-RU" dirty="0" err="1"/>
              <a:t>жастағы</a:t>
            </a:r>
            <a:r>
              <a:rPr lang="ru-RU" dirty="0"/>
              <a:t> </a:t>
            </a:r>
            <a:r>
              <a:rPr lang="ru-RU" dirty="0" err="1"/>
              <a:t>балалардың</a:t>
            </a:r>
            <a:r>
              <a:rPr lang="ru-RU" dirty="0"/>
              <a:t> </a:t>
            </a:r>
            <a:r>
              <a:rPr lang="ru-RU" dirty="0" err="1"/>
              <a:t>психологиялық</a:t>
            </a:r>
            <a:r>
              <a:rPr lang="ru-RU" dirty="0"/>
              <a:t> </a:t>
            </a:r>
            <a:r>
              <a:rPr lang="ru-RU" dirty="0" err="1"/>
              <a:t>тұрғыдан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мен </a:t>
            </a:r>
            <a:r>
              <a:rPr lang="ru-RU" dirty="0" err="1"/>
              <a:t>денсаулығына</a:t>
            </a:r>
            <a:r>
              <a:rPr lang="ru-RU" dirty="0"/>
              <a:t> </a:t>
            </a:r>
            <a:r>
              <a:rPr lang="ru-RU" dirty="0" err="1"/>
              <a:t>жағымсыз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Өзіңіздің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желілердегі</a:t>
            </a:r>
            <a:r>
              <a:rPr lang="ru-RU" dirty="0"/>
              <a:t> </a:t>
            </a:r>
            <a:r>
              <a:rPr lang="ru-RU" dirty="0" err="1"/>
              <a:t>парақшаларыңызда</a:t>
            </a:r>
            <a:r>
              <a:rPr lang="ru-RU" dirty="0"/>
              <a:t> </a:t>
            </a:r>
            <a:r>
              <a:rPr lang="ru-RU" dirty="0" err="1"/>
              <a:t>балаларыңыздың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суреттерін</a:t>
            </a:r>
            <a:r>
              <a:rPr lang="ru-RU" dirty="0"/>
              <a:t> </a:t>
            </a:r>
            <a:r>
              <a:rPr lang="ru-RU" dirty="0" err="1"/>
              <a:t>бөліспеңіз</a:t>
            </a:r>
            <a:r>
              <a:rPr lang="ru-RU" dirty="0"/>
              <a:t>.  </a:t>
            </a:r>
            <a:r>
              <a:rPr lang="ru-RU" dirty="0" err="1"/>
              <a:t>Ата</a:t>
            </a:r>
            <a:r>
              <a:rPr lang="ru-RU" dirty="0"/>
              <a:t> </a:t>
            </a:r>
            <a:r>
              <a:rPr lang="ru-RU" dirty="0" err="1"/>
              <a:t>аналар</a:t>
            </a:r>
            <a:r>
              <a:rPr lang="ru-RU" dirty="0"/>
              <a:t> </a:t>
            </a:r>
            <a:r>
              <a:rPr lang="ru-RU" dirty="0" err="1"/>
              <a:t>кейде</a:t>
            </a:r>
            <a:r>
              <a:rPr lang="ru-RU" dirty="0"/>
              <a:t>, </a:t>
            </a:r>
            <a:r>
              <a:rPr lang="ru-RU" dirty="0" err="1"/>
              <a:t>балаларының</a:t>
            </a:r>
            <a:r>
              <a:rPr lang="ru-RU" dirty="0"/>
              <a:t> </a:t>
            </a:r>
            <a:r>
              <a:rPr lang="ru-RU" dirty="0" err="1"/>
              <a:t>өздеріне</a:t>
            </a:r>
            <a:r>
              <a:rPr lang="ru-RU" dirty="0"/>
              <a:t> </a:t>
            </a:r>
            <a:r>
              <a:rPr lang="ru-RU" dirty="0" err="1"/>
              <a:t>күлкілі</a:t>
            </a:r>
            <a:r>
              <a:rPr lang="ru-RU" dirty="0"/>
              <a:t> </a:t>
            </a:r>
            <a:r>
              <a:rPr lang="ru-RU" dirty="0" err="1"/>
              <a:t>боп</a:t>
            </a:r>
            <a:r>
              <a:rPr lang="ru-RU" dirty="0"/>
              <a:t> </a:t>
            </a:r>
            <a:r>
              <a:rPr lang="ru-RU" dirty="0" err="1"/>
              <a:t>көрінген</a:t>
            </a:r>
            <a:r>
              <a:rPr lang="ru-RU" dirty="0"/>
              <a:t> </a:t>
            </a:r>
            <a:r>
              <a:rPr lang="ru-RU" dirty="0" err="1"/>
              <a:t>суреттерін</a:t>
            </a:r>
            <a:r>
              <a:rPr lang="ru-RU" dirty="0"/>
              <a:t> </a:t>
            </a:r>
            <a:r>
              <a:rPr lang="ru-RU" dirty="0" err="1"/>
              <a:t>ата</a:t>
            </a:r>
            <a:r>
              <a:rPr lang="ru-RU" dirty="0"/>
              <a:t> </a:t>
            </a:r>
            <a:r>
              <a:rPr lang="ru-RU" dirty="0" err="1"/>
              <a:t>аналар</a:t>
            </a:r>
            <a:r>
              <a:rPr lang="ru-RU" dirty="0"/>
              <a:t> </a:t>
            </a:r>
            <a:r>
              <a:rPr lang="ru-RU" dirty="0" err="1"/>
              <a:t>чатына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желілерге</a:t>
            </a:r>
            <a:r>
              <a:rPr lang="ru-RU" dirty="0"/>
              <a:t> </a:t>
            </a:r>
            <a:r>
              <a:rPr lang="ru-RU" dirty="0" err="1"/>
              <a:t>салады</a:t>
            </a:r>
            <a:r>
              <a:rPr lang="ru-RU" dirty="0"/>
              <a:t>. </a:t>
            </a:r>
            <a:r>
              <a:rPr lang="ru-RU" dirty="0" err="1"/>
              <a:t>Алайда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суреттер</a:t>
            </a:r>
            <a:r>
              <a:rPr lang="ru-RU" dirty="0"/>
              <a:t> </a:t>
            </a:r>
            <a:r>
              <a:rPr lang="ru-RU" dirty="0" err="1"/>
              <a:t>балаға</a:t>
            </a:r>
            <a:r>
              <a:rPr lang="ru-RU" dirty="0"/>
              <a:t> </a:t>
            </a:r>
            <a:r>
              <a:rPr lang="ru-RU" dirty="0" err="1"/>
              <a:t>ұнамауы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, ал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сыныптастары</a:t>
            </a:r>
            <a:r>
              <a:rPr lang="ru-RU" dirty="0"/>
              <a:t> </a:t>
            </a:r>
            <a:r>
              <a:rPr lang="ru-RU" dirty="0" err="1"/>
              <a:t>көріп</a:t>
            </a:r>
            <a:r>
              <a:rPr lang="ru-RU" dirty="0"/>
              <a:t> </a:t>
            </a:r>
            <a:r>
              <a:rPr lang="ru-RU" dirty="0" err="1"/>
              <a:t>қалса</a:t>
            </a:r>
            <a:r>
              <a:rPr lang="ru-RU" dirty="0"/>
              <a:t>,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Сіздің</a:t>
            </a:r>
            <a:r>
              <a:rPr lang="ru-RU" dirty="0"/>
              <a:t> </a:t>
            </a:r>
            <a:r>
              <a:rPr lang="ru-RU" dirty="0" err="1"/>
              <a:t>балаңыздың</a:t>
            </a:r>
            <a:r>
              <a:rPr lang="ru-RU" dirty="0"/>
              <a:t> </a:t>
            </a:r>
            <a:r>
              <a:rPr lang="ru-RU" dirty="0" err="1"/>
              <a:t>үстінен</a:t>
            </a:r>
            <a:r>
              <a:rPr lang="ru-RU" dirty="0"/>
              <a:t> </a:t>
            </a:r>
            <a:r>
              <a:rPr lang="ru-RU" dirty="0" err="1"/>
              <a:t>күліп</a:t>
            </a:r>
            <a:r>
              <a:rPr lang="ru-RU" dirty="0"/>
              <a:t> </a:t>
            </a:r>
            <a:r>
              <a:rPr lang="ru-RU" dirty="0" err="1"/>
              <a:t>мазаққа</a:t>
            </a:r>
            <a:r>
              <a:rPr lang="ru-RU" dirty="0"/>
              <a:t> </a:t>
            </a:r>
            <a:r>
              <a:rPr lang="ru-RU" dirty="0" err="1"/>
              <a:t>айналдыруы</a:t>
            </a:r>
            <a:r>
              <a:rPr lang="ru-RU" dirty="0"/>
              <a:t> 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суреттерді</a:t>
            </a:r>
            <a:r>
              <a:rPr lang="ru-RU" dirty="0"/>
              <a:t> </a:t>
            </a:r>
            <a:r>
              <a:rPr lang="ru-RU" dirty="0" err="1"/>
              <a:t>сыныптастар</a:t>
            </a:r>
            <a:r>
              <a:rPr lang="ru-RU" dirty="0"/>
              <a:t> </a:t>
            </a:r>
            <a:r>
              <a:rPr lang="ru-RU" dirty="0" err="1"/>
              <a:t>чатына</a:t>
            </a:r>
            <a:r>
              <a:rPr lang="ru-RU" dirty="0"/>
              <a:t> </a:t>
            </a:r>
            <a:r>
              <a:rPr lang="ru-RU" dirty="0" err="1"/>
              <a:t>салуы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, </a:t>
            </a:r>
            <a:r>
              <a:rPr lang="ru-RU" dirty="0" err="1"/>
              <a:t>осылайша</a:t>
            </a:r>
            <a:r>
              <a:rPr lang="ru-RU" dirty="0"/>
              <a:t> бала </a:t>
            </a:r>
            <a:r>
              <a:rPr lang="ru-RU" dirty="0" err="1"/>
              <a:t>кибербуллингтен</a:t>
            </a:r>
            <a:r>
              <a:rPr lang="ru-RU" dirty="0"/>
              <a:t>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шегеді</a:t>
            </a:r>
            <a:r>
              <a:rPr lang="ru-RU" dirty="0"/>
              <a:t>.  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705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27B55-8046-42BF-9894-DC0FF77B0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804" y="104590"/>
            <a:ext cx="10995387" cy="1140769"/>
          </a:xfrm>
        </p:spPr>
        <p:txBody>
          <a:bodyPr>
            <a:noAutofit/>
          </a:bodyPr>
          <a:lstStyle/>
          <a:p>
            <a:r>
              <a:rPr lang="ru-RU" sz="2800" dirty="0"/>
              <a:t>Советы для родителей и педагогов</a:t>
            </a:r>
            <a:br>
              <a:rPr lang="ru-RU" sz="2800" dirty="0"/>
            </a:br>
            <a:r>
              <a:rPr lang="ru-RU" sz="2800" dirty="0" err="1">
                <a:solidFill>
                  <a:srgbClr val="0070C0"/>
                </a:solidFill>
              </a:rPr>
              <a:t>Ата-аналар</a:t>
            </a:r>
            <a:r>
              <a:rPr lang="ru-RU" sz="2800" dirty="0">
                <a:solidFill>
                  <a:srgbClr val="0070C0"/>
                </a:solidFill>
              </a:rPr>
              <a:t> мен </a:t>
            </a:r>
            <a:r>
              <a:rPr lang="ru-RU" sz="2800" dirty="0" err="1">
                <a:solidFill>
                  <a:srgbClr val="0070C0"/>
                </a:solidFill>
              </a:rPr>
              <a:t>тәрбиешілерге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арналған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кеңестер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7E7A4-0156-4D19-BA8E-8A5438918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6380" y="1700808"/>
            <a:ext cx="6026835" cy="4668617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b="1" dirty="0"/>
              <a:t>Нельзя отбирать или угрожать, что заберете гаджеты!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/>
              <a:t>Учите </a:t>
            </a:r>
            <a:r>
              <a:rPr lang="ru-RU" sz="2000" dirty="0"/>
              <a:t>детей о </a:t>
            </a:r>
            <a:r>
              <a:rPr lang="ru-RU" sz="2000" b="1" dirty="0" err="1"/>
              <a:t>кибербуллинге</a:t>
            </a:r>
            <a:r>
              <a:rPr lang="ru-RU" sz="2000" b="1" dirty="0"/>
              <a:t>, правилах безопасного интернета, </a:t>
            </a:r>
            <a:r>
              <a:rPr lang="ru-RU" sz="2000" dirty="0"/>
              <a:t>как выявлять и что делать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/>
              <a:t>Не обесценивайте </a:t>
            </a:r>
            <a:r>
              <a:rPr lang="ru-RU" sz="2000" dirty="0"/>
              <a:t>проблему ИЛИ </a:t>
            </a:r>
            <a:r>
              <a:rPr lang="ru-RU" sz="2000" b="1" dirty="0"/>
              <a:t>Не вините ребенка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Установите и </a:t>
            </a:r>
            <a:r>
              <a:rPr lang="ru-RU" sz="2000" b="1" dirty="0"/>
              <a:t>объясните </a:t>
            </a:r>
            <a:r>
              <a:rPr lang="ru-RU" sz="2000" dirty="0"/>
              <a:t>важность ограничений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Установите время по нахождению </a:t>
            </a:r>
            <a:r>
              <a:rPr lang="ru-RU" sz="2000" b="1" dirty="0"/>
              <a:t>онлайн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Установите функции </a:t>
            </a:r>
            <a:r>
              <a:rPr lang="ru-RU" sz="2000" b="1" dirty="0"/>
              <a:t>«родительского контроля»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/>
              <a:t>Интересуйтесь делами </a:t>
            </a:r>
            <a:r>
              <a:rPr lang="ru-RU" sz="2000" dirty="0"/>
              <a:t>и интересами своих детей, </a:t>
            </a:r>
            <a:r>
              <a:rPr lang="ru-RU" sz="2000" b="1" dirty="0"/>
              <a:t>установите доверие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/>
              <a:t>Правила </a:t>
            </a:r>
            <a:r>
              <a:rPr lang="ru-RU" sz="2000" b="1" dirty="0" err="1"/>
              <a:t>Нетикета</a:t>
            </a:r>
            <a:r>
              <a:rPr lang="ru-RU" sz="2000" b="1" dirty="0"/>
              <a:t>: </a:t>
            </a:r>
            <a:r>
              <a:rPr lang="ru-RU" sz="2000" dirty="0"/>
              <a:t>важно не совершать </a:t>
            </a:r>
            <a:r>
              <a:rPr lang="ru-RU" sz="2000" dirty="0" err="1"/>
              <a:t>буллинг</a:t>
            </a:r>
            <a:r>
              <a:rPr lang="ru-RU" sz="2000" dirty="0"/>
              <a:t> оффлайн и онлайн, не отвечать на </a:t>
            </a:r>
            <a:r>
              <a:rPr lang="ru-RU" sz="2000" dirty="0" err="1"/>
              <a:t>буллинг</a:t>
            </a:r>
            <a:r>
              <a:rPr lang="ru-RU" sz="2000" dirty="0"/>
              <a:t> онлайн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/>
              <a:t>Соблюдайте </a:t>
            </a:r>
            <a:r>
              <a:rPr lang="ru-RU" sz="2000" dirty="0"/>
              <a:t>рейтинги </a:t>
            </a:r>
            <a:r>
              <a:rPr lang="en-GB" sz="2000" dirty="0" err="1"/>
              <a:t>Pegi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b="1" dirty="0"/>
              <a:t>Не делитесь </a:t>
            </a:r>
            <a:r>
              <a:rPr lang="ru-RU" sz="2000" dirty="0"/>
              <a:t>личными фото детей у себя в соцсетях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A57D73F-7A9F-4683-B5E0-EA48E9BC1BFE}"/>
              </a:ext>
            </a:extLst>
          </p:cNvPr>
          <p:cNvSpPr txBox="1">
            <a:spLocks/>
          </p:cNvSpPr>
          <p:nvPr/>
        </p:nvSpPr>
        <p:spPr>
          <a:xfrm>
            <a:off x="117748" y="1687240"/>
            <a:ext cx="5378763" cy="46686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ru-RU" sz="1600" dirty="0" err="1"/>
              <a:t>Сіз</a:t>
            </a:r>
            <a:r>
              <a:rPr lang="ru-RU" sz="1600" dirty="0"/>
              <a:t> </a:t>
            </a:r>
            <a:r>
              <a:rPr lang="ru-RU" sz="1600" b="1" dirty="0" err="1"/>
              <a:t>гаджеттерді</a:t>
            </a:r>
            <a:r>
              <a:rPr lang="ru-RU" sz="1600" b="1" dirty="0"/>
              <a:t> </a:t>
            </a:r>
            <a:r>
              <a:rPr lang="ru-RU" sz="1600" b="1" dirty="0" err="1"/>
              <a:t>алып</a:t>
            </a:r>
            <a:r>
              <a:rPr lang="ru-RU" sz="1600" b="1" dirty="0"/>
              <a:t> </a:t>
            </a:r>
            <a:r>
              <a:rPr lang="ru-RU" sz="1600" b="1" dirty="0" err="1"/>
              <a:t>кетесіз</a:t>
            </a:r>
            <a:r>
              <a:rPr lang="ru-RU" sz="1600" b="1" dirty="0"/>
              <a:t> </a:t>
            </a:r>
            <a:r>
              <a:rPr lang="ru-RU" sz="1600" b="1" dirty="0" err="1"/>
              <a:t>немесе</a:t>
            </a:r>
            <a:r>
              <a:rPr lang="ru-RU" sz="1600" b="1" dirty="0"/>
              <a:t> </a:t>
            </a:r>
            <a:r>
              <a:rPr lang="ru-RU" sz="1600" b="1" dirty="0" err="1"/>
              <a:t>қорқыта</a:t>
            </a:r>
            <a:r>
              <a:rPr lang="ru-RU" sz="1600" b="1" dirty="0"/>
              <a:t> </a:t>
            </a:r>
            <a:r>
              <a:rPr lang="ru-RU" sz="1600" b="1" dirty="0" err="1"/>
              <a:t>алмайсыз</a:t>
            </a:r>
            <a:r>
              <a:rPr lang="ru-RU" sz="1600" b="1" dirty="0"/>
              <a:t>!</a:t>
            </a:r>
            <a:endParaRPr lang="en-US" sz="1600" b="1" dirty="0"/>
          </a:p>
          <a:p>
            <a:pPr marL="457200" indent="-457200">
              <a:buFont typeface="+mj-lt"/>
              <a:buAutoNum type="arabicPeriod"/>
            </a:pPr>
            <a:r>
              <a:rPr lang="ru-RU" sz="1600" dirty="0" err="1"/>
              <a:t>Балаларға</a:t>
            </a:r>
            <a:r>
              <a:rPr lang="ru-RU" sz="1600" dirty="0"/>
              <a:t> </a:t>
            </a:r>
            <a:r>
              <a:rPr lang="ru-RU" sz="1600" b="1" dirty="0"/>
              <a:t>кибербуллинг</a:t>
            </a:r>
            <a:r>
              <a:rPr lang="ru-RU" sz="1600" dirty="0"/>
              <a:t>,</a:t>
            </a:r>
            <a:r>
              <a:rPr lang="ru-RU" sz="1600" b="1" dirty="0"/>
              <a:t> </a:t>
            </a:r>
            <a:r>
              <a:rPr lang="ru-RU" sz="1600" b="1" dirty="0" err="1"/>
              <a:t>қауіпсіз</a:t>
            </a:r>
            <a:r>
              <a:rPr lang="ru-RU" sz="1600" b="1" dirty="0"/>
              <a:t> интернет </a:t>
            </a:r>
            <a:r>
              <a:rPr lang="ru-RU" sz="1600" b="1" dirty="0" err="1"/>
              <a:t>ережелері</a:t>
            </a:r>
            <a:r>
              <a:rPr lang="ru-RU" sz="1600" b="1" dirty="0"/>
              <a:t>, </a:t>
            </a:r>
            <a:r>
              <a:rPr lang="ru-RU" sz="1600" dirty="0" err="1"/>
              <a:t>қалай</a:t>
            </a:r>
            <a:r>
              <a:rPr lang="ru-RU" sz="1600" dirty="0"/>
              <a:t> </a:t>
            </a:r>
            <a:r>
              <a:rPr lang="ru-RU" sz="1600" dirty="0" err="1"/>
              <a:t>анықтауға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не </a:t>
            </a:r>
            <a:r>
              <a:rPr lang="ru-RU" sz="1600" b="1" dirty="0" err="1"/>
              <a:t>істеу</a:t>
            </a:r>
            <a:r>
              <a:rPr lang="ru-RU" sz="1600" b="1" dirty="0"/>
              <a:t> </a:t>
            </a:r>
            <a:r>
              <a:rPr lang="ru-RU" sz="1600" b="1" dirty="0" err="1"/>
              <a:t>керектігін</a:t>
            </a:r>
            <a:r>
              <a:rPr lang="ru-RU" sz="1600" b="1" dirty="0"/>
              <a:t> </a:t>
            </a:r>
            <a:r>
              <a:rPr lang="ru-RU" sz="1600" b="1" dirty="0" err="1"/>
              <a:t>үйретіңіз</a:t>
            </a:r>
            <a:endParaRPr lang="ru-RU" sz="1600" b="1" dirty="0"/>
          </a:p>
          <a:p>
            <a:pPr marL="457200" indent="-457200">
              <a:buFont typeface="+mj-lt"/>
              <a:buAutoNum type="arabicPeriod"/>
            </a:pPr>
            <a:r>
              <a:rPr lang="ru-RU" sz="1600" dirty="0" err="1"/>
              <a:t>Мәселені</a:t>
            </a:r>
            <a:r>
              <a:rPr lang="ru-RU" sz="1600" dirty="0"/>
              <a:t> </a:t>
            </a:r>
            <a:r>
              <a:rPr lang="ru-RU" sz="1600" b="1" dirty="0" err="1"/>
              <a:t>шешпеңіз</a:t>
            </a:r>
            <a:r>
              <a:rPr lang="ru-RU" sz="1600" b="1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b="1" dirty="0" err="1"/>
              <a:t>баланы</a:t>
            </a:r>
            <a:r>
              <a:rPr lang="ru-RU" sz="1600" b="1" dirty="0"/>
              <a:t> </a:t>
            </a:r>
            <a:r>
              <a:rPr lang="ru-RU" sz="1600" b="1" dirty="0" err="1"/>
              <a:t>кінәламаңыз</a:t>
            </a:r>
            <a:endParaRPr lang="ru-RU" sz="1600" b="1" dirty="0"/>
          </a:p>
          <a:p>
            <a:pPr marL="457200" indent="-457200">
              <a:buFont typeface="+mj-lt"/>
              <a:buAutoNum type="arabicPeriod"/>
            </a:pPr>
            <a:r>
              <a:rPr lang="ru-RU" sz="1600" dirty="0" err="1"/>
              <a:t>Шектеулердің</a:t>
            </a:r>
            <a:r>
              <a:rPr lang="ru-RU" sz="1600" dirty="0"/>
              <a:t> </a:t>
            </a:r>
            <a:r>
              <a:rPr lang="ru-RU" sz="1600" dirty="0" err="1"/>
              <a:t>маңыздылығын</a:t>
            </a:r>
            <a:r>
              <a:rPr lang="ru-RU" sz="1600" dirty="0"/>
              <a:t> </a:t>
            </a:r>
            <a:r>
              <a:rPr lang="ru-RU" sz="1600" dirty="0" err="1"/>
              <a:t>орнатыңыз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b="1" dirty="0" err="1"/>
              <a:t>түсіндіріңіз</a:t>
            </a:r>
            <a:endParaRPr lang="ru-RU" sz="1600" b="1" dirty="0"/>
          </a:p>
          <a:p>
            <a:pPr marL="457200" indent="-457200">
              <a:buFont typeface="+mj-lt"/>
              <a:buAutoNum type="arabicPeriod"/>
            </a:pPr>
            <a:r>
              <a:rPr lang="ru-RU" sz="1600" dirty="0" err="1"/>
              <a:t>Уақытты</a:t>
            </a:r>
            <a:r>
              <a:rPr lang="ru-RU" sz="1600" dirty="0"/>
              <a:t> онлайн </a:t>
            </a:r>
            <a:r>
              <a:rPr lang="ru-RU" sz="1600" b="1" dirty="0" err="1"/>
              <a:t>режимінде</a:t>
            </a:r>
            <a:r>
              <a:rPr lang="ru-RU" sz="1600" b="1" dirty="0"/>
              <a:t> </a:t>
            </a:r>
            <a:r>
              <a:rPr lang="ru-RU" sz="1600" b="1" dirty="0" err="1"/>
              <a:t>орнатыңыз</a:t>
            </a:r>
            <a:endParaRPr lang="ru-RU" sz="1600" b="1" dirty="0"/>
          </a:p>
          <a:p>
            <a:pPr marL="457200" indent="-457200">
              <a:buFont typeface="+mj-lt"/>
              <a:buAutoNum type="arabicPeriod"/>
            </a:pPr>
            <a:r>
              <a:rPr lang="ru-RU" sz="1600" b="1" dirty="0"/>
              <a:t>«</a:t>
            </a:r>
            <a:r>
              <a:rPr lang="ru-RU" sz="1600" b="1" dirty="0" err="1"/>
              <a:t>Ата-аналық</a:t>
            </a:r>
            <a:r>
              <a:rPr lang="ru-RU" sz="1600" b="1" dirty="0"/>
              <a:t> </a:t>
            </a:r>
            <a:r>
              <a:rPr lang="ru-RU" sz="1600" b="1" dirty="0" err="1"/>
              <a:t>бақылау</a:t>
            </a:r>
            <a:r>
              <a:rPr lang="ru-RU" sz="1600" b="1" dirty="0"/>
              <a:t>» </a:t>
            </a:r>
            <a:r>
              <a:rPr lang="ru-RU" sz="1600" dirty="0" err="1"/>
              <a:t>функцияларын</a:t>
            </a:r>
            <a:r>
              <a:rPr lang="ru-RU" sz="1600" dirty="0"/>
              <a:t> </a:t>
            </a:r>
            <a:r>
              <a:rPr lang="ru-RU" sz="1600" dirty="0" err="1"/>
              <a:t>орнатыңыз</a:t>
            </a:r>
            <a:endParaRPr lang="ru-RU" sz="1600" dirty="0"/>
          </a:p>
          <a:p>
            <a:pPr marL="457200" indent="-457200">
              <a:buFont typeface="+mj-lt"/>
              <a:buAutoNum type="arabicPeriod"/>
            </a:pPr>
            <a:r>
              <a:rPr lang="ru-RU" sz="1600" dirty="0" err="1"/>
              <a:t>Балаларыңыздың</a:t>
            </a:r>
            <a:r>
              <a:rPr lang="ru-RU" sz="1600" dirty="0"/>
              <a:t> </a:t>
            </a:r>
            <a:r>
              <a:rPr lang="ru-RU" sz="1600" dirty="0" err="1"/>
              <a:t>істері</a:t>
            </a:r>
            <a:r>
              <a:rPr lang="ru-RU" sz="1600" dirty="0"/>
              <a:t> мен </a:t>
            </a:r>
            <a:r>
              <a:rPr lang="ru-RU" sz="1600" dirty="0" err="1"/>
              <a:t>мүдделеріне</a:t>
            </a:r>
            <a:r>
              <a:rPr lang="ru-RU" sz="1600" dirty="0"/>
              <a:t> </a:t>
            </a:r>
            <a:r>
              <a:rPr lang="ru-RU" sz="1600" dirty="0" err="1"/>
              <a:t>қызығушылық</a:t>
            </a:r>
            <a:r>
              <a:rPr lang="ru-RU" sz="1600" dirty="0"/>
              <a:t> </a:t>
            </a:r>
            <a:r>
              <a:rPr lang="ru-RU" sz="1600" dirty="0" err="1"/>
              <a:t>танытыңыз</a:t>
            </a:r>
            <a:r>
              <a:rPr lang="ru-RU" sz="1600" dirty="0"/>
              <a:t>, </a:t>
            </a:r>
            <a:r>
              <a:rPr lang="ru-RU" sz="1600" b="1" dirty="0" err="1"/>
              <a:t>сенім</a:t>
            </a:r>
            <a:r>
              <a:rPr lang="ru-RU" sz="1600" b="1" dirty="0"/>
              <a:t> </a:t>
            </a:r>
            <a:r>
              <a:rPr lang="ru-RU" sz="1600" b="1" dirty="0" err="1"/>
              <a:t>орнатыңыз</a:t>
            </a:r>
            <a:endParaRPr lang="ru-RU" sz="1600" b="1" dirty="0"/>
          </a:p>
          <a:p>
            <a:pPr marL="457200" indent="-457200">
              <a:buFont typeface="+mj-lt"/>
              <a:buAutoNum type="arabicPeriod"/>
            </a:pPr>
            <a:r>
              <a:rPr lang="ru-RU" sz="1600" b="1" dirty="0"/>
              <a:t>Этикет </a:t>
            </a:r>
            <a:r>
              <a:rPr lang="ru-RU" sz="1600" b="1" dirty="0" err="1"/>
              <a:t>ережелері</a:t>
            </a:r>
            <a:r>
              <a:rPr lang="ru-RU" sz="1600" b="1" dirty="0"/>
              <a:t>: </a:t>
            </a:r>
            <a:r>
              <a:rPr lang="ru-RU" sz="1600" dirty="0" err="1"/>
              <a:t>интернеттегі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онлайн </a:t>
            </a:r>
            <a:r>
              <a:rPr lang="ru-RU" sz="1600" dirty="0" err="1"/>
              <a:t>режимінде</a:t>
            </a:r>
            <a:r>
              <a:rPr lang="ru-RU" sz="1600" dirty="0"/>
              <a:t> буллинг </a:t>
            </a:r>
            <a:r>
              <a:rPr lang="ru-RU" sz="1600" dirty="0" err="1"/>
              <a:t>жасамау</a:t>
            </a:r>
            <a:r>
              <a:rPr lang="ru-RU" sz="1600" dirty="0"/>
              <a:t>, </a:t>
            </a:r>
            <a:r>
              <a:rPr lang="ru-RU" sz="1600" dirty="0" err="1"/>
              <a:t>интернеттегі</a:t>
            </a:r>
            <a:r>
              <a:rPr lang="ru-RU" sz="1600" dirty="0"/>
              <a:t> </a:t>
            </a:r>
            <a:r>
              <a:rPr lang="ru-RU" sz="1600" dirty="0" err="1"/>
              <a:t>буллингке</a:t>
            </a:r>
            <a:r>
              <a:rPr lang="ru-RU" sz="1600" dirty="0"/>
              <a:t> </a:t>
            </a:r>
            <a:r>
              <a:rPr lang="ru-RU" sz="1600" dirty="0" err="1"/>
              <a:t>жауап</a:t>
            </a:r>
            <a:r>
              <a:rPr lang="ru-RU" sz="1600" dirty="0"/>
              <a:t> </a:t>
            </a:r>
            <a:r>
              <a:rPr lang="ru-RU" sz="1600" dirty="0" err="1"/>
              <a:t>бермеу</a:t>
            </a:r>
            <a:r>
              <a:rPr lang="ru-RU" sz="1600" dirty="0"/>
              <a:t> </a:t>
            </a:r>
            <a:r>
              <a:rPr lang="ru-RU" sz="1600" dirty="0" err="1"/>
              <a:t>маңызды</a:t>
            </a:r>
            <a:endParaRPr lang="ru-RU" sz="1600" dirty="0"/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Pegi</a:t>
            </a:r>
            <a:r>
              <a:rPr lang="en-US" sz="1600" b="1" dirty="0"/>
              <a:t> </a:t>
            </a:r>
            <a:r>
              <a:rPr lang="ru-RU" sz="1600" dirty="0" err="1"/>
              <a:t>рейтингтеріне</a:t>
            </a:r>
            <a:r>
              <a:rPr lang="ru-RU" sz="1600" dirty="0"/>
              <a:t> </a:t>
            </a:r>
            <a:r>
              <a:rPr lang="ru-RU" sz="1600" b="1" dirty="0" err="1"/>
              <a:t>назар</a:t>
            </a:r>
            <a:r>
              <a:rPr lang="ru-RU" sz="1600" b="1" dirty="0"/>
              <a:t> </a:t>
            </a:r>
            <a:r>
              <a:rPr lang="ru-RU" sz="1600" b="1" dirty="0" err="1"/>
              <a:t>аударыңыз</a:t>
            </a:r>
            <a:endParaRPr lang="ru-RU" sz="1600" b="1" dirty="0"/>
          </a:p>
          <a:p>
            <a:pPr marL="457200" indent="-457200">
              <a:buFont typeface="+mj-lt"/>
              <a:buAutoNum type="arabicPeriod"/>
            </a:pPr>
            <a:r>
              <a:rPr lang="ru-RU" sz="1600" dirty="0" err="1"/>
              <a:t>Әлеуметтік</a:t>
            </a:r>
            <a:r>
              <a:rPr lang="ru-RU" sz="1600" dirty="0"/>
              <a:t> </a:t>
            </a:r>
            <a:r>
              <a:rPr lang="ru-RU" sz="1600" dirty="0" err="1"/>
              <a:t>желілерде</a:t>
            </a:r>
            <a:r>
              <a:rPr lang="ru-RU" sz="1600" dirty="0"/>
              <a:t> </a:t>
            </a:r>
            <a:r>
              <a:rPr lang="ru-RU" sz="1600" dirty="0" err="1"/>
              <a:t>балалардың</a:t>
            </a:r>
            <a:r>
              <a:rPr lang="ru-RU" sz="1600" dirty="0"/>
              <a:t> </a:t>
            </a:r>
            <a:r>
              <a:rPr lang="ru-RU" sz="1600" dirty="0" err="1"/>
              <a:t>жеке</a:t>
            </a:r>
            <a:r>
              <a:rPr lang="ru-RU" sz="1600" dirty="0"/>
              <a:t> </a:t>
            </a:r>
            <a:r>
              <a:rPr lang="ru-RU" sz="1600" b="1" dirty="0" err="1"/>
              <a:t>фотосуреттерін</a:t>
            </a:r>
            <a:r>
              <a:rPr lang="ru-RU" sz="1600" b="1" dirty="0"/>
              <a:t> </a:t>
            </a:r>
            <a:r>
              <a:rPr lang="ru-RU" sz="1600" b="1" dirty="0" err="1"/>
              <a:t>бөліспеңіз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403927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836" y="1556792"/>
            <a:ext cx="9936089" cy="4536504"/>
          </a:xfrm>
        </p:spPr>
        <p:txBody>
          <a:bodyPr>
            <a:noAutofit/>
          </a:bodyPr>
          <a:lstStyle/>
          <a:p>
            <a:r>
              <a:rPr lang="ru-RU" sz="7200" dirty="0">
                <a:solidFill>
                  <a:schemeClr val="accent1"/>
                </a:solidFill>
              </a:rPr>
              <a:t>Советы для ШКОЛ</a:t>
            </a:r>
            <a:br>
              <a:rPr lang="ru-RU" sz="7200" dirty="0">
                <a:solidFill>
                  <a:schemeClr val="accent1"/>
                </a:solidFill>
              </a:rPr>
            </a:br>
            <a:br>
              <a:rPr lang="ru-RU" sz="7200" dirty="0">
                <a:solidFill>
                  <a:schemeClr val="accent1"/>
                </a:solidFill>
              </a:rPr>
            </a:br>
            <a:r>
              <a:rPr lang="ru-RU" sz="7200" dirty="0" err="1">
                <a:solidFill>
                  <a:srgbClr val="0070C0"/>
                </a:solidFill>
              </a:rPr>
              <a:t>МЕКТЕПтерге</a:t>
            </a:r>
            <a:r>
              <a:rPr lang="ru-RU" sz="7200" dirty="0">
                <a:solidFill>
                  <a:srgbClr val="0070C0"/>
                </a:solidFill>
              </a:rPr>
              <a:t> </a:t>
            </a:r>
            <a:r>
              <a:rPr lang="ru-RU" sz="7200" dirty="0" err="1">
                <a:solidFill>
                  <a:srgbClr val="0070C0"/>
                </a:solidFill>
              </a:rPr>
              <a:t>арналған</a:t>
            </a:r>
            <a:r>
              <a:rPr lang="ru-RU" sz="7200" dirty="0">
                <a:solidFill>
                  <a:srgbClr val="0070C0"/>
                </a:solidFill>
              </a:rPr>
              <a:t> </a:t>
            </a:r>
            <a:r>
              <a:rPr lang="ru-RU" sz="7200" dirty="0" err="1">
                <a:solidFill>
                  <a:srgbClr val="0070C0"/>
                </a:solidFill>
              </a:rPr>
              <a:t>кеңестер</a:t>
            </a:r>
            <a:endParaRPr lang="en-GB" sz="7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5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299" y="321734"/>
            <a:ext cx="10902226" cy="1135737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Рекомендации для школ/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 err="1">
                <a:solidFill>
                  <a:srgbClr val="0070C0"/>
                </a:solidFill>
              </a:rPr>
              <a:t>Мектептерге</a:t>
            </a:r>
            <a:r>
              <a:rPr lang="ru-RU" sz="3600" b="1" dirty="0">
                <a:solidFill>
                  <a:srgbClr val="0070C0"/>
                </a:solidFill>
              </a:rPr>
              <a:t> </a:t>
            </a:r>
            <a:r>
              <a:rPr lang="ru-RU" sz="3600" b="1" dirty="0" err="1">
                <a:solidFill>
                  <a:srgbClr val="0070C0"/>
                </a:solidFill>
              </a:rPr>
              <a:t>ұсыныстар</a:t>
            </a:r>
            <a:r>
              <a:rPr lang="ru-RU" sz="3600" b="1" dirty="0">
                <a:solidFill>
                  <a:srgbClr val="0070C0"/>
                </a:solidFill>
              </a:rPr>
              <a:t>:</a:t>
            </a:r>
            <a:endParaRPr lang="en-GB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519" y="1988840"/>
            <a:ext cx="5451113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/>
              <a:t>1. Проводить интерактивные уроки для школьников по защите от буллинга и </a:t>
            </a:r>
            <a:r>
              <a:rPr lang="ru-RU" sz="2200" b="1" dirty="0" err="1"/>
              <a:t>кибербуллинга</a:t>
            </a:r>
            <a:endParaRPr lang="ru-RU" sz="2200" b="1" dirty="0"/>
          </a:p>
          <a:p>
            <a:pPr marL="0" indent="0">
              <a:buNone/>
            </a:pPr>
            <a:r>
              <a:rPr lang="ru-RU" sz="2200" b="1" dirty="0"/>
              <a:t>2. Принять </a:t>
            </a:r>
            <a:r>
              <a:rPr lang="ru-RU" sz="2200" b="1" dirty="0" err="1"/>
              <a:t>антибуллинговые</a:t>
            </a:r>
            <a:r>
              <a:rPr lang="ru-RU" sz="2200" b="1" dirty="0"/>
              <a:t> инструменты для школ: политику, кодекс и памятку для родителей: </a:t>
            </a:r>
            <a:r>
              <a:rPr lang="en-US" sz="2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https://drive.google.com/open?id=1-zDZLldJmwRneOMhxvgGoRhiPL-c5mHU</a:t>
            </a:r>
            <a:r>
              <a:rPr lang="en-US" sz="2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2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b="1" dirty="0"/>
              <a:t>3.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 по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буллингу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кибербуллингу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учителей, сотрудников школ и родителей</a:t>
            </a:r>
            <a:endParaRPr lang="ru-RU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8D9EDBC-9E4D-4A43-8E63-5E69D57806C6}"/>
              </a:ext>
            </a:extLst>
          </p:cNvPr>
          <p:cNvSpPr txBox="1">
            <a:spLocks/>
          </p:cNvSpPr>
          <p:nvPr/>
        </p:nvSpPr>
        <p:spPr>
          <a:xfrm>
            <a:off x="6310436" y="1988984"/>
            <a:ext cx="5451113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AutoNum type="arabicPeriod"/>
            </a:pPr>
            <a:r>
              <a:rPr lang="kk-KZ" sz="2200" b="1" dirty="0">
                <a:solidFill>
                  <a:srgbClr val="002060"/>
                </a:solidFill>
              </a:rPr>
              <a:t>Буллинг және кибербуллингтен қорғау туралы балаларға арналған интерактивті сабақтар өткізу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200" b="1" dirty="0">
                <a:solidFill>
                  <a:srgbClr val="002060"/>
                </a:solidFill>
              </a:rPr>
              <a:t>2. </a:t>
            </a:r>
            <a:r>
              <a:rPr lang="ru-RU" sz="2200" b="1" dirty="0" err="1">
                <a:solidFill>
                  <a:srgbClr val="002060"/>
                </a:solidFill>
              </a:rPr>
              <a:t>Мектепте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антибуллингке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арна</a:t>
            </a:r>
            <a:r>
              <a:rPr lang="kk-KZ" sz="2200" b="1" dirty="0">
                <a:solidFill>
                  <a:srgbClr val="002060"/>
                </a:solidFill>
              </a:rPr>
              <a:t>лған әдістерді қабылдау</a:t>
            </a:r>
            <a:r>
              <a:rPr lang="ru-RU" sz="2200" b="1" dirty="0">
                <a:solidFill>
                  <a:srgbClr val="002060"/>
                </a:solidFill>
              </a:rPr>
              <a:t>: </a:t>
            </a:r>
            <a:r>
              <a:rPr lang="ru-RU" sz="2200" b="1" dirty="0" err="1">
                <a:solidFill>
                  <a:srgbClr val="002060"/>
                </a:solidFill>
              </a:rPr>
              <a:t>саясат</a:t>
            </a:r>
            <a:r>
              <a:rPr lang="ru-RU" sz="2200" b="1" dirty="0">
                <a:solidFill>
                  <a:srgbClr val="002060"/>
                </a:solidFill>
              </a:rPr>
              <a:t>, кодекс </a:t>
            </a:r>
            <a:r>
              <a:rPr lang="ru-RU" sz="2200" b="1" dirty="0" err="1">
                <a:solidFill>
                  <a:srgbClr val="002060"/>
                </a:solidFill>
              </a:rPr>
              <a:t>және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ата-аналарға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арналған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жадынама</a:t>
            </a:r>
            <a:r>
              <a:rPr lang="ru-RU" sz="2200" b="1" dirty="0">
                <a:solidFill>
                  <a:srgbClr val="002060"/>
                </a:solidFill>
              </a:rPr>
              <a:t>: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https://drive.google.com/open?id=1-zDZLldJmwRneOMhxvgGoRhiPL-c5mHU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200" b="1" dirty="0">
                <a:solidFill>
                  <a:srgbClr val="002060"/>
                </a:solidFill>
              </a:rPr>
              <a:t>3. </a:t>
            </a:r>
            <a:r>
              <a:rPr lang="ru-RU" sz="2200" dirty="0" err="1">
                <a:solidFill>
                  <a:srgbClr val="002060"/>
                </a:solidFill>
              </a:rPr>
              <a:t>Мұғалімдер</a:t>
            </a:r>
            <a:r>
              <a:rPr lang="ru-RU" sz="2200" dirty="0">
                <a:solidFill>
                  <a:srgbClr val="002060"/>
                </a:solidFill>
              </a:rPr>
              <a:t> мен </a:t>
            </a:r>
            <a:r>
              <a:rPr lang="ru-RU" sz="2200" dirty="0" err="1">
                <a:solidFill>
                  <a:srgbClr val="002060"/>
                </a:solidFill>
              </a:rPr>
              <a:t>ата-аналарға</a:t>
            </a:r>
            <a:r>
              <a:rPr lang="ru-RU" sz="2200" dirty="0">
                <a:solidFill>
                  <a:srgbClr val="002060"/>
                </a:solidFill>
              </a:rPr>
              <a:t> </a:t>
            </a:r>
            <a:r>
              <a:rPr lang="ru-RU" sz="2200" dirty="0" err="1">
                <a:solidFill>
                  <a:srgbClr val="002060"/>
                </a:solidFill>
              </a:rPr>
              <a:t>арналған</a:t>
            </a:r>
            <a:r>
              <a:rPr lang="ru-RU" sz="2200" b="1" dirty="0">
                <a:solidFill>
                  <a:srgbClr val="002060"/>
                </a:solidFill>
              </a:rPr>
              <a:t> буллинг </a:t>
            </a:r>
            <a:r>
              <a:rPr lang="ru-RU" sz="2200" b="1" dirty="0" err="1">
                <a:solidFill>
                  <a:srgbClr val="002060"/>
                </a:solidFill>
              </a:rPr>
              <a:t>және</a:t>
            </a:r>
            <a:r>
              <a:rPr lang="ru-RU" sz="2200" b="1" dirty="0">
                <a:solidFill>
                  <a:srgbClr val="002060"/>
                </a:solidFill>
              </a:rPr>
              <a:t> кибербуллинг </a:t>
            </a:r>
            <a:r>
              <a:rPr lang="ru-RU" sz="2200" b="1" dirty="0" err="1">
                <a:solidFill>
                  <a:srgbClr val="002060"/>
                </a:solidFill>
              </a:rPr>
              <a:t>сабақтарын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өткізу</a:t>
            </a:r>
            <a:endParaRPr lang="ru-RU" sz="2200" b="1" dirty="0">
              <a:solidFill>
                <a:srgbClr val="00206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9418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4BBB21-22BB-4C1E-908E-AF2583E8B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828" y="1052736"/>
            <a:ext cx="10969943" cy="518457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создать безопасную школьную среду?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Антибуллинговые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инструменты для школ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мектептерге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</a:t>
            </a: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налған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Буллингке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https://drive.google.com/open?id=1-zDZLldJmwRneOMhxvgGoRhiPL-c5mHU</a:t>
            </a:r>
            <a:endParaRPr lang="en-GB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13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90A35-4F92-4E35-BBE5-EA780EEC8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852" y="260648"/>
            <a:ext cx="9793087" cy="1604732"/>
          </a:xfrm>
        </p:spPr>
        <p:txBody>
          <a:bodyPr/>
          <a:lstStyle/>
          <a:p>
            <a:r>
              <a:rPr lang="ru-RU" b="1" dirty="0" err="1"/>
              <a:t>Антибуллинговая</a:t>
            </a:r>
            <a:r>
              <a:rPr lang="ru-RU" b="1" dirty="0"/>
              <a:t> политика для школ</a:t>
            </a:r>
            <a:br>
              <a:rPr lang="ru-RU" b="1" dirty="0"/>
            </a:b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Буллингке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саясат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949BE-4A0B-48A1-BAF7-475122AD0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9" y="2153412"/>
            <a:ext cx="5472607" cy="470458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Содержание: </a:t>
            </a:r>
          </a:p>
          <a:p>
            <a:r>
              <a:rPr lang="ru-RU" dirty="0"/>
              <a:t>1. Что такое буллинг/ Что не является </a:t>
            </a:r>
            <a:r>
              <a:rPr lang="ru-RU" dirty="0" err="1"/>
              <a:t>буллингом</a:t>
            </a:r>
            <a:endParaRPr lang="ru-RU" dirty="0"/>
          </a:p>
          <a:p>
            <a:r>
              <a:rPr lang="ru-RU" dirty="0"/>
              <a:t>Почему нужно реагировать на буллинг?</a:t>
            </a:r>
          </a:p>
          <a:p>
            <a:r>
              <a:rPr lang="ru-RU" dirty="0"/>
              <a:t>Признаки и симптомы травли</a:t>
            </a:r>
          </a:p>
          <a:p>
            <a:r>
              <a:rPr lang="ru-RU" b="1" dirty="0"/>
              <a:t>Советы детям по защите от буллинга и </a:t>
            </a:r>
            <a:r>
              <a:rPr lang="ru-RU" b="1" dirty="0" err="1"/>
              <a:t>кибербуллинга</a:t>
            </a:r>
            <a:endParaRPr lang="ru-RU" b="1" dirty="0"/>
          </a:p>
          <a:p>
            <a:r>
              <a:rPr lang="ru-RU" dirty="0"/>
              <a:t>2. Роль директора</a:t>
            </a:r>
          </a:p>
          <a:p>
            <a:r>
              <a:rPr lang="ru-RU" dirty="0"/>
              <a:t>3. Процедуры сообщения о случаях травли (дети, сотрудники школы, родители, попечители)</a:t>
            </a:r>
          </a:p>
          <a:p>
            <a:r>
              <a:rPr lang="ru-RU" dirty="0"/>
              <a:t>4. Процедуры реагирования на буллинг (пострадавший, </a:t>
            </a:r>
            <a:r>
              <a:rPr lang="ru-RU" dirty="0" err="1"/>
              <a:t>булер</a:t>
            </a:r>
            <a:r>
              <a:rPr lang="ru-RU" dirty="0"/>
              <a:t>, родители, примирение) </a:t>
            </a:r>
          </a:p>
          <a:p>
            <a:r>
              <a:rPr lang="ru-RU" dirty="0"/>
              <a:t>5. Процедуры регистрация случаев травли</a:t>
            </a:r>
          </a:p>
          <a:p>
            <a:r>
              <a:rPr lang="ru-RU" dirty="0"/>
              <a:t>6. Профилактические мероприятия по превенции насилия и буллинга в школе</a:t>
            </a:r>
          </a:p>
          <a:p>
            <a:r>
              <a:rPr lang="ru-RU" dirty="0"/>
              <a:t>7. Мониторинг  за выполнением политики</a:t>
            </a:r>
          </a:p>
          <a:p>
            <a:endParaRPr lang="ru-RU" b="1" dirty="0"/>
          </a:p>
          <a:p>
            <a:endParaRPr lang="ru-RU" b="1" dirty="0"/>
          </a:p>
          <a:p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32C169-05C9-4E27-AAAC-33A271C9C137}"/>
              </a:ext>
            </a:extLst>
          </p:cNvPr>
          <p:cNvSpPr txBox="1">
            <a:spLocks/>
          </p:cNvSpPr>
          <p:nvPr/>
        </p:nvSpPr>
        <p:spPr>
          <a:xfrm>
            <a:off x="6166420" y="2153411"/>
            <a:ext cx="5760639" cy="47045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err="1">
                <a:solidFill>
                  <a:srgbClr val="002060"/>
                </a:solidFill>
              </a:rPr>
              <a:t>Мазмұны</a:t>
            </a:r>
            <a:r>
              <a:rPr lang="ru-RU" b="1" dirty="0">
                <a:solidFill>
                  <a:srgbClr val="002060"/>
                </a:solidFill>
              </a:rPr>
              <a:t>:</a:t>
            </a:r>
          </a:p>
          <a:p>
            <a:r>
              <a:rPr lang="ru-RU" dirty="0">
                <a:solidFill>
                  <a:srgbClr val="002060"/>
                </a:solidFill>
              </a:rPr>
              <a:t>1. Буллинг </a:t>
            </a:r>
            <a:r>
              <a:rPr lang="ru-RU" dirty="0" err="1">
                <a:solidFill>
                  <a:srgbClr val="002060"/>
                </a:solidFill>
              </a:rPr>
              <a:t>деген</a:t>
            </a:r>
            <a:r>
              <a:rPr lang="ru-RU" dirty="0">
                <a:solidFill>
                  <a:srgbClr val="002060"/>
                </a:solidFill>
              </a:rPr>
              <a:t> не / не </a:t>
            </a:r>
            <a:r>
              <a:rPr lang="ru-RU" dirty="0" err="1">
                <a:solidFill>
                  <a:srgbClr val="002060"/>
                </a:solidFill>
              </a:rPr>
              <a:t>емес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Неге буллинг </a:t>
            </a:r>
            <a:r>
              <a:rPr lang="ru-RU" dirty="0" err="1">
                <a:solidFill>
                  <a:srgbClr val="002060"/>
                </a:solidFill>
              </a:rPr>
              <a:t>үшін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жауап</a:t>
            </a:r>
            <a:r>
              <a:rPr lang="ru-RU" dirty="0">
                <a:solidFill>
                  <a:srgbClr val="002060"/>
                </a:solidFill>
              </a:rPr>
              <a:t> беру </a:t>
            </a:r>
            <a:r>
              <a:rPr lang="ru-RU" dirty="0" err="1">
                <a:solidFill>
                  <a:srgbClr val="002060"/>
                </a:solidFill>
              </a:rPr>
              <a:t>керек</a:t>
            </a:r>
            <a:r>
              <a:rPr lang="ru-RU" dirty="0">
                <a:solidFill>
                  <a:srgbClr val="002060"/>
                </a:solidFill>
              </a:rPr>
              <a:t>?</a:t>
            </a:r>
          </a:p>
          <a:p>
            <a:r>
              <a:rPr lang="ru-RU" dirty="0">
                <a:solidFill>
                  <a:srgbClr val="002060"/>
                </a:solidFill>
              </a:rPr>
              <a:t>Буллинг </a:t>
            </a:r>
            <a:r>
              <a:rPr lang="ru-RU" dirty="0" err="1">
                <a:solidFill>
                  <a:srgbClr val="002060"/>
                </a:solidFill>
              </a:rPr>
              <a:t>белгілері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sz="1800" b="1" dirty="0">
                <a:solidFill>
                  <a:srgbClr val="002060"/>
                </a:solidFill>
              </a:rPr>
              <a:t>ОҚУШЫЛАРҒА </a:t>
            </a:r>
            <a:r>
              <a:rPr lang="ru-RU" sz="1800" b="1" dirty="0" err="1">
                <a:solidFill>
                  <a:srgbClr val="002060"/>
                </a:solidFill>
              </a:rPr>
              <a:t>кеңестер</a:t>
            </a:r>
            <a:r>
              <a:rPr lang="ru-RU" sz="1800" b="1" dirty="0">
                <a:solidFill>
                  <a:srgbClr val="002060"/>
                </a:solidFill>
              </a:rPr>
              <a:t>: </a:t>
            </a:r>
            <a:r>
              <a:rPr lang="ru-RU" sz="1800" b="1" dirty="0" err="1">
                <a:solidFill>
                  <a:srgbClr val="002060"/>
                </a:solidFill>
              </a:rPr>
              <a:t>буллингтен</a:t>
            </a:r>
            <a:r>
              <a:rPr lang="ru-RU" sz="1800" b="1" dirty="0">
                <a:solidFill>
                  <a:srgbClr val="002060"/>
                </a:solidFill>
              </a:rPr>
              <a:t> ж</a:t>
            </a:r>
            <a:r>
              <a:rPr lang="kk-KZ" sz="1800" b="1" dirty="0">
                <a:solidFill>
                  <a:srgbClr val="002060"/>
                </a:solidFill>
              </a:rPr>
              <a:t>әне кибербуллингтен </a:t>
            </a:r>
            <a:r>
              <a:rPr lang="ru-RU" sz="1800" b="1" dirty="0" err="1">
                <a:solidFill>
                  <a:srgbClr val="002060"/>
                </a:solidFill>
              </a:rPr>
              <a:t>өзіңді</a:t>
            </a:r>
            <a:r>
              <a:rPr lang="ru-RU" sz="1800" b="1" dirty="0">
                <a:solidFill>
                  <a:srgbClr val="002060"/>
                </a:solidFill>
              </a:rPr>
              <a:t> </a:t>
            </a:r>
            <a:r>
              <a:rPr lang="ru-RU" sz="1800" b="1" dirty="0" err="1">
                <a:solidFill>
                  <a:srgbClr val="002060"/>
                </a:solidFill>
              </a:rPr>
              <a:t>қалай</a:t>
            </a:r>
            <a:r>
              <a:rPr lang="ru-RU" sz="1800" b="1" dirty="0">
                <a:solidFill>
                  <a:srgbClr val="002060"/>
                </a:solidFill>
              </a:rPr>
              <a:t> </a:t>
            </a:r>
            <a:r>
              <a:rPr lang="ru-RU" sz="1800" b="1" dirty="0" err="1">
                <a:solidFill>
                  <a:srgbClr val="002060"/>
                </a:solidFill>
              </a:rPr>
              <a:t>қорғауға</a:t>
            </a:r>
            <a:r>
              <a:rPr lang="ru-RU" sz="1800" b="1" dirty="0">
                <a:solidFill>
                  <a:srgbClr val="002060"/>
                </a:solidFill>
              </a:rPr>
              <a:t> </a:t>
            </a:r>
            <a:r>
              <a:rPr lang="ru-RU" sz="1800" b="1" dirty="0" err="1">
                <a:solidFill>
                  <a:srgbClr val="002060"/>
                </a:solidFill>
              </a:rPr>
              <a:t>болады</a:t>
            </a:r>
            <a:r>
              <a:rPr lang="ru-RU" sz="1800" b="1" dirty="0">
                <a:solidFill>
                  <a:srgbClr val="002060"/>
                </a:solidFill>
              </a:rPr>
              <a:t>?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2. </a:t>
            </a:r>
            <a:r>
              <a:rPr lang="ru-RU" dirty="0" err="1">
                <a:solidFill>
                  <a:srgbClr val="002060"/>
                </a:solidFill>
              </a:rPr>
              <a:t>Директордың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рөлі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3. </a:t>
            </a:r>
            <a:r>
              <a:rPr lang="ru-RU" dirty="0" err="1">
                <a:solidFill>
                  <a:srgbClr val="002060"/>
                </a:solidFill>
              </a:rPr>
              <a:t>Процедуралар</a:t>
            </a:r>
            <a:r>
              <a:rPr lang="ru-RU" dirty="0">
                <a:solidFill>
                  <a:srgbClr val="002060"/>
                </a:solidFill>
              </a:rPr>
              <a:t> – буллинг </a:t>
            </a:r>
            <a:r>
              <a:rPr lang="ru-RU" dirty="0" err="1">
                <a:solidFill>
                  <a:srgbClr val="002060"/>
                </a:solidFill>
              </a:rPr>
              <a:t>туралы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хабарлау</a:t>
            </a:r>
            <a:r>
              <a:rPr lang="ru-RU" dirty="0">
                <a:solidFill>
                  <a:srgbClr val="002060"/>
                </a:solidFill>
              </a:rPr>
              <a:t> (</a:t>
            </a:r>
            <a:r>
              <a:rPr lang="ru-RU" dirty="0" err="1">
                <a:solidFill>
                  <a:srgbClr val="002060"/>
                </a:solidFill>
              </a:rPr>
              <a:t>балалар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мектеп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қызметкерлері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ата-аналар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қамқоршылар</a:t>
            </a:r>
            <a:r>
              <a:rPr lang="ru-RU" dirty="0">
                <a:solidFill>
                  <a:srgbClr val="002060"/>
                </a:solidFill>
              </a:rPr>
              <a:t>)</a:t>
            </a:r>
          </a:p>
          <a:p>
            <a:r>
              <a:rPr lang="ru-RU" dirty="0">
                <a:solidFill>
                  <a:srgbClr val="002060"/>
                </a:solidFill>
              </a:rPr>
              <a:t>4. </a:t>
            </a:r>
            <a:r>
              <a:rPr lang="ru-RU" dirty="0" err="1">
                <a:solidFill>
                  <a:srgbClr val="002060"/>
                </a:solidFill>
              </a:rPr>
              <a:t>Процедуралар</a:t>
            </a:r>
            <a:r>
              <a:rPr lang="ru-RU" dirty="0">
                <a:solidFill>
                  <a:srgbClr val="002060"/>
                </a:solidFill>
              </a:rPr>
              <a:t> – </a:t>
            </a:r>
            <a:r>
              <a:rPr lang="kk-KZ" dirty="0">
                <a:solidFill>
                  <a:srgbClr val="002060"/>
                </a:solidFill>
              </a:rPr>
              <a:t>буллингке жауап беру </a:t>
            </a:r>
            <a:r>
              <a:rPr lang="ru-RU" dirty="0">
                <a:solidFill>
                  <a:srgbClr val="002060"/>
                </a:solidFill>
              </a:rPr>
              <a:t>(</a:t>
            </a:r>
            <a:r>
              <a:rPr lang="ru-RU" dirty="0" err="1">
                <a:solidFill>
                  <a:srgbClr val="002060"/>
                </a:solidFill>
              </a:rPr>
              <a:t>зардап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шегуші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бұзушы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ата-ана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татуласу</a:t>
            </a:r>
            <a:r>
              <a:rPr lang="ru-RU" dirty="0">
                <a:solidFill>
                  <a:srgbClr val="002060"/>
                </a:solidFill>
              </a:rPr>
              <a:t>)</a:t>
            </a:r>
          </a:p>
          <a:p>
            <a:r>
              <a:rPr lang="ru-RU" dirty="0">
                <a:solidFill>
                  <a:srgbClr val="002060"/>
                </a:solidFill>
              </a:rPr>
              <a:t>5. </a:t>
            </a:r>
            <a:r>
              <a:rPr lang="ru-RU" dirty="0" err="1">
                <a:solidFill>
                  <a:srgbClr val="002060"/>
                </a:solidFill>
              </a:rPr>
              <a:t>Процедуралар</a:t>
            </a:r>
            <a:r>
              <a:rPr lang="ru-RU" dirty="0">
                <a:solidFill>
                  <a:srgbClr val="002060"/>
                </a:solidFill>
              </a:rPr>
              <a:t> –буллинг </a:t>
            </a:r>
            <a:r>
              <a:rPr lang="ru-RU" dirty="0" err="1">
                <a:solidFill>
                  <a:srgbClr val="002060"/>
                </a:solidFill>
              </a:rPr>
              <a:t>істерін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тіркеу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6. </a:t>
            </a:r>
            <a:r>
              <a:rPr lang="ru-RU" dirty="0" err="1">
                <a:solidFill>
                  <a:srgbClr val="002060"/>
                </a:solidFill>
              </a:rPr>
              <a:t>Алдын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алу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шаралары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7. </a:t>
            </a:r>
            <a:r>
              <a:rPr lang="ru-RU" dirty="0" err="1">
                <a:solidFill>
                  <a:srgbClr val="002060"/>
                </a:solidFill>
              </a:rPr>
              <a:t>Бақылау</a:t>
            </a:r>
            <a:endParaRPr lang="ru-RU" dirty="0">
              <a:solidFill>
                <a:srgbClr val="002060"/>
              </a:solidFill>
            </a:endParaRPr>
          </a:p>
          <a:p>
            <a:endParaRPr lang="ru-RU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2998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90A35-4F92-4E35-BBE5-EA780EEC8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852" y="260648"/>
            <a:ext cx="9793087" cy="1604732"/>
          </a:xfrm>
        </p:spPr>
        <p:txBody>
          <a:bodyPr/>
          <a:lstStyle/>
          <a:p>
            <a:r>
              <a:rPr lang="ru-RU" b="1" dirty="0"/>
              <a:t>Антибуллинговый кодекс поведения школ</a:t>
            </a:r>
            <a:br>
              <a:rPr lang="ru-RU" b="1" dirty="0"/>
            </a:b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Буллингке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құлық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кодексі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949BE-4A0B-48A1-BAF7-475122AD0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416" y="2097424"/>
            <a:ext cx="5472607" cy="4704587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Содержание: </a:t>
            </a:r>
          </a:p>
          <a:p>
            <a:r>
              <a:rPr lang="ru-RU" dirty="0"/>
              <a:t>Преамбула</a:t>
            </a:r>
          </a:p>
          <a:p>
            <a:r>
              <a:rPr lang="ru-RU" dirty="0"/>
              <a:t>1. Цели кодекса</a:t>
            </a:r>
          </a:p>
          <a:p>
            <a:r>
              <a:rPr lang="ru-RU" dirty="0"/>
              <a:t>2.  Основные термины и определения</a:t>
            </a:r>
          </a:p>
          <a:p>
            <a:r>
              <a:rPr lang="ru-RU" dirty="0"/>
              <a:t>Что такое буллинг? Стороны травли? Участники образовательного процесса</a:t>
            </a:r>
          </a:p>
          <a:p>
            <a:r>
              <a:rPr lang="ru-RU" dirty="0"/>
              <a:t>3. Обязанности </a:t>
            </a:r>
            <a:r>
              <a:rPr lang="ru-RU" dirty="0" err="1"/>
              <a:t>пед</a:t>
            </a:r>
            <a:r>
              <a:rPr lang="ru-RU" dirty="0"/>
              <a:t>. работников и других сотрудников школы</a:t>
            </a:r>
          </a:p>
          <a:p>
            <a:r>
              <a:rPr lang="ru-RU" dirty="0"/>
              <a:t>4. Права и обязанности учащихся </a:t>
            </a:r>
          </a:p>
          <a:p>
            <a:r>
              <a:rPr lang="ru-RU" dirty="0"/>
              <a:t>5. Обязанности директора и администрации</a:t>
            </a:r>
          </a:p>
          <a:p>
            <a:r>
              <a:rPr lang="ru-RU" dirty="0"/>
              <a:t>6. Обязанности законных представителей учащихся </a:t>
            </a:r>
          </a:p>
          <a:p>
            <a:r>
              <a:rPr lang="ru-RU" dirty="0"/>
              <a:t>7. Заключительные положения</a:t>
            </a:r>
          </a:p>
          <a:p>
            <a:endParaRPr lang="ru-RU" b="1" dirty="0"/>
          </a:p>
          <a:p>
            <a:endParaRPr lang="ru-RU" b="1" dirty="0"/>
          </a:p>
          <a:p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F265EEC-492F-4830-BDA7-C8C681A492BF}"/>
              </a:ext>
            </a:extLst>
          </p:cNvPr>
          <p:cNvSpPr txBox="1">
            <a:spLocks/>
          </p:cNvSpPr>
          <p:nvPr/>
        </p:nvSpPr>
        <p:spPr>
          <a:xfrm>
            <a:off x="6088023" y="1981402"/>
            <a:ext cx="5472607" cy="4704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err="1">
                <a:solidFill>
                  <a:srgbClr val="002060"/>
                </a:solidFill>
              </a:rPr>
              <a:t>Мазмұны</a:t>
            </a:r>
            <a:r>
              <a:rPr lang="ru-RU" b="1" dirty="0">
                <a:solidFill>
                  <a:srgbClr val="002060"/>
                </a:solidFill>
              </a:rPr>
              <a:t>:</a:t>
            </a:r>
          </a:p>
          <a:p>
            <a:r>
              <a:rPr lang="ru-RU" dirty="0">
                <a:solidFill>
                  <a:srgbClr val="002060"/>
                </a:solidFill>
              </a:rPr>
              <a:t>Преамбула</a:t>
            </a:r>
          </a:p>
          <a:p>
            <a:r>
              <a:rPr lang="ru-RU" dirty="0">
                <a:solidFill>
                  <a:srgbClr val="002060"/>
                </a:solidFill>
              </a:rPr>
              <a:t>1. </a:t>
            </a:r>
            <a:r>
              <a:rPr lang="ru-RU" dirty="0" err="1">
                <a:solidFill>
                  <a:srgbClr val="002060"/>
                </a:solidFill>
              </a:rPr>
              <a:t>Кодекстің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мақсаттары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r>
              <a:rPr lang="ru-RU" dirty="0">
                <a:solidFill>
                  <a:srgbClr val="002060"/>
                </a:solidFill>
              </a:rPr>
              <a:t>2. </a:t>
            </a:r>
            <a:r>
              <a:rPr lang="ru-RU" dirty="0" err="1">
                <a:solidFill>
                  <a:srgbClr val="002060"/>
                </a:solidFill>
              </a:rPr>
              <a:t>Негізгі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терминдер</a:t>
            </a:r>
            <a:r>
              <a:rPr lang="ru-RU" dirty="0">
                <a:solidFill>
                  <a:srgbClr val="002060"/>
                </a:solidFill>
              </a:rPr>
              <a:t> мен </a:t>
            </a:r>
            <a:r>
              <a:rPr lang="ru-RU" dirty="0" err="1">
                <a:solidFill>
                  <a:srgbClr val="002060"/>
                </a:solidFill>
              </a:rPr>
              <a:t>анықтамалар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r>
              <a:rPr lang="ru-RU" dirty="0">
                <a:solidFill>
                  <a:srgbClr val="002060"/>
                </a:solidFill>
              </a:rPr>
              <a:t>Буллинг </a:t>
            </a:r>
            <a:r>
              <a:rPr lang="ru-RU" dirty="0" err="1">
                <a:solidFill>
                  <a:srgbClr val="002060"/>
                </a:solidFill>
              </a:rPr>
              <a:t>дегеніміз</a:t>
            </a:r>
            <a:r>
              <a:rPr lang="ru-RU" dirty="0">
                <a:solidFill>
                  <a:srgbClr val="002060"/>
                </a:solidFill>
              </a:rPr>
              <a:t> не? Буллинг </a:t>
            </a:r>
            <a:r>
              <a:rPr lang="ru-RU" dirty="0" err="1">
                <a:solidFill>
                  <a:srgbClr val="002060"/>
                </a:solidFill>
              </a:rPr>
              <a:t>жақтары</a:t>
            </a:r>
            <a:r>
              <a:rPr lang="ru-RU" dirty="0">
                <a:solidFill>
                  <a:srgbClr val="002060"/>
                </a:solidFill>
              </a:rPr>
              <a:t>? </a:t>
            </a:r>
            <a:r>
              <a:rPr lang="ru-RU" dirty="0" err="1">
                <a:solidFill>
                  <a:srgbClr val="002060"/>
                </a:solidFill>
              </a:rPr>
              <a:t>Білім</a:t>
            </a:r>
            <a:r>
              <a:rPr lang="ru-RU" dirty="0">
                <a:solidFill>
                  <a:srgbClr val="002060"/>
                </a:solidFill>
              </a:rPr>
              <a:t> беру </a:t>
            </a:r>
            <a:r>
              <a:rPr lang="ru-RU" dirty="0" err="1">
                <a:solidFill>
                  <a:srgbClr val="002060"/>
                </a:solidFill>
              </a:rPr>
              <a:t>процесінің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қатысушылары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3. </a:t>
            </a:r>
            <a:r>
              <a:rPr lang="ru-RU" dirty="0" err="1">
                <a:solidFill>
                  <a:srgbClr val="002060"/>
                </a:solidFill>
              </a:rPr>
              <a:t>Мектеп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педагогикалы</a:t>
            </a:r>
            <a:r>
              <a:rPr lang="kk-KZ" dirty="0">
                <a:solidFill>
                  <a:srgbClr val="002060"/>
                </a:solidFill>
              </a:rPr>
              <a:t>қ </a:t>
            </a:r>
            <a:r>
              <a:rPr lang="ru-RU" dirty="0" err="1">
                <a:solidFill>
                  <a:srgbClr val="002060"/>
                </a:solidFill>
              </a:rPr>
              <a:t>қызметкерлері</a:t>
            </a:r>
            <a:r>
              <a:rPr lang="ru-RU" dirty="0">
                <a:solidFill>
                  <a:srgbClr val="002060"/>
                </a:solidFill>
              </a:rPr>
              <a:t> мен </a:t>
            </a:r>
            <a:r>
              <a:rPr lang="ru-RU" dirty="0" err="1">
                <a:solidFill>
                  <a:srgbClr val="002060"/>
                </a:solidFill>
              </a:rPr>
              <a:t>басқа</a:t>
            </a:r>
            <a:r>
              <a:rPr lang="ru-RU" dirty="0">
                <a:solidFill>
                  <a:srgbClr val="002060"/>
                </a:solidFill>
              </a:rPr>
              <a:t> да </a:t>
            </a:r>
            <a:r>
              <a:rPr lang="ru-RU" dirty="0" err="1">
                <a:solidFill>
                  <a:srgbClr val="002060"/>
                </a:solidFill>
              </a:rPr>
              <a:t>қызметкерлері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міндеттері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4. </a:t>
            </a:r>
            <a:r>
              <a:rPr lang="ru-RU" dirty="0" err="1">
                <a:solidFill>
                  <a:srgbClr val="002060"/>
                </a:solidFill>
              </a:rPr>
              <a:t>Оқушылардың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құқықтары</a:t>
            </a:r>
            <a:r>
              <a:rPr lang="ru-RU" dirty="0">
                <a:solidFill>
                  <a:srgbClr val="002060"/>
                </a:solidFill>
              </a:rPr>
              <a:t> мен </a:t>
            </a:r>
            <a:r>
              <a:rPr lang="ru-RU" dirty="0" err="1">
                <a:solidFill>
                  <a:srgbClr val="002060"/>
                </a:solidFill>
              </a:rPr>
              <a:t>міндеттері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5. </a:t>
            </a:r>
            <a:r>
              <a:rPr lang="ru-RU" dirty="0" err="1">
                <a:solidFill>
                  <a:srgbClr val="002060"/>
                </a:solidFill>
              </a:rPr>
              <a:t>Директордың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әкімшіліктің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міндеттері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6. </a:t>
            </a:r>
            <a:r>
              <a:rPr lang="ru-RU" dirty="0" err="1">
                <a:solidFill>
                  <a:srgbClr val="002060"/>
                </a:solidFill>
              </a:rPr>
              <a:t>Оқушылардың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заңды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өкілдерінің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міндеттері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7. </a:t>
            </a:r>
            <a:r>
              <a:rPr lang="ru-RU" dirty="0" err="1">
                <a:solidFill>
                  <a:srgbClr val="002060"/>
                </a:solidFill>
              </a:rPr>
              <a:t>Қорытынды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ережелер</a:t>
            </a:r>
            <a:endParaRPr lang="ru-RU" dirty="0">
              <a:solidFill>
                <a:srgbClr val="002060"/>
              </a:solidFill>
            </a:endParaRPr>
          </a:p>
          <a:p>
            <a:endParaRPr lang="ru-RU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08010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90A35-4F92-4E35-BBE5-EA780EEC8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852" y="260648"/>
            <a:ext cx="9793087" cy="1604732"/>
          </a:xfrm>
        </p:spPr>
        <p:txBody>
          <a:bodyPr/>
          <a:lstStyle/>
          <a:p>
            <a:r>
              <a:rPr lang="ru-RU" b="1" dirty="0"/>
              <a:t>Памятка для родителей: правила поведения в школе</a:t>
            </a:r>
            <a:br>
              <a:rPr lang="ru-RU" b="1" dirty="0"/>
            </a:b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аналарға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Нұсқаулық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949BE-4A0B-48A1-BAF7-475122AD0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241" y="2020754"/>
            <a:ext cx="5256583" cy="4704587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Содержание: </a:t>
            </a:r>
          </a:p>
          <a:p>
            <a:r>
              <a:rPr lang="ru-RU" dirty="0"/>
              <a:t>1.  ПРАВИЛА ПОВЕДЕНИЕ: </a:t>
            </a:r>
            <a:r>
              <a:rPr lang="ru-RU" b="1" dirty="0"/>
              <a:t>что мы ожидаем? Что мы не приемлем? </a:t>
            </a:r>
          </a:p>
          <a:p>
            <a:r>
              <a:rPr lang="ru-RU" dirty="0"/>
              <a:t>1.3. </a:t>
            </a:r>
            <a:r>
              <a:rPr lang="ru-RU" b="1" dirty="0"/>
              <a:t>Буллинг</a:t>
            </a:r>
          </a:p>
          <a:p>
            <a:r>
              <a:rPr lang="ru-RU" dirty="0"/>
              <a:t>1.4. </a:t>
            </a:r>
            <a:r>
              <a:rPr lang="ru-RU" b="1" dirty="0"/>
              <a:t>Дискриминация</a:t>
            </a:r>
          </a:p>
          <a:p>
            <a:r>
              <a:rPr lang="ru-RU" dirty="0"/>
              <a:t>2. </a:t>
            </a:r>
            <a:r>
              <a:rPr lang="ru-RU" b="1" dirty="0"/>
              <a:t>Рекомендации родителям по защите детей от буллинга и </a:t>
            </a:r>
            <a:r>
              <a:rPr lang="ru-RU" b="1" dirty="0" err="1"/>
              <a:t>кибербуллинга</a:t>
            </a:r>
            <a:endParaRPr lang="ru-RU" b="1" dirty="0"/>
          </a:p>
          <a:p>
            <a:r>
              <a:rPr lang="ru-RU" dirty="0"/>
              <a:t>3. Виды поощрения и наказания за поведение</a:t>
            </a:r>
          </a:p>
          <a:p>
            <a:r>
              <a:rPr lang="ru-RU" dirty="0"/>
              <a:t>3.3. Исключение из школы</a:t>
            </a:r>
          </a:p>
          <a:p>
            <a:r>
              <a:rPr lang="ru-RU" dirty="0"/>
              <a:t>4. Ответственность классного руководителя</a:t>
            </a:r>
          </a:p>
          <a:p>
            <a:r>
              <a:rPr lang="ru-RU" dirty="0"/>
              <a:t>5. Ответственность директора школы</a:t>
            </a:r>
          </a:p>
          <a:p>
            <a:r>
              <a:rPr lang="ru-RU" dirty="0"/>
              <a:t>6. Ответственность родителей </a:t>
            </a:r>
          </a:p>
          <a:p>
            <a:r>
              <a:rPr lang="ru-RU" dirty="0"/>
              <a:t>7. Ответственность попечителей</a:t>
            </a:r>
          </a:p>
          <a:p>
            <a:endParaRPr lang="ru-RU" b="1" dirty="0"/>
          </a:p>
          <a:p>
            <a:endParaRPr lang="ru-RU" b="1" dirty="0"/>
          </a:p>
          <a:p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DF1AB1E-A339-4A81-A6FD-B6EB7B5446D7}"/>
              </a:ext>
            </a:extLst>
          </p:cNvPr>
          <p:cNvSpPr txBox="1">
            <a:spLocks/>
          </p:cNvSpPr>
          <p:nvPr/>
        </p:nvSpPr>
        <p:spPr>
          <a:xfrm>
            <a:off x="6382444" y="1988841"/>
            <a:ext cx="5544615" cy="48691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err="1"/>
              <a:t>Мазмұны</a:t>
            </a:r>
            <a:r>
              <a:rPr lang="ru-RU" b="1" dirty="0"/>
              <a:t>:</a:t>
            </a:r>
          </a:p>
          <a:p>
            <a:r>
              <a:rPr lang="ru-RU" dirty="0">
                <a:solidFill>
                  <a:srgbClr val="002060"/>
                </a:solidFill>
              </a:rPr>
              <a:t>1. </a:t>
            </a:r>
            <a:r>
              <a:rPr lang="ru-RU" dirty="0" err="1">
                <a:solidFill>
                  <a:srgbClr val="002060"/>
                </a:solidFill>
              </a:rPr>
              <a:t>Ережелер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мінез-құлық</a:t>
            </a:r>
            <a:r>
              <a:rPr lang="ru-RU" dirty="0">
                <a:solidFill>
                  <a:srgbClr val="002060"/>
                </a:solidFill>
              </a:rPr>
              <a:t>: </a:t>
            </a:r>
            <a:r>
              <a:rPr lang="ru-RU" b="1" dirty="0" err="1">
                <a:solidFill>
                  <a:srgbClr val="002060"/>
                </a:solidFill>
              </a:rPr>
              <a:t>біз</a:t>
            </a:r>
            <a:r>
              <a:rPr lang="ru-RU" b="1" dirty="0">
                <a:solidFill>
                  <a:srgbClr val="002060"/>
                </a:solidFill>
              </a:rPr>
              <a:t> не </a:t>
            </a:r>
            <a:r>
              <a:rPr lang="ru-RU" b="1" dirty="0" err="1">
                <a:solidFill>
                  <a:srgbClr val="002060"/>
                </a:solidFill>
              </a:rPr>
              <a:t>күтеміз</a:t>
            </a:r>
            <a:r>
              <a:rPr lang="ru-RU" b="1" dirty="0">
                <a:solidFill>
                  <a:srgbClr val="002060"/>
                </a:solidFill>
              </a:rPr>
              <a:t>? </a:t>
            </a:r>
            <a:r>
              <a:rPr lang="ru-RU" b="1" dirty="0" err="1">
                <a:solidFill>
                  <a:srgbClr val="002060"/>
                </a:solidFill>
              </a:rPr>
              <a:t>Біз</a:t>
            </a:r>
            <a:r>
              <a:rPr lang="ru-RU" b="1" dirty="0">
                <a:solidFill>
                  <a:srgbClr val="002060"/>
                </a:solidFill>
              </a:rPr>
              <a:t> не </a:t>
            </a:r>
            <a:r>
              <a:rPr lang="ru-RU" b="1" dirty="0" err="1">
                <a:solidFill>
                  <a:srgbClr val="002060"/>
                </a:solidFill>
              </a:rPr>
              <a:t>қабылдамаймыз</a:t>
            </a:r>
            <a:r>
              <a:rPr lang="ru-RU" b="1" dirty="0">
                <a:solidFill>
                  <a:srgbClr val="002060"/>
                </a:solidFill>
              </a:rPr>
              <a:t>?</a:t>
            </a:r>
          </a:p>
          <a:p>
            <a:r>
              <a:rPr lang="ru-RU" dirty="0">
                <a:solidFill>
                  <a:srgbClr val="002060"/>
                </a:solidFill>
              </a:rPr>
              <a:t>1.3. </a:t>
            </a:r>
            <a:r>
              <a:rPr lang="ru-RU" b="1" dirty="0">
                <a:solidFill>
                  <a:srgbClr val="002060"/>
                </a:solidFill>
              </a:rPr>
              <a:t>Буллинг</a:t>
            </a:r>
          </a:p>
          <a:p>
            <a:r>
              <a:rPr lang="ru-RU" dirty="0">
                <a:solidFill>
                  <a:srgbClr val="002060"/>
                </a:solidFill>
              </a:rPr>
              <a:t>1.4. </a:t>
            </a:r>
            <a:r>
              <a:rPr lang="ru-RU" b="1" dirty="0" err="1">
                <a:solidFill>
                  <a:srgbClr val="002060"/>
                </a:solidFill>
              </a:rPr>
              <a:t>Кемсітушілік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2. </a:t>
            </a:r>
            <a:r>
              <a:rPr lang="ru-RU" b="1" dirty="0" err="1">
                <a:solidFill>
                  <a:srgbClr val="002060"/>
                </a:solidFill>
              </a:rPr>
              <a:t>Балаларды</a:t>
            </a:r>
            <a:r>
              <a:rPr lang="ru-RU" b="1" dirty="0">
                <a:solidFill>
                  <a:srgbClr val="002060"/>
                </a:solidFill>
              </a:rPr>
              <a:t> буллинг мен </a:t>
            </a:r>
            <a:r>
              <a:rPr lang="ru-RU" b="1" dirty="0" err="1">
                <a:solidFill>
                  <a:srgbClr val="002060"/>
                </a:solidFill>
              </a:rPr>
              <a:t>кибербуллингтен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қорғау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бойынша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ата-аналарға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ұсыныстар</a:t>
            </a:r>
            <a:r>
              <a:rPr lang="ru-RU" b="1" dirty="0">
                <a:solidFill>
                  <a:srgbClr val="002060"/>
                </a:solidFill>
              </a:rPr>
              <a:t> </a:t>
            </a:r>
          </a:p>
          <a:p>
            <a:r>
              <a:rPr lang="ru-RU" dirty="0">
                <a:solidFill>
                  <a:srgbClr val="002060"/>
                </a:solidFill>
              </a:rPr>
              <a:t>3. </a:t>
            </a:r>
            <a:r>
              <a:rPr lang="ru-RU" dirty="0" err="1">
                <a:solidFill>
                  <a:srgbClr val="002060"/>
                </a:solidFill>
              </a:rPr>
              <a:t>Көтермелеу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жазалау</a:t>
            </a:r>
            <a:r>
              <a:rPr lang="ru-RU" dirty="0">
                <a:solidFill>
                  <a:srgbClr val="002060"/>
                </a:solidFill>
              </a:rPr>
              <a:t> т</a:t>
            </a:r>
            <a:r>
              <a:rPr lang="kk-KZ" dirty="0">
                <a:solidFill>
                  <a:srgbClr val="002060"/>
                </a:solidFill>
              </a:rPr>
              <a:t>үрлері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r>
              <a:rPr lang="ru-RU" dirty="0">
                <a:solidFill>
                  <a:srgbClr val="002060"/>
                </a:solidFill>
              </a:rPr>
              <a:t>3.3. </a:t>
            </a:r>
            <a:r>
              <a:rPr lang="ru-RU" dirty="0" err="1">
                <a:solidFill>
                  <a:srgbClr val="002060"/>
                </a:solidFill>
              </a:rPr>
              <a:t>Мектептен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шығару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r>
              <a:rPr lang="ru-RU" dirty="0">
                <a:solidFill>
                  <a:srgbClr val="002060"/>
                </a:solidFill>
              </a:rPr>
              <a:t>4. </a:t>
            </a:r>
            <a:r>
              <a:rPr lang="ru-RU" dirty="0" err="1">
                <a:solidFill>
                  <a:srgbClr val="002060"/>
                </a:solidFill>
              </a:rPr>
              <a:t>Сынып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жетекшісінің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жауапкершілігі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5. </a:t>
            </a:r>
            <a:r>
              <a:rPr lang="ru-RU" dirty="0" err="1">
                <a:solidFill>
                  <a:srgbClr val="002060"/>
                </a:solidFill>
              </a:rPr>
              <a:t>Мектеп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директорының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жауапкершілігі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6. </a:t>
            </a:r>
            <a:r>
              <a:rPr lang="ru-RU" dirty="0" err="1">
                <a:solidFill>
                  <a:srgbClr val="002060"/>
                </a:solidFill>
              </a:rPr>
              <a:t>Ата-аналардың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жауапкершілігі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7. </a:t>
            </a:r>
            <a:r>
              <a:rPr lang="ru-RU" dirty="0" err="1">
                <a:solidFill>
                  <a:srgbClr val="002060"/>
                </a:solidFill>
              </a:rPr>
              <a:t>Қамқоршылардың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жауапкершілігі</a:t>
            </a:r>
            <a:endParaRPr lang="ru-RU" dirty="0">
              <a:solidFill>
                <a:srgbClr val="002060"/>
              </a:solidFill>
            </a:endParaRPr>
          </a:p>
          <a:p>
            <a:endParaRPr lang="ru-RU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63662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AF7E7-FA85-484A-B9EF-964FEFEE4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758" y="75794"/>
            <a:ext cx="7840495" cy="4990323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chemeClr val="accent1">
                    <a:lumMod val="75000"/>
                  </a:schemeClr>
                </a:solidFill>
              </a:rPr>
              <a:t>Образовательный проект ОО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«Ассоциация учеников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Шайкенова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b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400" b="1" dirty="0">
                <a:solidFill>
                  <a:srgbClr val="FF0000"/>
                </a:solidFill>
              </a:rPr>
              <a:t>Street Law Kazakhstan </a:t>
            </a:r>
            <a:br>
              <a:rPr lang="kk-KZ" sz="2400" b="1" dirty="0">
                <a:solidFill>
                  <a:srgbClr val="FF0000"/>
                </a:solidFill>
              </a:rPr>
            </a:br>
            <a:br>
              <a:rPr lang="kk-KZ" sz="2400" b="1" dirty="0">
                <a:solidFill>
                  <a:srgbClr val="FF0000"/>
                </a:solidFill>
              </a:rPr>
            </a:br>
            <a:r>
              <a:rPr lang="kk-KZ" sz="2400" b="1" dirty="0">
                <a:solidFill>
                  <a:schemeClr val="accent1">
                    <a:lumMod val="75000"/>
                  </a:schemeClr>
                </a:solidFill>
              </a:rPr>
              <a:t>Дополнительная информация по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защите детей от буллинга и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кибербуллинга</a:t>
            </a:r>
            <a:b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0070C0"/>
                </a:solidFill>
              </a:rPr>
              <a:t>«</a:t>
            </a:r>
            <a:r>
              <a:rPr lang="ru-RU" sz="2400" b="1" dirty="0" err="1">
                <a:solidFill>
                  <a:srgbClr val="0070C0"/>
                </a:solidFill>
              </a:rPr>
              <a:t>Шәйкенов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шәкірттері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қауымдастығы</a:t>
            </a:r>
            <a:r>
              <a:rPr lang="ru-RU" sz="2400" b="1" dirty="0">
                <a:solidFill>
                  <a:srgbClr val="0070C0"/>
                </a:solidFill>
              </a:rPr>
              <a:t>» ҚБ </a:t>
            </a:r>
            <a:r>
              <a:rPr lang="en-US" sz="2400" b="1" dirty="0">
                <a:solidFill>
                  <a:srgbClr val="FF0000"/>
                </a:solidFill>
              </a:rPr>
              <a:t>Street Law Kazakhstan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білім</a:t>
            </a:r>
            <a:r>
              <a:rPr lang="ru-RU" sz="2400" b="1" dirty="0">
                <a:solidFill>
                  <a:srgbClr val="0070C0"/>
                </a:solidFill>
              </a:rPr>
              <a:t> беру </a:t>
            </a:r>
            <a:r>
              <a:rPr lang="ru-RU" sz="2400" b="1" dirty="0" err="1">
                <a:solidFill>
                  <a:srgbClr val="0070C0"/>
                </a:solidFill>
              </a:rPr>
              <a:t>жобасы</a:t>
            </a:r>
            <a:br>
              <a:rPr lang="ru-RU" sz="2400" b="1" dirty="0">
                <a:solidFill>
                  <a:srgbClr val="0070C0"/>
                </a:solidFill>
              </a:rPr>
            </a:br>
            <a:br>
              <a:rPr lang="ru-RU" sz="2400" b="1" dirty="0">
                <a:solidFill>
                  <a:srgbClr val="0070C0"/>
                </a:solidFill>
              </a:rPr>
            </a:br>
            <a:r>
              <a:rPr lang="ru-RU" sz="2400" b="1" dirty="0" err="1">
                <a:solidFill>
                  <a:srgbClr val="0070C0"/>
                </a:solidFill>
              </a:rPr>
              <a:t>Балаларды</a:t>
            </a:r>
            <a:r>
              <a:rPr lang="ru-RU" sz="2400" b="1" dirty="0">
                <a:solidFill>
                  <a:srgbClr val="0070C0"/>
                </a:solidFill>
              </a:rPr>
              <a:t> буллинг мен </a:t>
            </a:r>
            <a:r>
              <a:rPr lang="ru-RU" sz="2400" b="1" dirty="0" err="1">
                <a:solidFill>
                  <a:srgbClr val="0070C0"/>
                </a:solidFill>
              </a:rPr>
              <a:t>кибербуллингтен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қорғау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туралы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kk-KZ" sz="2400" b="1" dirty="0">
                <a:solidFill>
                  <a:srgbClr val="0070C0"/>
                </a:solidFill>
              </a:rPr>
              <a:t>ҚОСЫМША АҚПАРАТ</a:t>
            </a:r>
            <a:endParaRPr lang="en-GB" sz="2400" b="1" dirty="0">
              <a:solidFill>
                <a:srgbClr val="0070C0"/>
              </a:solidFill>
            </a:endParaRP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11807D5F-C7F4-4547-BA2D-E2835F0F37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9803" y="0"/>
            <a:ext cx="2127834" cy="198884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3325567-6F92-4705-913D-5C5156C2338A}"/>
              </a:ext>
            </a:extLst>
          </p:cNvPr>
          <p:cNvSpPr/>
          <p:nvPr/>
        </p:nvSpPr>
        <p:spPr>
          <a:xfrm>
            <a:off x="1849100" y="5301208"/>
            <a:ext cx="8829129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Facebook: </a:t>
            </a:r>
            <a:r>
              <a:rPr lang="en-US" sz="2400" dirty="0">
                <a:hlinkClick r:id="rId3"/>
              </a:rPr>
              <a:t>https://www.facebook.com/streetlawkz</a:t>
            </a:r>
            <a:endParaRPr lang="en-US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Instagram: </a:t>
            </a:r>
            <a:r>
              <a:rPr lang="en-US" sz="2400" dirty="0"/>
              <a:t>@streetlawkz   </a:t>
            </a:r>
            <a:r>
              <a:rPr lang="en-US" sz="2400" b="1" dirty="0"/>
              <a:t> Website</a:t>
            </a:r>
            <a:r>
              <a:rPr lang="en-US" sz="2400" dirty="0"/>
              <a:t>: ssq.kz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Email: </a:t>
            </a:r>
            <a:r>
              <a:rPr lang="en-US" sz="2400" dirty="0">
                <a:hlinkClick r:id="rId4"/>
              </a:rPr>
              <a:t>kazhigulova@gmail.com</a:t>
            </a:r>
            <a:r>
              <a:rPr lang="en-US" sz="2400" dirty="0"/>
              <a:t>; </a:t>
            </a:r>
            <a:r>
              <a:rPr lang="en-US" sz="2400" u="sng" dirty="0">
                <a:solidFill>
                  <a:schemeClr val="accent1">
                    <a:lumMod val="75000"/>
                  </a:schemeClr>
                </a:solidFill>
                <a:hlinkClick r:id="rId5"/>
              </a:rPr>
              <a:t>streetlaw2019@mail.ru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7" name="Рисунок 6" descr="C:\Users\Er\AppData\Local\Temp\Безымянный-1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794"/>
            <a:ext cx="1872208" cy="1728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766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25860" y="620861"/>
            <a:ext cx="9577064" cy="4752355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7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ru-RU" sz="7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рахмет</a:t>
            </a:r>
            <a:r>
              <a:rPr lang="ru-RU" sz="7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sz="7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7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</a:t>
            </a:r>
            <a:br>
              <a:rPr lang="ru-RU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  <a:br>
              <a:rPr lang="ru-RU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73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332656"/>
            <a:ext cx="9144001" cy="6120680"/>
          </a:xfrm>
        </p:spPr>
        <p:txBody>
          <a:bodyPr>
            <a:noAutofit/>
          </a:bodyPr>
          <a:lstStyle/>
          <a:p>
            <a:br>
              <a:rPr lang="ru-RU" sz="3200" dirty="0">
                <a:solidFill>
                  <a:srgbClr val="002060"/>
                </a:solidFill>
                <a:highlight>
                  <a:srgbClr val="FFFF00"/>
                </a:highlight>
              </a:rPr>
            </a:br>
            <a:br>
              <a:rPr lang="ru-RU" sz="3200" dirty="0">
                <a:solidFill>
                  <a:srgbClr val="002060"/>
                </a:solidFill>
                <a:highlight>
                  <a:srgbClr val="FFFF00"/>
                </a:highlight>
              </a:rPr>
            </a:br>
            <a:r>
              <a:rPr lang="ru-RU" sz="3200" dirty="0">
                <a:solidFill>
                  <a:srgbClr val="002060"/>
                </a:solidFill>
                <a:highlight>
                  <a:srgbClr val="FFFF00"/>
                </a:highlight>
              </a:rPr>
              <a:t>Работа в группах:</a:t>
            </a:r>
            <a:br>
              <a:rPr lang="ru-RU" sz="3200" dirty="0">
                <a:solidFill>
                  <a:srgbClr val="002060"/>
                </a:solidFill>
                <a:highlight>
                  <a:srgbClr val="FFFF00"/>
                </a:highlight>
              </a:rPr>
            </a:br>
            <a:br>
              <a:rPr lang="ru-RU" sz="3200" dirty="0">
                <a:solidFill>
                  <a:srgbClr val="002060"/>
                </a:solidFill>
                <a:highlight>
                  <a:srgbClr val="FFFF00"/>
                </a:highlight>
              </a:rPr>
            </a:br>
            <a:r>
              <a:rPr lang="ru-RU" sz="3200" dirty="0">
                <a:solidFill>
                  <a:srgbClr val="0070C0"/>
                </a:solidFill>
              </a:rPr>
              <a:t>Воображаемая прогулка. </a:t>
            </a:r>
            <a:br>
              <a:rPr lang="ru-RU" sz="3200" dirty="0">
                <a:solidFill>
                  <a:schemeClr val="accent1"/>
                </a:solidFill>
              </a:rPr>
            </a:br>
            <a:r>
              <a:rPr lang="ru-RU" sz="3200" dirty="0"/>
              <a:t>Расскажите друг другу, как вы проводите свой день? (3 минуты)</a:t>
            </a:r>
            <a:br>
              <a:rPr lang="ru-RU" sz="3200" dirty="0"/>
            </a:br>
            <a:br>
              <a:rPr lang="ru-RU" sz="3200" dirty="0"/>
            </a:br>
            <a:r>
              <a:rPr lang="ru-RU" sz="3200" b="1" dirty="0" err="1">
                <a:solidFill>
                  <a:srgbClr val="002060"/>
                </a:solidFill>
                <a:highlight>
                  <a:srgbClr val="00FF00"/>
                </a:highlight>
              </a:rPr>
              <a:t>Шағын</a:t>
            </a:r>
            <a:r>
              <a:rPr lang="ru-RU" sz="3200" b="1" dirty="0">
                <a:solidFill>
                  <a:srgbClr val="002060"/>
                </a:solidFill>
                <a:highlight>
                  <a:srgbClr val="00FF00"/>
                </a:highlight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highlight>
                  <a:srgbClr val="00FF00"/>
                </a:highlight>
              </a:rPr>
              <a:t>топта</a:t>
            </a:r>
            <a:r>
              <a:rPr lang="ru-RU" sz="3200" b="1" dirty="0">
                <a:solidFill>
                  <a:srgbClr val="002060"/>
                </a:solidFill>
                <a:highlight>
                  <a:srgbClr val="00FF00"/>
                </a:highlight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highlight>
                  <a:srgbClr val="00FF00"/>
                </a:highlight>
              </a:rPr>
              <a:t>жұмыс</a:t>
            </a:r>
            <a:r>
              <a:rPr lang="ru-RU" sz="3200" b="1" dirty="0">
                <a:solidFill>
                  <a:srgbClr val="002060"/>
                </a:solidFill>
                <a:highlight>
                  <a:srgbClr val="00FF00"/>
                </a:highlight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highlight>
                  <a:srgbClr val="00FF00"/>
                </a:highlight>
              </a:rPr>
              <a:t>жасау</a:t>
            </a:r>
            <a:r>
              <a:rPr lang="ru-RU" sz="3200" b="1" dirty="0">
                <a:solidFill>
                  <a:srgbClr val="002060"/>
                </a:solidFill>
              </a:rPr>
              <a:t>:</a:t>
            </a:r>
            <a:br>
              <a:rPr lang="ru-RU" sz="3200" dirty="0">
                <a:solidFill>
                  <a:srgbClr val="002060"/>
                </a:solidFill>
              </a:rPr>
            </a:b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b="1" dirty="0" err="1">
                <a:solidFill>
                  <a:schemeClr val="tx1"/>
                </a:solidFill>
              </a:rPr>
              <a:t>Күндеріңізді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қалай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өткізетіңіздерді</a:t>
            </a:r>
            <a:r>
              <a:rPr lang="ru-RU" sz="3200" b="1" dirty="0">
                <a:solidFill>
                  <a:schemeClr val="tx1"/>
                </a:solidFill>
              </a:rPr>
              <a:t>  </a:t>
            </a:r>
            <a:r>
              <a:rPr lang="ru-RU" sz="3200" b="1" dirty="0" err="1">
                <a:solidFill>
                  <a:schemeClr val="tx1"/>
                </a:solidFill>
              </a:rPr>
              <a:t>бір-бірлеріңізге</a:t>
            </a:r>
            <a:br>
              <a:rPr lang="en-GB" sz="3200" b="1" dirty="0">
                <a:solidFill>
                  <a:schemeClr val="tx1"/>
                </a:solidFill>
              </a:rPr>
            </a:br>
            <a:r>
              <a:rPr lang="ru-RU" sz="3200" b="1" dirty="0" err="1">
                <a:solidFill>
                  <a:schemeClr val="tx1"/>
                </a:solidFill>
              </a:rPr>
              <a:t>айтып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бөлісіңіздер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dirty="0"/>
              <a:t>(3 минут)</a:t>
            </a:r>
            <a:br>
              <a:rPr lang="en-GB" sz="3200" b="1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> </a:t>
            </a:r>
            <a:endParaRPr lang="en-GB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90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916" y="548680"/>
            <a:ext cx="9144001" cy="5976664"/>
          </a:xfrm>
        </p:spPr>
        <p:txBody>
          <a:bodyPr>
            <a:noAutofit/>
          </a:bodyPr>
          <a:lstStyle/>
          <a:p>
            <a:pPr algn="ctr" fontAlgn="t"/>
            <a:r>
              <a:rPr lang="ru-RU" sz="4400" dirty="0">
                <a:solidFill>
                  <a:srgbClr val="0070C0"/>
                </a:solidFill>
              </a:rPr>
              <a:t>ЗАПОМНИТЕ </a:t>
            </a:r>
            <a:r>
              <a:rPr lang="ru-RU" sz="4400" dirty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r>
              <a:rPr lang="ru-RU" sz="4400" dirty="0">
                <a:solidFill>
                  <a:schemeClr val="accent1"/>
                </a:solidFill>
              </a:rPr>
              <a:t> </a:t>
            </a:r>
            <a:br>
              <a:rPr lang="ru-RU" sz="4400" dirty="0">
                <a:solidFill>
                  <a:schemeClr val="accent1"/>
                </a:solidFill>
              </a:rPr>
            </a:br>
            <a:r>
              <a:rPr lang="ru-RU" sz="4400" dirty="0"/>
              <a:t>на каждое наше действие есть </a:t>
            </a:r>
            <a:r>
              <a:rPr lang="ru-RU" sz="4400" dirty="0">
                <a:highlight>
                  <a:srgbClr val="FFFF00"/>
                </a:highlight>
              </a:rPr>
              <a:t>ПРАВИЛО </a:t>
            </a:r>
            <a:r>
              <a:rPr lang="ru-RU" sz="4400" dirty="0"/>
              <a:t>или </a:t>
            </a:r>
            <a:r>
              <a:rPr lang="ru-RU" sz="4400" dirty="0">
                <a:highlight>
                  <a:srgbClr val="2DFF1D"/>
                </a:highlight>
              </a:rPr>
              <a:t>ЗАКОН</a:t>
            </a:r>
            <a:br>
              <a:rPr lang="ru-RU" sz="4400" dirty="0">
                <a:highlight>
                  <a:srgbClr val="2DFF1D"/>
                </a:highlight>
              </a:rPr>
            </a:br>
            <a:br>
              <a:rPr lang="ru-RU" sz="4400" dirty="0">
                <a:highlight>
                  <a:srgbClr val="2DFF1D"/>
                </a:highlight>
              </a:rPr>
            </a:br>
            <a:br>
              <a:rPr lang="ru-RU" sz="4400" dirty="0">
                <a:highlight>
                  <a:srgbClr val="2DFF1D"/>
                </a:highlight>
              </a:rPr>
            </a:br>
            <a:r>
              <a:rPr lang="ru-RU" sz="4400" dirty="0">
                <a:solidFill>
                  <a:srgbClr val="0070C0"/>
                </a:solidFill>
              </a:rPr>
              <a:t>ЕСКЕРТУ </a:t>
            </a:r>
            <a:br>
              <a:rPr lang="ru-RU" sz="4400" dirty="0"/>
            </a:br>
            <a:r>
              <a:rPr lang="ru-RU" sz="4400" dirty="0" err="1"/>
              <a:t>Біздің</a:t>
            </a:r>
            <a:r>
              <a:rPr lang="ru-RU" sz="4400" dirty="0"/>
              <a:t> </a:t>
            </a:r>
            <a:r>
              <a:rPr lang="ru-RU" sz="4400" dirty="0" err="1"/>
              <a:t>әрбір</a:t>
            </a:r>
            <a:r>
              <a:rPr lang="ru-RU" sz="4400" dirty="0"/>
              <a:t> </a:t>
            </a:r>
            <a:r>
              <a:rPr lang="ru-RU" sz="4400" dirty="0" err="1"/>
              <a:t>әрекетімізде</a:t>
            </a:r>
            <a:r>
              <a:rPr lang="ru-RU" sz="4400" dirty="0"/>
              <a:t> </a:t>
            </a:r>
            <a:r>
              <a:rPr lang="ru-RU" sz="4400" dirty="0">
                <a:highlight>
                  <a:srgbClr val="FFFF00"/>
                </a:highlight>
              </a:rPr>
              <a:t>ЕРЕЖЕ </a:t>
            </a:r>
            <a:r>
              <a:rPr lang="ru-RU" sz="4400" dirty="0" err="1"/>
              <a:t>немесе</a:t>
            </a:r>
            <a:r>
              <a:rPr lang="ru-RU" sz="4400" dirty="0"/>
              <a:t> </a:t>
            </a:r>
            <a:r>
              <a:rPr lang="ru-RU" sz="4400" dirty="0">
                <a:highlight>
                  <a:srgbClr val="2DFF1D"/>
                </a:highlight>
              </a:rPr>
              <a:t>ЗАҢ</a:t>
            </a:r>
            <a:r>
              <a:rPr lang="ru-RU" sz="4400" dirty="0"/>
              <a:t> бар</a:t>
            </a:r>
            <a:br>
              <a:rPr lang="ru-RU" sz="4400" dirty="0"/>
            </a:br>
            <a:endParaRPr lang="en-GB" sz="4400" dirty="0">
              <a:highlight>
                <a:srgbClr val="2DFF1D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8333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860" y="980728"/>
            <a:ext cx="10081119" cy="5616624"/>
          </a:xfrm>
        </p:spPr>
        <p:txBody>
          <a:bodyPr>
            <a:noAutofit/>
          </a:bodyPr>
          <a:lstStyle/>
          <a:p>
            <a:r>
              <a:rPr lang="ru-RU" sz="2400" dirty="0">
                <a:highlight>
                  <a:srgbClr val="FFFF00"/>
                </a:highlight>
              </a:rPr>
              <a:t>Работа в группах:</a:t>
            </a:r>
            <a:br>
              <a:rPr lang="ru-RU" sz="2400" dirty="0">
                <a:highlight>
                  <a:srgbClr val="FFFF00"/>
                </a:highlight>
              </a:rPr>
            </a:br>
            <a:br>
              <a:rPr lang="ru-RU" sz="2000" dirty="0">
                <a:highlight>
                  <a:srgbClr val="FFFF00"/>
                </a:highlight>
              </a:rPr>
            </a:br>
            <a:r>
              <a:rPr lang="ru-RU" sz="2000" dirty="0">
                <a:highlight>
                  <a:srgbClr val="00FFFF"/>
                </a:highlight>
              </a:rPr>
              <a:t>Какие есть правила поведения…</a:t>
            </a:r>
            <a:br>
              <a:rPr lang="ru-RU" sz="2000" dirty="0">
                <a:highlight>
                  <a:srgbClr val="00FFFF"/>
                </a:highlight>
              </a:rPr>
            </a:br>
            <a:r>
              <a:rPr lang="ru-RU" sz="2000" dirty="0">
                <a:solidFill>
                  <a:srgbClr val="0070C0"/>
                </a:solidFill>
              </a:rPr>
              <a:t>1. Во время урока?</a:t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>2. Когда мы что-то покупаем в магазине?</a:t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>3. Когда мы переходим дорогу?</a:t>
            </a:r>
            <a:br>
              <a:rPr lang="ru-RU" sz="2000" dirty="0">
                <a:solidFill>
                  <a:srgbClr val="0070C0"/>
                </a:solidFill>
              </a:rPr>
            </a:b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>4. </a:t>
            </a:r>
            <a:r>
              <a:rPr lang="ru-RU" sz="2000" dirty="0">
                <a:highlight>
                  <a:srgbClr val="00FF00"/>
                </a:highlight>
              </a:rPr>
              <a:t>Зачем нужны правила поведения?</a:t>
            </a:r>
            <a:br>
              <a:rPr lang="ru-RU" sz="2000" dirty="0"/>
            </a:br>
            <a:r>
              <a:rPr lang="ru-RU" sz="2000" dirty="0"/>
              <a:t>Обсудите в группах (5 минут)</a:t>
            </a:r>
            <a:br>
              <a:rPr lang="ru-RU" sz="2000" dirty="0"/>
            </a:br>
            <a:br>
              <a:rPr lang="ru-RU" sz="2000" dirty="0"/>
            </a:br>
            <a:r>
              <a:rPr lang="ru-RU" sz="2000" b="1" dirty="0" err="1">
                <a:solidFill>
                  <a:srgbClr val="002060"/>
                </a:solidFill>
                <a:highlight>
                  <a:srgbClr val="00FF00"/>
                </a:highlight>
              </a:rPr>
              <a:t>Шағын</a:t>
            </a:r>
            <a:r>
              <a:rPr lang="ru-RU" sz="2000" b="1" dirty="0">
                <a:solidFill>
                  <a:srgbClr val="002060"/>
                </a:solidFill>
                <a:highlight>
                  <a:srgbClr val="00FF00"/>
                </a:highlight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00FF00"/>
                </a:highlight>
              </a:rPr>
              <a:t>топта</a:t>
            </a:r>
            <a:r>
              <a:rPr lang="ru-RU" sz="2000" b="1" dirty="0">
                <a:solidFill>
                  <a:srgbClr val="002060"/>
                </a:solidFill>
                <a:highlight>
                  <a:srgbClr val="00FF00"/>
                </a:highlight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00FF00"/>
                </a:highlight>
              </a:rPr>
              <a:t>жұмыс</a:t>
            </a:r>
            <a:r>
              <a:rPr lang="ru-RU" sz="2000" b="1" dirty="0">
                <a:solidFill>
                  <a:srgbClr val="002060"/>
                </a:solidFill>
                <a:highlight>
                  <a:srgbClr val="00FF00"/>
                </a:highlight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00FF00"/>
                </a:highlight>
              </a:rPr>
              <a:t>жасау</a:t>
            </a:r>
            <a:r>
              <a:rPr lang="ru-RU" sz="2000" b="1" dirty="0">
                <a:solidFill>
                  <a:srgbClr val="002060"/>
                </a:solidFill>
              </a:rPr>
              <a:t>: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мінез-құлық</a:t>
            </a:r>
            <a:r>
              <a:rPr lang="ru-RU" sz="2000" b="1" dirty="0">
                <a:solidFill>
                  <a:srgbClr val="002060"/>
                </a:solidFill>
                <a:highlight>
                  <a:srgbClr val="FFFF00"/>
                </a:highlight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ережелері</a:t>
            </a:r>
            <a:r>
              <a:rPr lang="ru-RU" sz="2000" b="1" dirty="0">
                <a:solidFill>
                  <a:srgbClr val="002060"/>
                </a:solidFill>
                <a:highlight>
                  <a:srgbClr val="FFFF00"/>
                </a:highlight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қандай</a:t>
            </a:r>
            <a:r>
              <a:rPr lang="ru-RU" sz="2000" b="1" dirty="0">
                <a:solidFill>
                  <a:srgbClr val="002060"/>
                </a:solidFill>
                <a:highlight>
                  <a:srgbClr val="FFFF00"/>
                </a:highlight>
              </a:rPr>
              <a:t> бар?... </a:t>
            </a:r>
            <a:br>
              <a:rPr lang="ru-RU" sz="2000" b="1" dirty="0">
                <a:solidFill>
                  <a:srgbClr val="002060"/>
                </a:solidFill>
                <a:highlight>
                  <a:srgbClr val="FFFF00"/>
                </a:highlight>
              </a:rPr>
            </a:br>
            <a:r>
              <a:rPr lang="ru-RU" sz="2000" b="1" dirty="0">
                <a:solidFill>
                  <a:srgbClr val="002060"/>
                </a:solidFill>
                <a:highlight>
                  <a:srgbClr val="FFFF00"/>
                </a:highlight>
              </a:rPr>
              <a:t>1.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Сабақ</a:t>
            </a:r>
            <a:r>
              <a:rPr lang="ru-RU" sz="2000" b="1" dirty="0">
                <a:solidFill>
                  <a:srgbClr val="002060"/>
                </a:solidFill>
                <a:highlight>
                  <a:srgbClr val="FFFF00"/>
                </a:highlight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FFFF00"/>
                </a:highlight>
              </a:rPr>
              <a:t>барысында</a:t>
            </a:r>
            <a:r>
              <a:rPr lang="ru-RU" sz="2000" b="1" dirty="0">
                <a:solidFill>
                  <a:srgbClr val="002060"/>
                </a:solidFill>
                <a:highlight>
                  <a:srgbClr val="FFFF00"/>
                </a:highlight>
              </a:rPr>
              <a:t>? </a:t>
            </a:r>
            <a:br>
              <a:rPr lang="ru-RU" sz="2000" b="1" dirty="0">
                <a:solidFill>
                  <a:srgbClr val="002060"/>
                </a:solidFill>
                <a:highlight>
                  <a:srgbClr val="FFFF00"/>
                </a:highlight>
              </a:rPr>
            </a:br>
            <a:r>
              <a:rPr lang="ru-RU" sz="2000" b="1" dirty="0">
                <a:solidFill>
                  <a:srgbClr val="002060"/>
                </a:solidFill>
              </a:rPr>
              <a:t>2. </a:t>
            </a:r>
            <a:r>
              <a:rPr lang="ru-RU" sz="2000" b="1" dirty="0" err="1">
                <a:solidFill>
                  <a:srgbClr val="002060"/>
                </a:solidFill>
              </a:rPr>
              <a:t>Дүкенде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бірдеңе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қашан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сатып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аламыз</a:t>
            </a:r>
            <a:r>
              <a:rPr lang="ru-RU" sz="2000" b="1" dirty="0">
                <a:solidFill>
                  <a:srgbClr val="002060"/>
                </a:solidFill>
              </a:rPr>
              <a:t>? 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>3. </a:t>
            </a:r>
            <a:r>
              <a:rPr lang="ru-RU" sz="2000" b="1" dirty="0" err="1">
                <a:solidFill>
                  <a:srgbClr val="002060"/>
                </a:solidFill>
              </a:rPr>
              <a:t>Біз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жолды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қашан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өтеміз</a:t>
            </a:r>
            <a:r>
              <a:rPr lang="ru-RU" sz="2000" b="1" dirty="0">
                <a:solidFill>
                  <a:srgbClr val="002060"/>
                </a:solidFill>
              </a:rPr>
              <a:t>? 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  <a:highlight>
                  <a:srgbClr val="00FFFF"/>
                </a:highlight>
              </a:rPr>
              <a:t>4.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00FFFF"/>
                </a:highlight>
              </a:rPr>
              <a:t>Неліктен</a:t>
            </a:r>
            <a:r>
              <a:rPr lang="ru-RU" sz="2000" b="1" dirty="0">
                <a:solidFill>
                  <a:srgbClr val="002060"/>
                </a:solidFill>
                <a:highlight>
                  <a:srgbClr val="00FFFF"/>
                </a:highlight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00FFFF"/>
                </a:highlight>
              </a:rPr>
              <a:t>мінез-құлық</a:t>
            </a:r>
            <a:r>
              <a:rPr lang="ru-RU" sz="2000" b="1" dirty="0">
                <a:solidFill>
                  <a:srgbClr val="002060"/>
                </a:solidFill>
                <a:highlight>
                  <a:srgbClr val="00FFFF"/>
                </a:highlight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00FFFF"/>
                </a:highlight>
              </a:rPr>
              <a:t>ережелері</a:t>
            </a:r>
            <a:r>
              <a:rPr lang="ru-RU" sz="2000" b="1" dirty="0">
                <a:solidFill>
                  <a:srgbClr val="002060"/>
                </a:solidFill>
                <a:highlight>
                  <a:srgbClr val="00FFFF"/>
                </a:highlight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highlight>
                  <a:srgbClr val="00FFFF"/>
                </a:highlight>
              </a:rPr>
              <a:t>қажет</a:t>
            </a:r>
            <a:r>
              <a:rPr lang="ru-RU" sz="2000" b="1" dirty="0">
                <a:solidFill>
                  <a:srgbClr val="002060"/>
                </a:solidFill>
                <a:highlight>
                  <a:srgbClr val="00FFFF"/>
                </a:highlight>
              </a:rPr>
              <a:t>?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 err="1">
                <a:solidFill>
                  <a:srgbClr val="002060"/>
                </a:solidFill>
              </a:rPr>
              <a:t>Топтарда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талқылаңыз</a:t>
            </a:r>
            <a:r>
              <a:rPr lang="ru-RU" sz="2000" b="1" dirty="0">
                <a:solidFill>
                  <a:srgbClr val="002060"/>
                </a:solidFill>
              </a:rPr>
              <a:t> (5 минут)</a:t>
            </a:r>
            <a:endParaRPr lang="en-GB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2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E286CF-AE67-4CC4-B855-87026C1F1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860" y="476672"/>
            <a:ext cx="10513168" cy="167674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70C0"/>
                </a:solidFill>
              </a:rPr>
              <a:t>Правила поведения нужны для….</a:t>
            </a:r>
            <a:br>
              <a:rPr lang="ru-RU" sz="3200" dirty="0">
                <a:solidFill>
                  <a:srgbClr val="0070C0"/>
                </a:solidFill>
              </a:rPr>
            </a:br>
            <a:r>
              <a:rPr lang="ru-RU" sz="3200" dirty="0" err="1">
                <a:solidFill>
                  <a:srgbClr val="FF0000"/>
                </a:solidFill>
              </a:rPr>
              <a:t>Мінез-құлық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ережелері</a:t>
            </a:r>
            <a:r>
              <a:rPr lang="ru-RU" sz="3200" dirty="0">
                <a:solidFill>
                  <a:srgbClr val="FF0000"/>
                </a:solidFill>
              </a:rPr>
              <a:t> не </a:t>
            </a:r>
            <a:r>
              <a:rPr lang="ru-RU" sz="3200" dirty="0" err="1">
                <a:solidFill>
                  <a:srgbClr val="FF0000"/>
                </a:solidFill>
              </a:rPr>
              <a:t>үшін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қажет</a:t>
            </a:r>
            <a:r>
              <a:rPr lang="ru-RU" sz="3200" dirty="0">
                <a:solidFill>
                  <a:srgbClr val="FF0000"/>
                </a:solidFill>
              </a:rPr>
              <a:t>....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04C109-5BC9-40BE-81D4-AED6A3CD6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0" y="2564904"/>
            <a:ext cx="5015985" cy="4104456"/>
          </a:xfrm>
        </p:spPr>
        <p:txBody>
          <a:bodyPr>
            <a:normAutofit fontScale="92500" lnSpcReduction="10000"/>
          </a:bodyPr>
          <a:lstStyle/>
          <a:p>
            <a:r>
              <a:rPr lang="ru-RU" sz="3600" dirty="0"/>
              <a:t>Чтобы… жить в </a:t>
            </a:r>
            <a:r>
              <a:rPr lang="ru-RU" sz="3600" dirty="0">
                <a:solidFill>
                  <a:srgbClr val="00B0F0"/>
                </a:solidFill>
              </a:rPr>
              <a:t>ГАРМОНИИ </a:t>
            </a:r>
            <a:r>
              <a:rPr lang="ru-RU" sz="3600" dirty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endParaRPr lang="ru-RU" sz="3600" dirty="0">
              <a:solidFill>
                <a:srgbClr val="00B0F0"/>
              </a:solidFill>
            </a:endParaRPr>
          </a:p>
          <a:p>
            <a:r>
              <a:rPr lang="ru-RU" sz="3600" dirty="0"/>
              <a:t>Чтобы… развивать свои </a:t>
            </a:r>
            <a:r>
              <a:rPr lang="ru-RU" sz="3600" dirty="0">
                <a:solidFill>
                  <a:srgbClr val="FF0000"/>
                </a:solidFill>
              </a:rPr>
              <a:t>ТАЛАНТЫ </a:t>
            </a:r>
            <a:r>
              <a:rPr lang="ru-RU" sz="3600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ru-RU" sz="3600" dirty="0">
              <a:solidFill>
                <a:srgbClr val="FF0000"/>
              </a:solidFill>
            </a:endParaRPr>
          </a:p>
          <a:p>
            <a:r>
              <a:rPr lang="ru-RU" sz="3600" dirty="0"/>
              <a:t>Чтобы… быть </a:t>
            </a:r>
            <a:r>
              <a:rPr lang="ru-RU" sz="3600" dirty="0">
                <a:solidFill>
                  <a:srgbClr val="00B050"/>
                </a:solidFill>
              </a:rPr>
              <a:t>СЧАСТЛИВЫМИ </a:t>
            </a:r>
            <a:r>
              <a:rPr lang="ru-RU" sz="3600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ru-RU" sz="3600" dirty="0">
              <a:solidFill>
                <a:srgbClr val="00B050"/>
              </a:solidFill>
            </a:endParaRPr>
          </a:p>
          <a:p>
            <a:r>
              <a:rPr lang="ru-RU" sz="3600" dirty="0"/>
              <a:t>Чтобы…. </a:t>
            </a:r>
            <a:r>
              <a:rPr lang="ru-RU" sz="3600" dirty="0">
                <a:solidFill>
                  <a:srgbClr val="7030A0"/>
                </a:solidFill>
              </a:rPr>
              <a:t>ВЫЖИТЬ КАК ЧЕЛОВЕЧЕСТВО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>
                <a:solidFill>
                  <a:srgbClr val="7030A0"/>
                </a:solidFill>
                <a:sym typeface="Wingdings" panose="05000000000000000000" pitchFamily="2" charset="2"/>
              </a:rPr>
              <a:t>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22BFE29B-F092-484C-A499-AEB4A58E4C41}"/>
              </a:ext>
            </a:extLst>
          </p:cNvPr>
          <p:cNvSpPr txBox="1">
            <a:spLocks/>
          </p:cNvSpPr>
          <p:nvPr/>
        </p:nvSpPr>
        <p:spPr>
          <a:xfrm>
            <a:off x="6400496" y="2564904"/>
            <a:ext cx="5015985" cy="41044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531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799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594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126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2657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469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3868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6853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210" indent="-228531" algn="l" defTabSz="914126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err="1">
                <a:solidFill>
                  <a:srgbClr val="00B0F0"/>
                </a:solidFill>
              </a:rPr>
              <a:t>Үйлесімді</a:t>
            </a:r>
            <a:r>
              <a:rPr lang="ru-RU" sz="3600" dirty="0"/>
              <a:t> </a:t>
            </a:r>
            <a:r>
              <a:rPr lang="ru-RU" sz="3600" dirty="0" err="1"/>
              <a:t>өмір</a:t>
            </a:r>
            <a:r>
              <a:rPr lang="ru-RU" sz="3600" dirty="0"/>
              <a:t> </a:t>
            </a:r>
            <a:r>
              <a:rPr lang="ru-RU" sz="3600" dirty="0" err="1"/>
              <a:t>сүру</a:t>
            </a:r>
            <a:r>
              <a:rPr lang="ru-RU" sz="3600" dirty="0"/>
              <a:t> </a:t>
            </a:r>
            <a:r>
              <a:rPr lang="ru-RU" sz="3600" dirty="0" err="1"/>
              <a:t>үшін</a:t>
            </a:r>
            <a:r>
              <a:rPr lang="ru-RU" sz="3600" dirty="0"/>
              <a:t> </a:t>
            </a:r>
            <a:r>
              <a:rPr lang="ru-RU" sz="3600" dirty="0">
                <a:sym typeface="Wingdings" panose="05000000000000000000" pitchFamily="2" charset="2"/>
              </a:rPr>
              <a:t></a:t>
            </a:r>
            <a:endParaRPr lang="ru-RU" sz="3600" dirty="0"/>
          </a:p>
          <a:p>
            <a:r>
              <a:rPr lang="ru-RU" sz="3600" dirty="0" err="1"/>
              <a:t>Өз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таланттарын</a:t>
            </a:r>
            <a:r>
              <a:rPr lang="ru-RU" sz="3600" dirty="0"/>
              <a:t> </a:t>
            </a:r>
            <a:r>
              <a:rPr lang="ru-RU" sz="3600" dirty="0" err="1"/>
              <a:t>дамыту</a:t>
            </a:r>
            <a:r>
              <a:rPr lang="ru-RU" sz="3600" dirty="0"/>
              <a:t> </a:t>
            </a:r>
            <a:r>
              <a:rPr lang="ru-RU" sz="3600" dirty="0" err="1"/>
              <a:t>үшін</a:t>
            </a:r>
            <a:r>
              <a:rPr lang="ru-RU" sz="3600" dirty="0"/>
              <a:t> </a:t>
            </a:r>
            <a:r>
              <a:rPr lang="ru-RU" sz="3600" dirty="0">
                <a:sym typeface="Wingdings" panose="05000000000000000000" pitchFamily="2" charset="2"/>
              </a:rPr>
              <a:t></a:t>
            </a:r>
            <a:endParaRPr lang="ru-RU" sz="3600" dirty="0"/>
          </a:p>
          <a:p>
            <a:r>
              <a:rPr lang="ru-RU" sz="3600" dirty="0" err="1">
                <a:solidFill>
                  <a:srgbClr val="00B050"/>
                </a:solidFill>
              </a:rPr>
              <a:t>Бақытты</a:t>
            </a:r>
            <a:r>
              <a:rPr lang="ru-RU" sz="3600" dirty="0"/>
              <a:t> болу </a:t>
            </a:r>
            <a:r>
              <a:rPr lang="ru-RU" sz="3600" dirty="0" err="1"/>
              <a:t>үшін</a:t>
            </a:r>
            <a:r>
              <a:rPr lang="ru-RU" sz="3600" dirty="0"/>
              <a:t> </a:t>
            </a:r>
            <a:r>
              <a:rPr lang="ru-RU" sz="3600" dirty="0">
                <a:sym typeface="Wingdings" panose="05000000000000000000" pitchFamily="2" charset="2"/>
              </a:rPr>
              <a:t> </a:t>
            </a:r>
            <a:endParaRPr lang="ru-RU" sz="3600" dirty="0"/>
          </a:p>
          <a:p>
            <a:r>
              <a:rPr lang="ru-RU" sz="3600" dirty="0"/>
              <a:t> </a:t>
            </a:r>
            <a:r>
              <a:rPr lang="ru-RU" sz="3600" dirty="0">
                <a:solidFill>
                  <a:srgbClr val="7030A0"/>
                </a:solidFill>
              </a:rPr>
              <a:t>АДАМЗАТ РЕТІНДЕ ӨМІР СҮРУ </a:t>
            </a:r>
            <a:r>
              <a:rPr lang="ru-RU" sz="3600" dirty="0"/>
              <a:t>ҮШІН </a:t>
            </a:r>
            <a:r>
              <a:rPr lang="ru-RU" sz="3600" dirty="0">
                <a:sym typeface="Wingdings" panose="05000000000000000000" pitchFamily="2" charset="2"/>
              </a:rPr>
              <a:t></a:t>
            </a:r>
            <a:endParaRPr lang="en-GB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7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3852" y="764704"/>
            <a:ext cx="10513168" cy="576064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70C0"/>
                </a:solidFill>
              </a:rPr>
              <a:t>ЗАПОМНИТЕ </a:t>
            </a:r>
            <a:r>
              <a:rPr lang="ru-RU" sz="3200" dirty="0">
                <a:solidFill>
                  <a:srgbClr val="0070C0"/>
                </a:solidFill>
                <a:sym typeface="Wingdings" panose="05000000000000000000" pitchFamily="2" charset="2"/>
              </a:rPr>
              <a:t> </a:t>
            </a:r>
            <a:br>
              <a:rPr lang="ru-RU" sz="3200" dirty="0">
                <a:solidFill>
                  <a:schemeClr val="accent1"/>
                </a:solidFill>
              </a:rPr>
            </a:br>
            <a:r>
              <a:rPr lang="ru-RU" sz="3200" dirty="0"/>
              <a:t>У каждого из нас есть </a:t>
            </a:r>
            <a:r>
              <a:rPr lang="ru-RU" sz="3200" dirty="0">
                <a:highlight>
                  <a:srgbClr val="FFFF00"/>
                </a:highlight>
              </a:rPr>
              <a:t>ПРАВО</a:t>
            </a:r>
            <a:r>
              <a:rPr lang="ru-RU" sz="3200" dirty="0"/>
              <a:t> на уважение наших </a:t>
            </a:r>
            <a:r>
              <a:rPr lang="ru-RU" sz="3200" dirty="0">
                <a:solidFill>
                  <a:srgbClr val="C00000"/>
                </a:solidFill>
              </a:rPr>
              <a:t>прав, чести и достоинства </a:t>
            </a:r>
            <a:r>
              <a:rPr lang="ru-RU" sz="3200" dirty="0"/>
              <a:t>и</a:t>
            </a:r>
            <a:br>
              <a:rPr lang="ru-RU" sz="3200" dirty="0"/>
            </a:br>
            <a:r>
              <a:rPr lang="ru-RU" sz="3200" dirty="0">
                <a:highlight>
                  <a:srgbClr val="2DFF1D"/>
                </a:highlight>
              </a:rPr>
              <a:t>ОБЯЗАННОСТЬ</a:t>
            </a:r>
            <a:r>
              <a:rPr lang="ru-RU" sz="3200" dirty="0"/>
              <a:t> уважать </a:t>
            </a:r>
            <a:r>
              <a:rPr lang="ru-RU" sz="3200" dirty="0">
                <a:solidFill>
                  <a:srgbClr val="C00000"/>
                </a:solidFill>
              </a:rPr>
              <a:t>права, честь и достоинство</a:t>
            </a:r>
            <a:r>
              <a:rPr lang="ru-RU" sz="3200" dirty="0"/>
              <a:t> других людей</a:t>
            </a:r>
            <a:br>
              <a:rPr lang="ru-RU" sz="3200" dirty="0"/>
            </a:br>
            <a:br>
              <a:rPr lang="ru-RU" sz="3200" dirty="0"/>
            </a:br>
            <a:r>
              <a:rPr lang="ru-RU" sz="3200" dirty="0">
                <a:solidFill>
                  <a:srgbClr val="0070C0"/>
                </a:solidFill>
              </a:rPr>
              <a:t>ЕСКЕРТУ </a:t>
            </a:r>
            <a:r>
              <a:rPr lang="ru-RU" sz="3200" dirty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br>
              <a:rPr lang="ru-RU" sz="3200" dirty="0"/>
            </a:br>
            <a:r>
              <a:rPr lang="ru-RU" sz="3200" dirty="0" err="1"/>
              <a:t>Әрқайсымыздың</a:t>
            </a:r>
            <a:r>
              <a:rPr lang="ru-RU" sz="3200" dirty="0"/>
              <a:t> </a:t>
            </a:r>
            <a:r>
              <a:rPr lang="ru-RU" sz="3200" dirty="0" err="1"/>
              <a:t>өз</a:t>
            </a:r>
            <a:r>
              <a:rPr lang="ru-RU" sz="3200" dirty="0"/>
              <a:t> </a:t>
            </a:r>
            <a:r>
              <a:rPr lang="ru-RU" sz="3200" dirty="0" err="1"/>
              <a:t>құқығымызды</a:t>
            </a:r>
            <a:r>
              <a:rPr lang="ru-RU" sz="3200" dirty="0"/>
              <a:t>, ар-</a:t>
            </a:r>
            <a:r>
              <a:rPr lang="ru-RU" sz="3200" dirty="0" err="1"/>
              <a:t>намысымыз</a:t>
            </a:r>
            <a:r>
              <a:rPr lang="ru-RU" sz="3200" dirty="0"/>
              <a:t> бен </a:t>
            </a:r>
            <a:r>
              <a:rPr lang="ru-RU" sz="3200" dirty="0" err="1"/>
              <a:t>қадір-қасиетімізді</a:t>
            </a:r>
            <a:r>
              <a:rPr lang="ru-RU" sz="3200" dirty="0"/>
              <a:t> </a:t>
            </a:r>
            <a:r>
              <a:rPr lang="ru-RU" sz="3200" dirty="0" err="1"/>
              <a:t>құрметтеуге</a:t>
            </a:r>
            <a:r>
              <a:rPr lang="ru-RU" sz="3200" dirty="0"/>
              <a:t> </a:t>
            </a:r>
            <a:r>
              <a:rPr lang="kk-KZ" sz="3200" dirty="0">
                <a:highlight>
                  <a:srgbClr val="FFFF00"/>
                </a:highlight>
              </a:rPr>
              <a:t>ҚҰҚЫҒЫЫМЗ </a:t>
            </a:r>
            <a:r>
              <a:rPr lang="kk-KZ" sz="3200" dirty="0"/>
              <a:t>БАР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басқа</a:t>
            </a:r>
            <a:r>
              <a:rPr lang="ru-RU" sz="3200" dirty="0"/>
              <a:t> </a:t>
            </a:r>
            <a:r>
              <a:rPr lang="ru-RU" sz="3200" dirty="0" err="1"/>
              <a:t>адамдардың</a:t>
            </a:r>
            <a:r>
              <a:rPr lang="ru-RU" sz="3200" dirty="0"/>
              <a:t> </a:t>
            </a:r>
            <a:r>
              <a:rPr lang="ru-RU" sz="3200" dirty="0" err="1"/>
              <a:t>құқықтарын</a:t>
            </a:r>
            <a:r>
              <a:rPr lang="ru-RU" sz="3200" dirty="0"/>
              <a:t>, ар-</a:t>
            </a:r>
            <a:r>
              <a:rPr lang="ru-RU" sz="3200" dirty="0" err="1"/>
              <a:t>намысы</a:t>
            </a:r>
            <a:r>
              <a:rPr lang="ru-RU" sz="3200" dirty="0"/>
              <a:t> мен </a:t>
            </a:r>
            <a:r>
              <a:rPr lang="ru-RU" sz="3200" dirty="0" err="1"/>
              <a:t>қадір-қасиетін</a:t>
            </a:r>
            <a:r>
              <a:rPr lang="ru-RU" sz="3200" dirty="0"/>
              <a:t> </a:t>
            </a:r>
            <a:r>
              <a:rPr lang="ru-RU" sz="3200" dirty="0" err="1"/>
              <a:t>құрметтеуге</a:t>
            </a:r>
            <a:r>
              <a:rPr lang="ru-RU" sz="3200" dirty="0"/>
              <a:t> </a:t>
            </a:r>
            <a:r>
              <a:rPr lang="ru-RU" sz="3200" dirty="0">
                <a:highlight>
                  <a:srgbClr val="00FF00"/>
                </a:highlight>
              </a:rPr>
              <a:t>МІНДЕТТІРУГІМІЗ </a:t>
            </a:r>
            <a:r>
              <a:rPr lang="ru-RU" sz="3200" dirty="0"/>
              <a:t>БАР.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45482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145801-4F19-4FFC-946A-417ED0C2C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554" y="548680"/>
            <a:ext cx="7727715" cy="1188720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b="1" dirty="0"/>
              <a:t>Вопрос классу: </a:t>
            </a:r>
            <a:br>
              <a:rPr lang="ru-RU" b="1" dirty="0"/>
            </a:br>
            <a:r>
              <a:rPr lang="ru-RU" dirty="0">
                <a:solidFill>
                  <a:schemeClr val="accent1"/>
                </a:solidFill>
              </a:rPr>
              <a:t>Что вы делаете онлайн</a:t>
            </a:r>
            <a:r>
              <a:rPr lang="en-GB" dirty="0">
                <a:solidFill>
                  <a:schemeClr val="accent1"/>
                </a:solidFill>
              </a:rPr>
              <a:t>?</a:t>
            </a:r>
            <a:br>
              <a:rPr lang="ru-RU" dirty="0"/>
            </a:br>
            <a:endParaRPr lang="ru-RU" dirty="0"/>
          </a:p>
        </p:txBody>
      </p:sp>
      <p:pic>
        <p:nvPicPr>
          <p:cNvPr id="1030" name="Picture 6" descr="https://cdn4.vectorstock.com/i/1000x1000/39/08/teenager-talking-on-the-phone-joy-vector-14543908.jpg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" t="666" r="505" b="11338"/>
          <a:stretch/>
        </p:blipFill>
        <p:spPr bwMode="auto">
          <a:xfrm>
            <a:off x="6170592" y="1980847"/>
            <a:ext cx="5375664" cy="4128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https://media.istockphoto.com/vectors/girl-and-computer-vector-id626347632?k=6&amp;m=626347632&amp;s=612x612&amp;w=0&amp;h=RJP_5OKhp7bGqFVI5GhiBCejiGZ5vU38Dvxd7P8KetM=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623" y="1884702"/>
            <a:ext cx="3493013" cy="4224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1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6840</TotalTime>
  <Words>4899</Words>
  <Application>Microsoft Office PowerPoint</Application>
  <PresentationFormat>Произвольный</PresentationFormat>
  <Paragraphs>375</Paragraphs>
  <Slides>39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Parcel</vt:lpstr>
      <vt:lpstr>Правила поведения в обществе и интернете *** Ғаламторда және қоғамдағы мінез-құлық ережелері</vt:lpstr>
      <vt:lpstr>      Whatsapp арқылы осылай өткізуге болады Версия для Whatsapp:   </vt:lpstr>
      <vt:lpstr>Правила поведения на уроке Сабақтағы мінез-құлық ережелері</vt:lpstr>
      <vt:lpstr>  Работа в группах:  Воображаемая прогулка.  Расскажите друг другу, как вы проводите свой день? (3 минуты)  Шағын топта жұмыс жасау:  Күндеріңізді қалай өткізетіңіздерді  бір-бірлеріңізге айтып бөлісіңіздер (3 минут)  </vt:lpstr>
      <vt:lpstr>ЗАПОМНИТЕ   на каждое наше действие есть ПРАВИЛО или ЗАКОН   ЕСКЕРТУ  Біздің әрбір әрекетімізде ЕРЕЖЕ немесе ЗАҢ бар </vt:lpstr>
      <vt:lpstr>Работа в группах:  Какие есть правила поведения… 1. Во время урока? 2. Когда мы что-то покупаем в магазине? 3. Когда мы переходим дорогу?  4. Зачем нужны правила поведения? Обсудите в группах (5 минут)  Шағын топта жұмыс жасау: мінез-құлық ережелері қандай бар?...  1. Сабақ барысында?  2. Дүкенде бірдеңе қашан сатып аламыз?  3. Біз жолды қашан өтеміз?  4. Неліктен мінез-құлық ережелері қажет?  Топтарда талқылаңыз (5 минут)</vt:lpstr>
      <vt:lpstr>Правила поведения нужны для…. Мінез-құлық ережелері не үшін қажет....</vt:lpstr>
      <vt:lpstr>ЗАПОМНИТЕ   У каждого из нас есть ПРАВО на уважение наших прав, чести и достоинства и ОБЯЗАННОСТЬ уважать права, честь и достоинство других людей  ЕСКЕРТУ  Әрқайсымыздың өз құқығымызды, ар-намысымыз бен қадір-қасиетімізді құрметтеуге ҚҰҚЫҒЫЫМЗ БАР және басқа адамдардың құқықтарын, ар-намысы мен қадір-қасиетін құрметтеуге МІНДЕТТІРУГІМІЗ БАР.</vt:lpstr>
      <vt:lpstr> Вопрос классу:  Что вы делаете онлайн? </vt:lpstr>
      <vt:lpstr>Презентация PowerPoint</vt:lpstr>
      <vt:lpstr>Работа в группах: Какие опасности есть в интернете? Обсудите в группах (3 минуты)  Шағын топта жұмыс жасау: Интернетте қандай қауіптер бар?   Топтарда талқылаңыз (3 минут)</vt:lpstr>
      <vt:lpstr>Правила поведения в интернете (мультфильм) Ғаламторда және қоғамдағы мінез-құлық ережелері (мультфильм)</vt:lpstr>
      <vt:lpstr>Презентация PowerPoint</vt:lpstr>
      <vt:lpstr>Презентация PowerPoint</vt:lpstr>
      <vt:lpstr>Презентация PowerPoint</vt:lpstr>
      <vt:lpstr>Что такое кибербуллинг? Виды кибербуллинга Кибербуллинг дегеніміз не? Кибербуллингтің түрлері</vt:lpstr>
      <vt:lpstr>Ответственность за насилие, буллинг и кибербуллинг Зорлық-зомбылық, буллинг және кибербуллинг үшін жауапкершілік</vt:lpstr>
      <vt:lpstr>Советы для школьников: как защитить себя в интернете</vt:lpstr>
      <vt:lpstr>Как защитить себя от кибербуллинга? Өзіңді кибербуллингтен қалай қорғауға болады?</vt:lpstr>
      <vt:lpstr>Как защитить себя от буллинга?  Буллингтен өзіңді қалай қорғау керек?</vt:lpstr>
      <vt:lpstr> Ответ Учителя/ Мұғалымның жауабы Как защитить себя от буллинга? буллингтен өзіңді қалай қорғауға болады? </vt:lpstr>
      <vt:lpstr>   Если Вы свидетель травли Егер Сіз қорлаудың куәгері болсаңыз:  </vt:lpstr>
      <vt:lpstr>Советы для родителей ата-аналарға арналған кеңестер</vt:lpstr>
      <vt:lpstr> Баланы буллингтен қалай қорғауға болады? Как защитить ребенка от буллинга?</vt:lpstr>
      <vt:lpstr>Баланы буллингтен қалай қорғауға болады?</vt:lpstr>
      <vt:lpstr>Как защитить ребенка от буллинга?  Баланы буллингтен қалай қорғауға болады?</vt:lpstr>
      <vt:lpstr>Баланы буллингтен қалай қорғауға болады? Как защитить ребенка от буллинга?</vt:lpstr>
      <vt:lpstr>Как защитить ребенка от кибербуллинга? 1 Баланы кибербуллингтен қалай қорғауға болады? 1</vt:lpstr>
      <vt:lpstr>Как защитить ребенка от кибербуллинга? 2 Баланы кибербуллингтен қалай қорғауға болады? 2</vt:lpstr>
      <vt:lpstr>Как защитить ребенка от кибербуллинга? 3 Баланы кибербуллингтен қалай қорғауға болады? 3</vt:lpstr>
      <vt:lpstr>Советы для родителей и педагогов Ата-аналар мен тәрбиешілерге арналған кеңестер</vt:lpstr>
      <vt:lpstr>Советы для ШКОЛ  МЕКТЕПтерге арналған кеңестер</vt:lpstr>
      <vt:lpstr>Рекомендации для школ/  Мектептерге ұсыныстар:</vt:lpstr>
      <vt:lpstr>Как создать безопасную школьную среду? Антибуллинговые инструменты для школ   Қауіпсіз мектеп ортасын қалай құруға болады? мектептерге арналған Буллингке қарсы құралдар   https://drive.google.com/open?id=1-zDZLldJmwRneOMhxvgGoRhiPL-c5mHU</vt:lpstr>
      <vt:lpstr>Антибуллинговая политика для школ Буллингке қарсы саясат</vt:lpstr>
      <vt:lpstr>Антибуллинговый кодекс поведения школ Буллингке қарсы мінез құлық кодексі</vt:lpstr>
      <vt:lpstr>Памятка для родителей: правила поведения в школе Ата аналарға арналған Нұсқаулық</vt:lpstr>
      <vt:lpstr>Образовательный проект ОО «Ассоциация учеников Шайкенова» Street Law Kazakhstan   Дополнительная информация по защите детей от буллинга и кибербуллинга  «Шәйкенов шәкірттері қауымдастығы» ҚБ Street Law Kazakhstan білім беру жобасы  Балаларды буллинг мен кибербуллингтен қорғау туралы ҚОСЫМША АҚПАРАТ</vt:lpstr>
      <vt:lpstr> Назарларыңызға рахмет!  БЛАГОДАРИМ  ЗА ВНИМАНИЕ!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Образовательный проект   ОО «Ассоциации учеников Шайкенова»</dc:title>
  <dc:creator>Khalida Azhigulova</dc:creator>
  <cp:lastModifiedBy>Неизвестный пользователь</cp:lastModifiedBy>
  <cp:revision>88</cp:revision>
  <dcterms:created xsi:type="dcterms:W3CDTF">2020-08-03T17:19:19Z</dcterms:created>
  <dcterms:modified xsi:type="dcterms:W3CDTF">2022-03-29T06:53:58Z</dcterms:modified>
</cp:coreProperties>
</file>