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88" r:id="rId3"/>
    <p:sldId id="286" r:id="rId4"/>
    <p:sldId id="287" r:id="rId5"/>
    <p:sldId id="284" r:id="rId6"/>
    <p:sldId id="268" r:id="rId7"/>
    <p:sldId id="269" r:id="rId8"/>
    <p:sldId id="261" r:id="rId9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FCEEE4"/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80" autoAdjust="0"/>
  </p:normalViewPr>
  <p:slideViewPr>
    <p:cSldViewPr snapToGrid="0">
      <p:cViewPr>
        <p:scale>
          <a:sx n="80" d="100"/>
          <a:sy n="80" d="100"/>
        </p:scale>
        <p:origin x="-96" y="-7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B04CD4B-42A6-44BF-8F04-5901A37E1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7A99BF6-0F0B-47F6-9D9D-783A3655E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B8C4E0-408E-48F5-BAD4-DB4F5A77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CAE4638-FFE3-48E9-9B7A-43EFABC4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2EC309C-5DE4-4490-9DF4-C6C479A3C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9" name="Рисунок 18">
            <a:extLst>
              <a:ext uri="{FF2B5EF4-FFF2-40B4-BE49-F238E27FC236}">
                <a16:creationId xmlns="" xmlns:a16="http://schemas.microsoft.com/office/drawing/2014/main" id="{1953FA24-E6BA-47D2-876F-29D1CC59A4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70584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10144A1-4EFF-46DC-8119-A790D8884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CC522082-40C7-4932-A737-C5A3872E55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7444036-D320-4EEF-B61E-31B50ED14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E46BD9-F918-4F5A-A49F-8F03EC105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D7AE92-D114-48FF-BC7E-DBBDBB3F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45218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E04ABB85-30EE-414F-B25D-152CBD7614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3F5E15F3-F7B1-495E-ABF9-29DDACA13E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7ED868E-C5C7-47F1-A7BC-443C36E43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3094A72-4F0D-477D-BE03-515BB4C4D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3B872C93-42BF-4434-AFEF-C6B792757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03043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95FB53-391F-4295-A5DC-F64680310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53BE65-EBA1-49F7-9E8C-DFFDF5F18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196335D-6032-42BE-B98C-84C170F5C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E304D62-40AA-4D4E-8E94-B11F786B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9E8F021-757C-44B2-8D67-1EFA43ECA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D72C08E-D83E-4A45-9F74-F6EA6D7D6D6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31E14227-0077-49AD-9C31-E74ABAB66372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rgbClr val="FFFFFF">
              <a:alpha val="93000"/>
            </a:srgb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799473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A01DF8-0948-4770-86F9-41F4EA7FC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254B3F0-2CD8-4D80-9889-D16C06332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7591BF2-E3C4-42A0-85B1-A8C9EC363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8196DC6-D10D-486D-8F86-B8F88BF75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436A3B2-FD2F-4989-B142-AE5915263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5E7F71BD-082D-4C7B-904C-00E1023B51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ADB39D54-CA52-4E4C-B800-7B0B7B6E3A0F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62538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2D655B-DD11-4BD0-9E8A-36935464F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7655814-0C75-4033-82F0-2C4E052432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1D162FEF-3F20-448D-83AB-AE9FACFB7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3CD804A-EAA8-426D-946F-04A857E2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801DE3F-9504-47AD-AE41-8AC671DC8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7687BE8-8970-411E-B9F9-370BE850D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CC3EE1D0-0ACD-44B2-A01B-52E09A849C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4D2C130-92F2-438D-9DD5-D7396B2D71DB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5369897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89654BA-E5CE-4D70-82AF-055E61445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4A9097C-C656-4426-BE13-3BD1E24C4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D13EFA01-993C-4932-9698-626E496A6A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84FBCCEA-364E-4864-9652-946A2A231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82E3F988-FBBF-4A13-8412-DA1C74196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899E8F3-A2CE-4C9B-9947-FF0F5F355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3E18B264-6272-49C3-9493-3D2836CBF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8185E22C-BAE4-48EC-A8A3-82B78E89F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0ADDFADF-1238-4BAC-A18A-AFCA2DABE1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="" xmlns:a16="http://schemas.microsoft.com/office/drawing/2014/main" id="{AD80D9B2-EEFE-494D-8CD8-54A6DE3134E8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826531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C17DF9F-5E77-4C7C-9D3B-7FE5D4DE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0EAA96EC-91D9-4496-BEE8-AAA184C4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49835B4-DE32-46EF-8016-651A9E2A6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42849E5E-9757-4F15-A9F9-F0287DF99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="" xmlns:a16="http://schemas.microsoft.com/office/drawing/2014/main" id="{4D954C9F-A254-4E44-9EE9-2DFF6DB4F0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3336566D-EB33-4400-99E3-1DEA97050967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91792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7287406-C7AE-40C8-AAF9-E2C8C1698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8F5392BF-6AA4-4BDC-BB94-1CD6BA6F6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7D4B638B-A457-4A5E-9EDB-DC99C58BD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5F4C762C-583B-47D6-BE62-38B28A6F9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02490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210227E5-7EC7-46F0-A5F2-FE23495C861C}"/>
              </a:ext>
            </a:extLst>
          </p:cNvPr>
          <p:cNvSpPr/>
          <p:nvPr userDrawn="1"/>
        </p:nvSpPr>
        <p:spPr>
          <a:xfrm>
            <a:off x="109182" y="136478"/>
            <a:ext cx="11955439" cy="6625988"/>
          </a:xfrm>
          <a:prstGeom prst="rect">
            <a:avLst/>
          </a:prstGeom>
          <a:solidFill>
            <a:schemeClr val="lt1">
              <a:alpha val="91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765144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AC0A440-9292-4F58-8D3F-0C0B28014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25D1F5B-C308-48DD-BC3F-0BE543C59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173D55FE-566B-4994-8684-E6A0D5C93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0D27A88-469B-49EF-AE86-951BDCFDE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EF3142DD-B6FF-4B24-9D21-3290B2319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EE5FFEB-AF63-45E0-B093-4F35AF114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508224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7A93EA-A33E-49A1-912A-12264F3B9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EF392133-5500-40B2-B1FA-513D60F4C0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2EA74E4C-3B80-411A-83EB-1CC7AC1F4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E808A76A-C195-486B-8F0F-AF7945A6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FFFE78EC-FC06-4024-BD2E-8C3DE54B2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C5A8638-7463-4E90-AC50-7CF5C0CD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79464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D864686-C11E-4A83-8679-239075428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EE74F5B7-D33B-4702-B349-6DEFD195F1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BC89E58-E874-4F60-A888-CD19DA65E9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48DBB-5DEB-467E-869E-944255DA3B60}" type="datetimeFigureOut">
              <a:rPr lang="ru-RU" smtClean="0"/>
              <a:pPr/>
              <a:t>27.04.2023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ABA2108-C35D-4356-9E55-CA86B98B85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DE0557B-864A-4933-BD8A-15BA626636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D9C3D-F813-4268-8404-3799BF8629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99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egalacts.egov.kz/npa/view?id=1441088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655" y="2161308"/>
            <a:ext cx="11765171" cy="46966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Қорытынды</a:t>
            </a: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ru-RU" sz="98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аттестаттау</a:t>
            </a: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9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Итоговая </a:t>
            </a:r>
            <a:r>
              <a:rPr lang="ru-RU" sz="9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аттестация</a:t>
            </a:r>
            <a:r>
              <a:rPr lang="ru-RU" sz="9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9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«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Жартас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 ЖББМ» КММ </a:t>
            </a:r>
            <a:b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2022-2023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оқу</a:t>
            </a:r>
            <a:r>
              <a:rPr lang="ru-RU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жылы</a:t>
            </a:r>
            <a:r>
              <a:rPr lang="ru-RU" sz="5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 </a:t>
            </a:r>
            <a:br>
              <a:rPr lang="ru-RU" sz="5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/>
            </a:r>
            <a:br>
              <a:rPr lang="ru-RU" sz="8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5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2022- 2023 учебный </a:t>
            </a:r>
            <a:r>
              <a:rPr lang="ru-RU" sz="5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год</a:t>
            </a:r>
            <a:br>
              <a:rPr lang="ru-RU" sz="5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</a:br>
            <a:r>
              <a:rPr lang="ru-RU" sz="5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по КГУ «</a:t>
            </a:r>
            <a:r>
              <a:rPr lang="ru-RU" sz="53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Жартасской</a:t>
            </a:r>
            <a:r>
              <a:rPr lang="ru-RU" sz="53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 ОШ»</a:t>
            </a:r>
            <a:endParaRPr lang="ru-RU" sz="8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883247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1084626" cy="116679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solidFill>
                  <a:srgbClr val="333333"/>
                </a:solidFill>
                <a:latin typeface="roboto"/>
              </a:rPr>
              <a:t/>
            </a:r>
            <a:br>
              <a:rPr lang="ru-RU" sz="3200" b="1" dirty="0" smtClean="0">
                <a:solidFill>
                  <a:srgbClr val="333333"/>
                </a:solidFill>
                <a:latin typeface="roboto"/>
              </a:rPr>
            </a:br>
            <a:r>
              <a:rPr lang="ru-RU" sz="3200" b="1" dirty="0">
                <a:solidFill>
                  <a:srgbClr val="333333"/>
                </a:solidFill>
                <a:latin typeface="roboto"/>
              </a:rPr>
              <a:t/>
            </a:r>
            <a:br>
              <a:rPr lang="ru-RU" sz="3200" b="1" dirty="0">
                <a:solidFill>
                  <a:srgbClr val="333333"/>
                </a:solidFill>
                <a:latin typeface="roboto"/>
              </a:rPr>
            </a:br>
            <a:r>
              <a:rPr lang="ru-RU" sz="3200" b="1" dirty="0" err="1" smtClean="0">
                <a:solidFill>
                  <a:srgbClr val="333333"/>
                </a:solidFill>
                <a:latin typeface="roboto"/>
              </a:rPr>
              <a:t>Мектеп</a:t>
            </a:r>
            <a:r>
              <a:rPr lang="ru-RU" sz="3200" b="1" dirty="0" smtClean="0">
                <a:solidFill>
                  <a:srgbClr val="333333"/>
                </a:solidFill>
                <a:latin typeface="roboto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оқушылары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биыл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қорытынды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емтиханды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> 2-19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маусымда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> </a:t>
            </a:r>
            <a:r>
              <a:rPr lang="ru-RU" sz="3200" b="1" dirty="0" err="1">
                <a:solidFill>
                  <a:srgbClr val="333333"/>
                </a:solidFill>
                <a:latin typeface="roboto"/>
              </a:rPr>
              <a:t>тапсырады</a:t>
            </a:r>
            <a:r>
              <a:rPr lang="ru-RU" sz="3200" b="1" dirty="0">
                <a:solidFill>
                  <a:srgbClr val="333333"/>
                </a:solidFill>
                <a:latin typeface="roboto"/>
              </a:rPr>
              <a:t/>
            </a:r>
            <a:br>
              <a:rPr lang="ru-RU" sz="3200" b="1" dirty="0">
                <a:solidFill>
                  <a:srgbClr val="333333"/>
                </a:solidFill>
                <a:latin typeface="roboto"/>
              </a:rPr>
            </a:br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b="1" dirty="0" smtClean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3198" y="1543792"/>
            <a:ext cx="10515600" cy="4916385"/>
          </a:xfrm>
        </p:spPr>
        <p:txBody>
          <a:bodyPr>
            <a:normAutofit fontScale="25000" lnSpcReduction="20000"/>
          </a:bodyPr>
          <a:lstStyle/>
          <a:p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9-сынып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оқушылары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төрт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, ал 11-сынып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оқушылары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бес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тапсыруы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тиіс</a:t>
            </a:r>
            <a:r>
              <a:rPr lang="ru-RU" sz="4800" b="1" dirty="0">
                <a:solidFill>
                  <a:srgbClr val="333333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Ашық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НҚА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порталында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2022-2023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жылының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аяқталу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орта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беру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ұйымдарында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алушыларды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аттестаттаудан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өткізу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мерзімдерін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бекіту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бұйрық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жобасы</a:t>
            </a:r>
            <a:r>
              <a:rPr lang="ru-RU" sz="4800" dirty="0">
                <a:solidFill>
                  <a:srgbClr val="E81F14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 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жарияланды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Жобаға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мектепте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сабақтар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мамырда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аяқталады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Бітіру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емтихандары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/>
              <a:buChar char="•"/>
            </a:pP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(10)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бітіру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емтихандары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2-13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аралығында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мемлекеттік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бітіру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емтихандары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5-19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аралығында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өтеді</a:t>
            </a:r>
            <a:r>
              <a:rPr lang="ru-RU" sz="4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9 (10)-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оқушыларын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аттестаттау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sz="4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8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эссе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нысанында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гуманитарлық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цикл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пәндерін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тереңдетіп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мектеп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алушылары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мақала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әңгіме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эссе)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математика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(алгебра)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жұмысы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өзбек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ұйғыр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тәжік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мәтінмен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мәтінмен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тапсырмаларды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9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пәні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(физика, химия, биология, география, геометрия,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дүниежүзі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шет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/француз/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), информатика) 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 (12)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оқушыларын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қорытынды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аттестаттау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мерзімі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ана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 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алгебра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анализ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бастамалары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тарихы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ауызша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өзбек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ұйғыр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тәжік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тілдерінде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мектептерде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әдебиетінен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оқытатын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мектептерде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сыныптарда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орыс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әдебиетінен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/>
              <a:buChar char="•"/>
            </a:pP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таңдау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пәні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жазбаша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емтихан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(физика, химия, биология, география, геометрия,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дүниежүзілік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тарих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құқық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негіздері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әдебиет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шет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тілі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ағылшын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/француз/</a:t>
            </a:r>
            <a:r>
              <a:rPr lang="ru-RU" sz="48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неміс</a:t>
            </a:r>
            <a:r>
              <a:rPr lang="ru-RU" sz="48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), информатика)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– 2023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 </a:t>
            </a:r>
            <a:r>
              <a:rPr lang="ru-RU" sz="4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маусым</a:t>
            </a:r>
            <a:r>
              <a:rPr lang="ru-RU" sz="4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marL="0" indent="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>
                <a:solidFill>
                  <a:srgbClr val="151515"/>
                </a:solidFill>
                <a:latin typeface="Roboto"/>
              </a:rPr>
              <a:t>     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759175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6DF340-1E4C-4AD2-A48F-38510313C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548005"/>
            <a:ext cx="10515600" cy="762635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Завершение 2022-2023 учебного года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5AA055-CC3C-4A63-8854-A4CD2B8840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39240"/>
            <a:ext cx="11582400" cy="394716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Учебные занятия в школах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независимо от формы собственности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ведомственной подчиненности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0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завершаются 31 мая 2023 года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ru-RU" sz="40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Последний звонок – 1 июня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9868151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2AB88E3-CC42-45E5-91CE-95E5EBAA7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6525"/>
            <a:ext cx="10515600" cy="64071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Государственная  итоговая аттестация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="" xmlns:a16="http://schemas.microsoft.com/office/drawing/2014/main" id="{B4076CDE-5CDC-454A-8080-4065958A6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878099"/>
              </p:ext>
            </p:extLst>
          </p:nvPr>
        </p:nvGraphicFramePr>
        <p:xfrm>
          <a:off x="213360" y="746760"/>
          <a:ext cx="11780520" cy="5492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0640">
                  <a:extLst>
                    <a:ext uri="{9D8B030D-6E8A-4147-A177-3AD203B41FA5}">
                      <a16:colId xmlns="" xmlns:a16="http://schemas.microsoft.com/office/drawing/2014/main" val="3143297357"/>
                    </a:ext>
                  </a:extLst>
                </a:gridCol>
                <a:gridCol w="4419600">
                  <a:extLst>
                    <a:ext uri="{9D8B030D-6E8A-4147-A177-3AD203B41FA5}">
                      <a16:colId xmlns="" xmlns:a16="http://schemas.microsoft.com/office/drawing/2014/main" val="1260748993"/>
                    </a:ext>
                  </a:extLst>
                </a:gridCol>
                <a:gridCol w="1295400">
                  <a:extLst>
                    <a:ext uri="{9D8B030D-6E8A-4147-A177-3AD203B41FA5}">
                      <a16:colId xmlns="" xmlns:a16="http://schemas.microsoft.com/office/drawing/2014/main" val="4101530487"/>
                    </a:ext>
                  </a:extLst>
                </a:gridCol>
                <a:gridCol w="4754880">
                  <a:extLst>
                    <a:ext uri="{9D8B030D-6E8A-4147-A177-3AD203B41FA5}">
                      <a16:colId xmlns="" xmlns:a16="http://schemas.microsoft.com/office/drawing/2014/main" val="1509430981"/>
                    </a:ext>
                  </a:extLst>
                </a:gridCol>
              </a:tblGrid>
              <a:tr h="33528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9 класс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 класс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98144240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 июня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solidFill>
                          <a:srgbClr val="0033CC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русскому языку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(2 часа)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русскому языку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43021898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 июня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алгебре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алгебре и началам анализа </a:t>
                      </a: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(5 часов)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57429071"/>
                  </a:ext>
                </a:extLst>
              </a:tr>
              <a:tr h="587586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 июня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казахскому языку и литературе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(80 минут)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Устный экзамен по истории Казахстана 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2228347"/>
                  </a:ext>
                </a:extLst>
              </a:tr>
              <a:tr h="587586"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 июня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выбору: физика, химия, биология, география, геометрия, история Казахстана, всемирная история, литература, иностранный язык, информатика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(80 минут)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по казахскому языку и литературе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solidFill>
                            <a:srgbClr val="0033C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(3 часа)</a:t>
                      </a:r>
                      <a:endParaRPr lang="ru-RU" sz="2400" b="1" dirty="0"/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16719714"/>
                  </a:ext>
                </a:extLst>
              </a:tr>
              <a:tr h="587586"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 июня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Письменный экзамен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по предмету по выбору</a:t>
                      </a:r>
                    </a:p>
                  </a:txBody>
                  <a:tcPr>
                    <a:solidFill>
                      <a:srgbClr val="FCEEE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127586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553439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6503" y="236674"/>
            <a:ext cx="10515600" cy="95857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  <a:cs typeface="Arial" pitchFamily="34" charset="0"/>
              </a:rPr>
              <a:t>ТРЕБОВАНИЯ К ПРЕТЕНДЕНТАМ НА АТТЕСТАТ «АЛТ</a:t>
            </a:r>
            <a:r>
              <a:rPr lang="ru-RU" sz="2800" b="1" dirty="0">
                <a:solidFill>
                  <a:srgbClr val="0033CC"/>
                </a:solidFill>
                <a:latin typeface="Arial Narrow" pitchFamily="34" charset="0"/>
                <a:cs typeface="Arial" pitchFamily="34" charset="0"/>
              </a:rPr>
              <a:t>ЫН БЕЛГІ»</a:t>
            </a:r>
            <a:r>
              <a:rPr lang="ru-RU" sz="28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  <a:t/>
            </a:r>
            <a:br>
              <a:rPr lang="ru-RU" sz="2800" b="1" dirty="0">
                <a:solidFill>
                  <a:prstClr val="white"/>
                </a:solidFill>
                <a:latin typeface="Arial Narrow" pitchFamily="34" charset="0"/>
                <a:cs typeface="Arial" pitchFamily="34" charset="0"/>
              </a:rPr>
            </a:b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384942"/>
              </p:ext>
            </p:extLst>
          </p:nvPr>
        </p:nvGraphicFramePr>
        <p:xfrm>
          <a:off x="290283" y="913433"/>
          <a:ext cx="11533855" cy="429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71837">
                  <a:extLst>
                    <a:ext uri="{9D8B030D-6E8A-4147-A177-3AD203B41FA5}">
                      <a16:colId xmlns="" xmlns:a16="http://schemas.microsoft.com/office/drawing/2014/main" val="1445814303"/>
                    </a:ext>
                  </a:extLst>
                </a:gridCol>
                <a:gridCol w="8962018">
                  <a:extLst>
                    <a:ext uri="{9D8B030D-6E8A-4147-A177-3AD203B41FA5}">
                      <a16:colId xmlns="" xmlns:a16="http://schemas.microsoft.com/office/drawing/2014/main" val="87431322"/>
                    </a:ext>
                  </a:extLst>
                </a:gridCol>
              </a:tblGrid>
              <a:tr h="344520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C 2022-2023 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года вводится норма: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Аттестат об окончании основной школы с отличием – </a:t>
                      </a:r>
                      <a:r>
                        <a:rPr lang="ru-RU" sz="2800" b="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годовые оценки «5» с пятого по девятый класс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«Алтын </a:t>
                      </a:r>
                      <a:r>
                        <a:rPr lang="en-US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Белг</a:t>
                      </a:r>
                      <a:r>
                        <a:rPr lang="en-US" sz="2800" b="1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i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»</a:t>
                      </a:r>
                      <a:endParaRPr lang="ru-RU" sz="2800" b="1" dirty="0">
                        <a:solidFill>
                          <a:prstClr val="black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b="1" dirty="0">
                          <a:solidFill>
                            <a:prstClr val="black"/>
                          </a:solidFill>
                          <a:effectLst/>
                          <a:latin typeface="Arial Narrow" panose="020B0606020202030204" pitchFamily="34" charset="0"/>
                        </a:rPr>
                        <a:t>четвертные, годовые и итоговые оценки «5» по всем предметам в период учебы в 11 классе;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dirty="0"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получившие аттестат об основном среднем образовании с отличием;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2800" dirty="0">
                          <a:solidFill>
                            <a:prstClr val="black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Narrow" panose="020B0606020202030204" pitchFamily="34" charset="0"/>
                        </a:rPr>
                        <a:t>прошедшие итоговую аттестацию по завершении общего среднего образования на оценку «5»;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85293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7253432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2030" y="336071"/>
            <a:ext cx="11526982" cy="6186649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ru-RU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 результатам итоговой аттестации:</a:t>
            </a:r>
          </a:p>
          <a:p>
            <a:pPr marL="263525" indent="0" fontAlgn="base">
              <a:buNone/>
            </a:pP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1) обучающиеся 9  классов 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при получении неудовлетворительных оценок по одному или двум предметам допускаются к прохождению в </a:t>
            </a:r>
            <a:r>
              <a:rPr lang="ru-RU" b="1" dirty="0">
                <a:cs typeface="Times New Roman" pitchFamily="18" charset="0"/>
              </a:rPr>
              <a:t>лицее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 повторной итоговой аттестации </a:t>
            </a: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по данным учебным предметам в форме экзамена;</a:t>
            </a:r>
          </a:p>
          <a:p>
            <a:pPr marL="263525" indent="0" fontAlgn="base">
              <a:buNone/>
            </a:pP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2) обучающиеся 9 класса </a:t>
            </a:r>
            <a:r>
              <a:rPr lang="ru-RU" b="1" dirty="0">
                <a:solidFill>
                  <a:schemeClr val="tx1"/>
                </a:solidFill>
                <a:cs typeface="Times New Roman" pitchFamily="18" charset="0"/>
              </a:rPr>
              <a:t>при получении неудовлетворительных оценок по трем и более предметам остаются на повторный год обучения</a:t>
            </a:r>
            <a:r>
              <a:rPr lang="ru-RU" dirty="0">
                <a:solidFill>
                  <a:schemeClr val="tx1"/>
                </a:solidFill>
                <a:cs typeface="Times New Roman" pitchFamily="18" charset="0"/>
              </a:rPr>
              <a:t>;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Сроки повторных итоговых аттестации устанавливают управления образования, а также районные и городские отделы образования по согласованию с управлениями образования.</a:t>
            </a:r>
          </a:p>
          <a:p>
            <a:pPr marL="0" indent="0" fontAlgn="base">
              <a:buNone/>
            </a:pPr>
            <a:r>
              <a:rPr lang="ru-RU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Экзаменационные материалы повторной итоговой аттестации разрабатываются школами самостоятельно.</a:t>
            </a:r>
          </a:p>
          <a:p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63101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7540" y="730928"/>
            <a:ext cx="11534900" cy="5643154"/>
          </a:xfrm>
        </p:spPr>
        <p:txBody>
          <a:bodyPr>
            <a:noAutofit/>
          </a:bodyPr>
          <a:lstStyle/>
          <a:p>
            <a:pPr marL="0" indent="0" fontAlgn="base">
              <a:spcBef>
                <a:spcPts val="600"/>
              </a:spcBef>
              <a:buNone/>
            </a:pP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Обучающийся 9 и 11 классов, заболевший в период итоговой аттестации, сдает пропущенные экзамены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после выздоровления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marL="0" indent="0" fontAlgn="base">
              <a:spcBef>
                <a:spcPts val="600"/>
              </a:spcBef>
              <a:buNone/>
            </a:pP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0" indent="0" fontAlgn="base">
              <a:spcBef>
                <a:spcPts val="600"/>
              </a:spcBef>
              <a:buNone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Досрочная итоговая аттестация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выпускников 9 и 11 классов,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допускается в случае выезда обучающихся за границу для поступления на учебу или на постоянное место жительства </a:t>
            </a:r>
            <a:r>
              <a:rPr lang="ru-RU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при предъявлении подтверждающих документов и проводится в форме итоговых выпускных экзаменов или государственных выпускных экзаменов </a:t>
            </a: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не ранее, чем за 2 месяца до окончания учебного года.</a:t>
            </a:r>
          </a:p>
          <a:p>
            <a:pPr marL="0" indent="0" fontAlgn="base">
              <a:spcBef>
                <a:spcPts val="600"/>
              </a:spcBef>
              <a:buNone/>
            </a:pP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endParaRPr lang="ru-RU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879084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4817" y="462587"/>
            <a:ext cx="11668103" cy="5992246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3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Приказы об освобождении обучающихся от итоговой аттестации издаются на основании следующих документов:</a:t>
            </a: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заключения врачебно-консультационной комиссии согласно форме № 035-1/у </a:t>
            </a:r>
            <a:r>
              <a:rPr lang="ru-RU" sz="32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(для обучающихся освобождаемых по состоянию здоровья, инвалидов І-II группы, инвалидов детства, детей-инвалидов)</a:t>
            </a:r>
            <a:endParaRPr lang="ru-RU" sz="32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выписки из решения педсовета и ходатайства школы</a:t>
            </a:r>
          </a:p>
          <a:p>
            <a:pPr marL="514350" indent="-431800" fontAlgn="base"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подлинников и копий табелей успеваемости обучающихся</a:t>
            </a:r>
          </a:p>
          <a:p>
            <a:pPr marL="0" indent="0" fontAlgn="base">
              <a:buNone/>
            </a:pPr>
            <a:endParaRPr lang="ru-RU" sz="26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887380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Другая 28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1940</TotalTime>
  <Words>471</Words>
  <Application>Microsoft Office PowerPoint</Application>
  <PresentationFormat>Произвольный</PresentationFormat>
  <Paragraphs>74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      Қорытынды аттестаттау Итоговая аттестация «Жартас ЖББМ» КММ  2022-2023 оқу жылы   2022- 2023 учебный год по КГУ «Жартасской ОШ»</vt:lpstr>
      <vt:lpstr>  Мектеп оқушылары биыл қорытынды емтиханды 2-19 маусымда тапсырады   </vt:lpstr>
      <vt:lpstr>Завершение 2022-2023 учебного года</vt:lpstr>
      <vt:lpstr>Государственная  итоговая аттестация</vt:lpstr>
      <vt:lpstr>ТРЕБОВАНИЯ К ПРЕТЕНДЕНТАМ НА АТТЕСТАТ «АЛТЫН БЕЛГІ» </vt:lpstr>
      <vt:lpstr>Презентация PowerPoint</vt:lpstr>
      <vt:lpstr>Презентация PowerPoint</vt:lpstr>
      <vt:lpstr>Презентация PowerPoint</vt:lpstr>
    </vt:vector>
  </TitlesOfParts>
  <Manager>КГУ "СПЕЦИАЛИЗИРОВАННЫЙ IT ЛИЦЕЙ"</Manager>
  <Company>АКТАУ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РЯБОВАЛ.Н.</dc:title>
  <dc:subject>НИКИТА</dc:subject>
  <dc:creator>Людмила Рябова</dc:creator>
  <cp:keywords>ГИА-2024</cp:keywords>
  <cp:lastModifiedBy>Пользователь Windows</cp:lastModifiedBy>
  <cp:revision>71</cp:revision>
  <cp:lastPrinted>2022-12-10T03:57:20Z</cp:lastPrinted>
  <dcterms:created xsi:type="dcterms:W3CDTF">2021-02-04T09:04:26Z</dcterms:created>
  <dcterms:modified xsi:type="dcterms:W3CDTF">2023-04-28T04:07:41Z</dcterms:modified>
</cp:coreProperties>
</file>