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0080625" cy="7559675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1524" y="9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sldImg"/>
          </p:nvPr>
        </p:nvSpPr>
        <p:spPr bwMode="auto">
          <a:xfrm>
            <a:off x="1106488" y="812800"/>
            <a:ext cx="5341937" cy="400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1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5200" cy="480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8188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endParaRPr lang="ru-RU" altLang="ru-RU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endParaRPr lang="ru-RU" altLang="ru-RU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8188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endParaRPr lang="ru-RU" altLang="ru-RU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E256FD18-F408-4EF9-85AA-A34C8F0FBDD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018010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0568322-3F70-45A2-A437-0995C7F85C9D}" type="slidenum">
              <a:rPr lang="ru-RU" altLang="ru-RU"/>
              <a:pPr/>
              <a:t>1</a:t>
            </a:fld>
            <a:endParaRPr lang="ru-RU" altLang="ru-RU"/>
          </a:p>
        </p:txBody>
      </p:sp>
      <p:sp>
        <p:nvSpPr>
          <p:cNvPr id="14337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6700" cy="40100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338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074313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352A6E2-2A30-43BA-AEE9-921746C1A9ED}" type="slidenum">
              <a:rPr lang="ru-RU" altLang="ru-RU"/>
              <a:pPr/>
              <a:t>10</a:t>
            </a:fld>
            <a:endParaRPr lang="ru-RU" altLang="ru-RU"/>
          </a:p>
        </p:txBody>
      </p:sp>
      <p:sp>
        <p:nvSpPr>
          <p:cNvPr id="23553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3554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078222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9DD47F4-5F3D-45C4-8183-946FFB212934}" type="slidenum">
              <a:rPr lang="ru-RU" altLang="ru-RU"/>
              <a:pPr/>
              <a:t>11</a:t>
            </a:fld>
            <a:endParaRPr lang="ru-RU" altLang="ru-RU"/>
          </a:p>
        </p:txBody>
      </p:sp>
      <p:sp>
        <p:nvSpPr>
          <p:cNvPr id="24577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4578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066163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ECBA1A4-3947-4E9E-AC12-78639A6F4F50}" type="slidenum">
              <a:rPr lang="ru-RU" altLang="ru-RU"/>
              <a:pPr/>
              <a:t>2</a:t>
            </a:fld>
            <a:endParaRPr lang="ru-RU" altLang="ru-RU"/>
          </a:p>
        </p:txBody>
      </p:sp>
      <p:sp>
        <p:nvSpPr>
          <p:cNvPr id="15361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2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721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73143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E29AA72-0DB2-41E7-A30B-AEDB0151FB60}" type="slidenum">
              <a:rPr lang="ru-RU" altLang="ru-RU"/>
              <a:pPr/>
              <a:t>3</a:t>
            </a:fld>
            <a:endParaRPr lang="ru-RU" altLang="ru-RU"/>
          </a:p>
        </p:txBody>
      </p:sp>
      <p:sp>
        <p:nvSpPr>
          <p:cNvPr id="16385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6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901688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1AACF57-2856-4040-B646-B62998EFC994}" type="slidenum">
              <a:rPr lang="ru-RU" altLang="ru-RU"/>
              <a:pPr/>
              <a:t>4</a:t>
            </a:fld>
            <a:endParaRPr lang="ru-RU" altLang="ru-RU"/>
          </a:p>
        </p:txBody>
      </p:sp>
      <p:sp>
        <p:nvSpPr>
          <p:cNvPr id="17409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0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303089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033ECAC-8B7B-4C1F-BCE5-CC632CD43D25}" type="slidenum">
              <a:rPr lang="ru-RU" altLang="ru-RU"/>
              <a:pPr/>
              <a:t>5</a:t>
            </a:fld>
            <a:endParaRPr lang="ru-RU" altLang="ru-RU"/>
          </a:p>
        </p:txBody>
      </p:sp>
      <p:sp>
        <p:nvSpPr>
          <p:cNvPr id="18433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4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941319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35E8D72-FE4B-4DC2-9ACC-1B6BB6B9715F}" type="slidenum">
              <a:rPr lang="ru-RU" altLang="ru-RU"/>
              <a:pPr/>
              <a:t>6</a:t>
            </a:fld>
            <a:endParaRPr lang="ru-RU" altLang="ru-RU"/>
          </a:p>
        </p:txBody>
      </p:sp>
      <p:sp>
        <p:nvSpPr>
          <p:cNvPr id="19457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58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451453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B1A71FA-2978-44B0-9023-5DFF028BFE1D}" type="slidenum">
              <a:rPr lang="ru-RU" altLang="ru-RU"/>
              <a:pPr/>
              <a:t>7</a:t>
            </a:fld>
            <a:endParaRPr lang="ru-RU" altLang="ru-RU"/>
          </a:p>
        </p:txBody>
      </p:sp>
      <p:sp>
        <p:nvSpPr>
          <p:cNvPr id="20481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2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70728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9EA06B8-6823-498E-90D6-D5E443D4EE19}" type="slidenum">
              <a:rPr lang="ru-RU" altLang="ru-RU"/>
              <a:pPr/>
              <a:t>8</a:t>
            </a:fld>
            <a:endParaRPr lang="ru-RU" altLang="ru-RU"/>
          </a:p>
        </p:txBody>
      </p:sp>
      <p:sp>
        <p:nvSpPr>
          <p:cNvPr id="21505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588" y="0"/>
            <a:ext cx="1587" cy="15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6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959759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4CD5914-CAE7-4316-B4F5-CF01F83F9379}" type="slidenum">
              <a:rPr lang="ru-RU" altLang="ru-RU"/>
              <a:pPr/>
              <a:t>9</a:t>
            </a:fld>
            <a:endParaRPr lang="ru-RU" altLang="ru-RU"/>
          </a:p>
        </p:txBody>
      </p:sp>
      <p:sp>
        <p:nvSpPr>
          <p:cNvPr id="22529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2530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721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15386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2CED9606-5F5C-4998-9835-AE72BC603E2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97319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D9E0096-2776-4A51-9D6D-74EA44C5A72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99473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04088" y="301625"/>
            <a:ext cx="2266950" cy="64531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48450" cy="64531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9B5D1D79-39B8-4A50-929B-592A7662569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85377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FBCBA8EC-905B-4459-914A-C9F4532A843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8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27D5AD55-0455-458A-AE57-7D84B699118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98060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7700" cy="4986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13338" y="1768475"/>
            <a:ext cx="4457700" cy="4986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916371CA-DC9C-4DC2-8DF5-2B5184E0FDE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47006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C6CB766-A472-4B46-982A-789BBF24149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93333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875F309-FA6A-4A11-A676-DE5A7CF6BA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25440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6185934-908D-4616-B9CF-8322186A874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29483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A500461-FA8E-4272-920E-4E86D716887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0428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F7E43A56-E84A-440D-BABE-D91D93DC82F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47057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7800" cy="1258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7800" cy="4986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Четвёртый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4737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endParaRPr lang="ru-RU" alt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2463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4737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fld id="{FE7CF133-9DE5-4850-91DC-B4E414ADF16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2pPr>
      <a:lvl3pPr marL="1143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3pPr>
      <a:lvl4pPr marL="1600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4pPr>
      <a:lvl5pPr marL="20574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image" Target="../media/image1.png"/><Relationship Id="rId7" Type="http://schemas.openxmlformats.org/officeDocument/2006/relationships/image" Target="../media/image5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7150" y="0"/>
            <a:ext cx="3673475" cy="322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7813" y="4195763"/>
            <a:ext cx="5834063" cy="336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3075" name="Group 3"/>
          <p:cNvGrpSpPr>
            <a:grpSpLocks/>
          </p:cNvGrpSpPr>
          <p:nvPr/>
        </p:nvGrpSpPr>
        <p:grpSpPr bwMode="auto">
          <a:xfrm>
            <a:off x="0" y="0"/>
            <a:ext cx="10075863" cy="7554913"/>
            <a:chOff x="0" y="0"/>
            <a:chExt cx="6347" cy="4759"/>
          </a:xfrm>
        </p:grpSpPr>
        <p:grpSp>
          <p:nvGrpSpPr>
            <p:cNvPr id="3076" name="Group 4"/>
            <p:cNvGrpSpPr>
              <a:grpSpLocks/>
            </p:cNvGrpSpPr>
            <p:nvPr/>
          </p:nvGrpSpPr>
          <p:grpSpPr bwMode="auto">
            <a:xfrm>
              <a:off x="0" y="0"/>
              <a:ext cx="6347" cy="4759"/>
              <a:chOff x="0" y="0"/>
              <a:chExt cx="6347" cy="4759"/>
            </a:xfrm>
          </p:grpSpPr>
          <p:pic>
            <p:nvPicPr>
              <p:cNvPr id="3077" name="Picture 5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6347" cy="475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blipFill dpi="0" rotWithShape="0">
                      <a:blip/>
                      <a:srcRect/>
                      <a:stretch>
                        <a:fillRect/>
                      </a:stretch>
                    </a:blip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sp>
            <p:nvSpPr>
              <p:cNvPr id="3078" name="Text Box 6"/>
              <p:cNvSpPr txBox="1">
                <a:spLocks noChangeArrowheads="1"/>
              </p:cNvSpPr>
              <p:nvPr/>
            </p:nvSpPr>
            <p:spPr bwMode="auto">
              <a:xfrm>
                <a:off x="192" y="192"/>
                <a:ext cx="5966" cy="43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pic>
          <p:nvPicPr>
            <p:cNvPr id="3079" name="Picture 7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15" y="4202"/>
              <a:ext cx="669" cy="5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3080" name="Picture 8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2" y="3375"/>
              <a:ext cx="608" cy="12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117475"/>
            <a:ext cx="914400" cy="89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82" name="Rectangle 10"/>
          <p:cNvSpPr>
            <a:spLocks noGrp="1" noChangeArrowheads="1"/>
          </p:cNvSpPr>
          <p:nvPr>
            <p:ph type="title"/>
          </p:nvPr>
        </p:nvSpPr>
        <p:spPr>
          <a:xfrm>
            <a:off x="2506663" y="2879725"/>
            <a:ext cx="5953125" cy="1917700"/>
          </a:xfrm>
          <a:ln/>
        </p:spPr>
        <p:txBody>
          <a:bodyPr lIns="90000" tIns="46800" rIns="90000" bIns="468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5400">
                <a:solidFill>
                  <a:srgbClr val="2300D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anose="02040502050405020303" pitchFamily="18" charset="0"/>
              </a:rPr>
              <a:t>Первый раз в первый класс!!!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80625" cy="755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813" y="2879725"/>
            <a:ext cx="3240087" cy="3979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360363" y="720725"/>
            <a:ext cx="9359900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7272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95000"/>
              </a:lnSpc>
              <a:spcBef>
                <a:spcPts val="1200"/>
              </a:spcBef>
              <a:spcAft>
                <a:spcPts val="1000"/>
              </a:spcAft>
              <a:buClrTx/>
              <a:buFontTx/>
              <a:buNone/>
            </a:pPr>
            <a:r>
              <a:rPr lang="ru-RU" altLang="ru-RU" sz="4400">
                <a:solidFill>
                  <a:srgbClr val="6B2394"/>
                </a:solidFill>
                <a:latin typeface="Georgia" panose="02040502050405020303" pitchFamily="18" charset="0"/>
              </a:rPr>
              <a:t>С поступлением в школу в жизни вашего ребенка появился человек более авторитетный, чем вы. </a:t>
            </a:r>
          </a:p>
          <a:p>
            <a:pPr>
              <a:spcBef>
                <a:spcPts val="1200"/>
              </a:spcBef>
              <a:spcAft>
                <a:spcPts val="1000"/>
              </a:spcAft>
              <a:buClrTx/>
              <a:buFontTx/>
              <a:buNone/>
            </a:pPr>
            <a:endParaRPr lang="ru-RU" altLang="ru-RU" sz="4400">
              <a:solidFill>
                <a:srgbClr val="6B2394"/>
              </a:solidFill>
              <a:latin typeface="Georgia" panose="02040502050405020303" pitchFamily="18" charset="0"/>
            </a:endParaRP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539750" y="2894013"/>
            <a:ext cx="5611813" cy="340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752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95000"/>
              </a:lnSpc>
              <a:spcBef>
                <a:spcPts val="1200"/>
              </a:spcBef>
              <a:spcAft>
                <a:spcPts val="1000"/>
              </a:spcAft>
              <a:buClrTx/>
              <a:buFontTx/>
              <a:buNone/>
            </a:pPr>
            <a:r>
              <a:rPr lang="ru-RU" altLang="ru-RU" sz="4800">
                <a:solidFill>
                  <a:srgbClr val="6B2394"/>
                </a:solidFill>
                <a:latin typeface="Georgia" panose="02040502050405020303" pitchFamily="18" charset="0"/>
              </a:rPr>
              <a:t>Это </a:t>
            </a:r>
            <a:r>
              <a:rPr lang="ru-RU" altLang="ru-RU" sz="4800" b="1" u="sng">
                <a:solidFill>
                  <a:srgbClr val="6B2394"/>
                </a:solidFill>
                <a:latin typeface="Georgia" panose="02040502050405020303" pitchFamily="18" charset="0"/>
              </a:rPr>
              <a:t>учитель</a:t>
            </a:r>
            <a:r>
              <a:rPr lang="ru-RU" altLang="ru-RU" sz="4800">
                <a:solidFill>
                  <a:srgbClr val="6B2394"/>
                </a:solidFill>
                <a:latin typeface="Georgia" panose="02040502050405020303" pitchFamily="18" charset="0"/>
              </a:rPr>
              <a:t>. Уважайте мнение первоклассника о своем педагоге.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 Box 1"/>
          <p:cNvSpPr txBox="1">
            <a:spLocks noChangeArrowheads="1"/>
          </p:cNvSpPr>
          <p:nvPr/>
        </p:nvSpPr>
        <p:spPr bwMode="auto">
          <a:xfrm>
            <a:off x="2641600" y="2151063"/>
            <a:ext cx="4918075" cy="216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9036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>
              <a:lnSpc>
                <a:spcPct val="95000"/>
              </a:lnSpc>
              <a:spcBef>
                <a:spcPts val="800"/>
              </a:spcBef>
              <a:buClrTx/>
              <a:buFontTx/>
              <a:buNone/>
            </a:pPr>
            <a:r>
              <a:rPr lang="ru-RU" altLang="ru-RU" sz="7200">
                <a:solidFill>
                  <a:srgbClr val="FF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anose="02040502050405020303" pitchFamily="18" charset="0"/>
              </a:rPr>
              <a:t>Спасибо за внимание!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720725" y="3240088"/>
            <a:ext cx="8932863" cy="229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4752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ru-RU" altLang="ru-RU" sz="5400" b="1" i="1">
                <a:solidFill>
                  <a:srgbClr val="2323D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Рекомендации психолога родителям первоклассников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4600" y="720725"/>
            <a:ext cx="2336800" cy="233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539750" y="360363"/>
            <a:ext cx="9180513" cy="3262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702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just">
              <a:lnSpc>
                <a:spcPct val="95000"/>
              </a:lnSpc>
              <a:spcBef>
                <a:spcPts val="1200"/>
              </a:spcBef>
              <a:spcAft>
                <a:spcPts val="1000"/>
              </a:spcAft>
              <a:buClrTx/>
              <a:buFontTx/>
              <a:buNone/>
            </a:pPr>
            <a:r>
              <a:rPr lang="ru-RU" altLang="ru-RU" sz="4000">
                <a:solidFill>
                  <a:srgbClr val="008000"/>
                </a:solidFill>
                <a:latin typeface="Georgia" panose="02040502050405020303" pitchFamily="18" charset="0"/>
              </a:rPr>
              <a:t>Поддержите в ребенке его стремление стать школьником. Ваша искренняя заинтересованность в его школьных делах и заботах, серьезное отношение к его первым </a:t>
            </a:r>
          </a:p>
          <a:p>
            <a:pPr>
              <a:spcBef>
                <a:spcPts val="1200"/>
              </a:spcBef>
              <a:spcAft>
                <a:spcPts val="1000"/>
              </a:spcAft>
              <a:buClrTx/>
              <a:buFontTx/>
              <a:buNone/>
            </a:pPr>
            <a:endParaRPr lang="ru-RU" altLang="ru-RU" sz="4000">
              <a:solidFill>
                <a:srgbClr val="008000"/>
              </a:solidFill>
              <a:latin typeface="Georgia" panose="02040502050405020303" pitchFamily="18" charset="0"/>
            </a:endParaRPr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539750" y="3240088"/>
            <a:ext cx="7199313" cy="297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702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95000"/>
              </a:lnSpc>
              <a:spcBef>
                <a:spcPts val="1200"/>
              </a:spcBef>
              <a:spcAft>
                <a:spcPts val="1000"/>
              </a:spcAft>
              <a:buClrTx/>
              <a:buFontTx/>
              <a:buNone/>
            </a:pPr>
            <a:r>
              <a:rPr lang="ru-RU" altLang="ru-RU" sz="4000">
                <a:solidFill>
                  <a:srgbClr val="008000"/>
                </a:solidFill>
                <a:latin typeface="Georgia" panose="02040502050405020303" pitchFamily="18" charset="0"/>
              </a:rPr>
              <a:t>достижениям и возможным трудностям помогут первокласснику подтвердить значимость его нового положения и 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577850" y="6173788"/>
            <a:ext cx="3922713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702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95000"/>
              </a:lnSpc>
              <a:spcBef>
                <a:spcPts val="1200"/>
              </a:spcBef>
              <a:spcAft>
                <a:spcPts val="1000"/>
              </a:spcAft>
              <a:buClrTx/>
              <a:buFontTx/>
              <a:buNone/>
            </a:pPr>
            <a:r>
              <a:rPr lang="ru-RU" altLang="ru-RU" sz="4000">
                <a:solidFill>
                  <a:srgbClr val="008000"/>
                </a:solidFill>
                <a:latin typeface="Georgia" panose="02040502050405020303" pitchFamily="18" charset="0"/>
              </a:rPr>
              <a:t>деятельности.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80625" cy="738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1174750" y="1079500"/>
            <a:ext cx="7839075" cy="7221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7272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95000"/>
              </a:lnSpc>
              <a:spcBef>
                <a:spcPts val="1200"/>
              </a:spcBef>
              <a:spcAft>
                <a:spcPts val="1000"/>
              </a:spcAft>
              <a:buClrTx/>
              <a:buFontTx/>
              <a:buNone/>
            </a:pPr>
            <a:r>
              <a:rPr lang="ru-RU" altLang="ru-RU" sz="4400" b="1">
                <a:solidFill>
                  <a:srgbClr val="CC6633"/>
                </a:solidFill>
                <a:latin typeface="Georgia" panose="02040502050405020303" pitchFamily="18" charset="0"/>
              </a:rPr>
              <a:t>Обсудите с ребенком те правила и нормы, с которыми он встретился в школе. Объясните их необходимость и целесообразность.</a:t>
            </a:r>
          </a:p>
          <a:p>
            <a:pPr>
              <a:spcBef>
                <a:spcPts val="1200"/>
              </a:spcBef>
              <a:spcAft>
                <a:spcPts val="1000"/>
              </a:spcAft>
              <a:buClrTx/>
              <a:buFontTx/>
              <a:buNone/>
            </a:pPr>
            <a:endParaRPr lang="ru-RU" altLang="ru-RU" sz="4400" b="1">
              <a:solidFill>
                <a:srgbClr val="CC6633"/>
              </a:solidFill>
              <a:latin typeface="Georgia" panose="02040502050405020303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80625" cy="755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4679950" y="334963"/>
            <a:ext cx="5422900" cy="583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702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95000"/>
              </a:lnSpc>
              <a:spcBef>
                <a:spcPts val="1200"/>
              </a:spcBef>
              <a:spcAft>
                <a:spcPts val="1000"/>
              </a:spcAft>
              <a:buClrTx/>
              <a:buFontTx/>
              <a:buNone/>
            </a:pPr>
            <a:r>
              <a:rPr lang="ru-RU" altLang="ru-RU" sz="4000">
                <a:solidFill>
                  <a:srgbClr val="FF00FF"/>
                </a:solidFill>
                <a:latin typeface="Georgia" panose="02040502050405020303" pitchFamily="18" charset="0"/>
              </a:rPr>
              <a:t>Ваш ребенок пришел в школу, чтобы учиться. Когда человек учится, у него может что-то не сразу получаться, это естественно. </a:t>
            </a:r>
          </a:p>
          <a:p>
            <a:pPr>
              <a:lnSpc>
                <a:spcPct val="95000"/>
              </a:lnSpc>
              <a:spcBef>
                <a:spcPts val="1200"/>
              </a:spcBef>
              <a:spcAft>
                <a:spcPts val="1000"/>
              </a:spcAft>
              <a:buClrTx/>
              <a:buFontTx/>
              <a:buNone/>
            </a:pPr>
            <a:r>
              <a:rPr lang="ru-RU" altLang="ru-RU" sz="4400">
                <a:solidFill>
                  <a:srgbClr val="660066"/>
                </a:solidFill>
                <a:latin typeface="Georgia" panose="02040502050405020303" pitchFamily="18" charset="0"/>
              </a:rPr>
              <a:t>Ребенок - имеет право на ошибку.</a:t>
            </a:r>
          </a:p>
          <a:p>
            <a:pPr>
              <a:spcBef>
                <a:spcPts val="1200"/>
              </a:spcBef>
              <a:spcAft>
                <a:spcPts val="1000"/>
              </a:spcAft>
              <a:buClrTx/>
              <a:buFontTx/>
              <a:buNone/>
            </a:pPr>
            <a:endParaRPr lang="ru-RU" altLang="ru-RU" sz="4400">
              <a:solidFill>
                <a:srgbClr val="660066"/>
              </a:solidFill>
              <a:latin typeface="Georgia" panose="02040502050405020303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80625" cy="755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60363" y="2065338"/>
            <a:ext cx="9070975" cy="4078287"/>
          </a:xfrm>
          <a:ln/>
        </p:spPr>
        <p:txBody>
          <a:bodyPr tIns="25200"/>
          <a:lstStyle/>
          <a:p>
            <a:pPr algn="just"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4000">
                <a:solidFill>
                  <a:srgbClr val="280099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Не пропускайте трудности, возможные у ребенка на начальном этапе овладения учебными навыками. Если у первоклассника, например, есть логопедические проблемы, постарайтесь справиться с ними на первом году обучения.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/>
          <p:cNvSpPr txBox="1">
            <a:spLocks noChangeArrowheads="1"/>
          </p:cNvSpPr>
          <p:nvPr/>
        </p:nvSpPr>
        <p:spPr bwMode="auto">
          <a:xfrm>
            <a:off x="3600450" y="1439863"/>
            <a:ext cx="5873750" cy="3560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7272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95000"/>
              </a:lnSpc>
              <a:spcBef>
                <a:spcPts val="1200"/>
              </a:spcBef>
              <a:spcAft>
                <a:spcPts val="1000"/>
              </a:spcAft>
              <a:buClrTx/>
              <a:buFontTx/>
              <a:buNone/>
            </a:pPr>
            <a:r>
              <a:rPr lang="ru-RU" altLang="ru-RU" sz="4400" b="1">
                <a:solidFill>
                  <a:srgbClr val="006B6B"/>
                </a:solidFill>
                <a:latin typeface="Georgia" panose="02040502050405020303" pitchFamily="18" charset="0"/>
              </a:rPr>
              <a:t>Составьте вместе с первоклассником распорядок дня, следите за его соблюдением.</a:t>
            </a:r>
          </a:p>
          <a:p>
            <a:pPr>
              <a:spcBef>
                <a:spcPts val="1200"/>
              </a:spcBef>
              <a:spcAft>
                <a:spcPts val="1000"/>
              </a:spcAft>
              <a:buClrTx/>
              <a:buFontTx/>
              <a:buNone/>
            </a:pPr>
            <a:endParaRPr lang="ru-RU" altLang="ru-RU" sz="4400" b="1">
              <a:solidFill>
                <a:srgbClr val="006B6B"/>
              </a:solidFill>
              <a:latin typeface="Georgia" panose="02040502050405020303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25" y="3600450"/>
            <a:ext cx="2700338" cy="319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1"/>
          <p:cNvSpPr txBox="1">
            <a:spLocks noChangeArrowheads="1"/>
          </p:cNvSpPr>
          <p:nvPr/>
        </p:nvSpPr>
        <p:spPr bwMode="auto">
          <a:xfrm>
            <a:off x="503238" y="141288"/>
            <a:ext cx="9072562" cy="6611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1079500" y="360363"/>
            <a:ext cx="8099425" cy="558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768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95000"/>
              </a:lnSpc>
              <a:spcBef>
                <a:spcPts val="1200"/>
              </a:spcBef>
              <a:spcAft>
                <a:spcPts val="1000"/>
              </a:spcAft>
              <a:buClrTx/>
              <a:buFontTx/>
              <a:buNone/>
            </a:pPr>
            <a:r>
              <a:rPr lang="ru-RU" altLang="ru-RU" sz="3600">
                <a:solidFill>
                  <a:srgbClr val="C5000B"/>
                </a:solidFill>
                <a:latin typeface="Georgia" panose="02040502050405020303" pitchFamily="18" charset="0"/>
              </a:rPr>
              <a:t>Поддержите первоклассника в его желании добиться успеха. В каждой работе обязательно найдите, за что можно было бы его похвалить. Помните, что похвала и эмоциональная поддержка («Молодец!», «Ты так хорошо справился!») способны заметно повысить интеллектуальные достижения человека.</a:t>
            </a:r>
          </a:p>
          <a:p>
            <a:pPr>
              <a:spcBef>
                <a:spcPts val="1200"/>
              </a:spcBef>
              <a:spcAft>
                <a:spcPts val="1000"/>
              </a:spcAft>
              <a:buClrTx/>
              <a:buFontTx/>
              <a:buNone/>
            </a:pPr>
            <a:endParaRPr lang="ru-RU" altLang="ru-RU" sz="3600">
              <a:solidFill>
                <a:srgbClr val="C5000B"/>
              </a:solidFill>
              <a:latin typeface="Georgia" panose="02040502050405020303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ext Box 1"/>
          <p:cNvSpPr txBox="1">
            <a:spLocks noChangeArrowheads="1"/>
          </p:cNvSpPr>
          <p:nvPr/>
        </p:nvSpPr>
        <p:spPr bwMode="auto">
          <a:xfrm>
            <a:off x="1979613" y="568325"/>
            <a:ext cx="7920037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7272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95000"/>
              </a:lnSpc>
              <a:spcBef>
                <a:spcPts val="1200"/>
              </a:spcBef>
              <a:spcAft>
                <a:spcPts val="1000"/>
              </a:spcAft>
              <a:buClrTx/>
              <a:buFontTx/>
              <a:buNone/>
            </a:pPr>
            <a:r>
              <a:rPr lang="ru-RU" altLang="ru-RU" sz="4400">
                <a:solidFill>
                  <a:srgbClr val="99284C"/>
                </a:solidFill>
                <a:latin typeface="Georgia" panose="02040502050405020303" pitchFamily="18" charset="0"/>
              </a:rPr>
              <a:t>Если вас что-то беспокоит в поведении ребенка, его учебных делах, </a:t>
            </a:r>
          </a:p>
          <a:p>
            <a:pPr>
              <a:spcBef>
                <a:spcPts val="1200"/>
              </a:spcBef>
              <a:spcAft>
                <a:spcPts val="1000"/>
              </a:spcAft>
              <a:buClrTx/>
              <a:buFontTx/>
              <a:buNone/>
            </a:pPr>
            <a:endParaRPr lang="ru-RU" altLang="ru-RU" sz="4400">
              <a:solidFill>
                <a:srgbClr val="99284C"/>
              </a:solidFill>
              <a:latin typeface="Georgia" panose="02040502050405020303" pitchFamily="18" charset="0"/>
            </a:endParaRPr>
          </a:p>
        </p:txBody>
      </p:sp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0" y="2501900"/>
            <a:ext cx="10131425" cy="1998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7272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95000"/>
              </a:lnSpc>
              <a:spcBef>
                <a:spcPts val="1200"/>
              </a:spcBef>
              <a:spcAft>
                <a:spcPts val="1000"/>
              </a:spcAft>
              <a:buClrTx/>
              <a:buFontTx/>
              <a:buNone/>
            </a:pPr>
            <a:r>
              <a:rPr lang="ru-RU" altLang="ru-RU" sz="4400">
                <a:solidFill>
                  <a:srgbClr val="99284C"/>
                </a:solidFill>
                <a:latin typeface="Georgia" panose="02040502050405020303" pitchFamily="18" charset="0"/>
              </a:rPr>
              <a:t>не стесняйтесь обращаться за советом и консультацией к учителю или школьному психологу.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538" y="4500563"/>
            <a:ext cx="2281237" cy="233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34451</TotalTime>
  <Words>255</Words>
  <Application>Microsoft Office PowerPoint</Application>
  <PresentationFormat>Произвольный</PresentationFormat>
  <Paragraphs>27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Times New Roman</vt:lpstr>
      <vt:lpstr>Arial</vt:lpstr>
      <vt:lpstr>Microsoft YaHei</vt:lpstr>
      <vt:lpstr>Lucida Sans Unicode</vt:lpstr>
      <vt:lpstr>Georgia</vt:lpstr>
      <vt:lpstr>Тема Office</vt:lpstr>
      <vt:lpstr>Первый раз в первый класс!!!</vt:lpstr>
      <vt:lpstr>Презентация PowerPoint</vt:lpstr>
      <vt:lpstr>Презентация PowerPoint</vt:lpstr>
      <vt:lpstr>Презентация PowerPoint</vt:lpstr>
      <vt:lpstr>Презентация PowerPoint</vt:lpstr>
      <vt:lpstr>Не пропускайте трудности, возможные у ребенка на начальном этапе овладения учебными навыками. Если у первоклассника, например, есть логопедические проблемы, постарайтесь справиться с ними на первом году обучения.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Первый раз в первый класс!!!</dc:title>
  <dc:creator>Ученик</dc:creator>
  <cp:lastModifiedBy>Ученик</cp:lastModifiedBy>
  <cp:revision>1</cp:revision>
  <cp:lastPrinted>1601-01-01T00:00:00Z</cp:lastPrinted>
  <dcterms:created xsi:type="dcterms:W3CDTF">2012-09-14T07:12:13Z</dcterms:created>
  <dcterms:modified xsi:type="dcterms:W3CDTF">2022-11-25T04:54:32Z</dcterms:modified>
</cp:coreProperties>
</file>