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phonoteka.org/uploads/posts/2021-05/1621055800_3-phonoteka_org-p-fon-dlya-vistavki-novikh-knig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img2.3png.com/200a87ce53a0dc3f97fbded4523197625d3a.png"/>
          <p:cNvPicPr>
            <a:picLocks noChangeAspect="1" noChangeArrowheads="1"/>
          </p:cNvPicPr>
          <p:nvPr/>
        </p:nvPicPr>
        <p:blipFill>
          <a:blip r:embed="rId2"/>
          <a:srcRect l="2703" t="3227" r="4504" b="395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79712" y="1772816"/>
            <a:ext cx="5760640" cy="3096344"/>
          </a:xfrm>
          <a:prstGeom prst="roundRect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7030A0"/>
                </a:solidFill>
                <a:latin typeface="Magnolia Script" pitchFamily="2" charset="-52"/>
              </a:rPr>
              <a:t>Уважаемые читатели! </a:t>
            </a:r>
          </a:p>
          <a:p>
            <a:pPr algn="ctr"/>
            <a:r>
              <a:rPr lang="ru-RU" sz="3200" dirty="0" smtClean="0">
                <a:solidFill>
                  <a:schemeClr val="accent2">
                    <a:lumMod val="50000"/>
                  </a:schemeClr>
                </a:solidFill>
                <a:latin typeface="Magnolia Script" pitchFamily="2" charset="-52"/>
              </a:rPr>
              <a:t>Школьная библиотека представляет новинки художественной литературы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Magnolia Script" pitchFamily="2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img2.3png.com/200a87ce53a0dc3f97fbded4523197625d3a.png"/>
          <p:cNvPicPr>
            <a:picLocks noChangeAspect="1" noChangeArrowheads="1"/>
          </p:cNvPicPr>
          <p:nvPr/>
        </p:nvPicPr>
        <p:blipFill>
          <a:blip r:embed="rId2"/>
          <a:srcRect l="2703" t="3227" r="4504" b="395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63888" y="1600200"/>
            <a:ext cx="4464496" cy="4525963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       </a:t>
            </a:r>
            <a:r>
              <a:rPr lang="ru-RU" sz="2900" dirty="0" smtClean="0">
                <a:solidFill>
                  <a:srgbClr val="002060"/>
                </a:solidFill>
              </a:rPr>
              <a:t>Думала ли я, устраиваясь на работу в Академию Тайн, что стану не только преподавателем защитных чар, но и куратором самой проблемной группы? Вот уж нет. Зато скучать мне теперь точно не придется. Мало того что нужно наладить отношения со своевольными студентами, так еще и с кучей проблем разобраться! Преподаватели и подопечные мужского пола объявили настоящую охоту на мое сердце и бедные нервы - раз. Кто-то упорно пытается меня убить - два. Старые тайны моей семьи вдруг полезли изо всех щелей - три. Правда, у меня есть пара козырей в рукаве и боевой аспид на плече, так что...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5364" name="Picture 4" descr="https://cdn.ast.ru/v2/ASE000000000863506/COVER/cover1__w6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664" y="1772816"/>
            <a:ext cx="2304256" cy="3621523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2555776" y="332656"/>
            <a:ext cx="4608512" cy="1224136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Виктория </a:t>
            </a:r>
            <a:r>
              <a:rPr lang="ru-RU" sz="2400" b="1" dirty="0" err="1" smtClean="0">
                <a:solidFill>
                  <a:srgbClr val="002060"/>
                </a:solidFill>
                <a:latin typeface="Georgia" pitchFamily="18" charset="0"/>
              </a:rPr>
              <a:t>Каг</a:t>
            </a:r>
            <a:endParaRPr lang="ru-RU" sz="2400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pPr algn="ctr"/>
            <a:r>
              <a:rPr lang="ru-RU" sz="2400" dirty="0" smtClean="0">
                <a:latin typeface="Magnolia Script" pitchFamily="2" charset="-52"/>
              </a:rPr>
              <a:t>Академия тайн.</a:t>
            </a:r>
          </a:p>
          <a:p>
            <a:pPr algn="ctr"/>
            <a:r>
              <a:rPr lang="ru-RU" sz="2400" dirty="0" smtClean="0">
                <a:latin typeface="Magnolia Script" pitchFamily="2" charset="-52"/>
              </a:rPr>
              <a:t> Охота на куратора</a:t>
            </a:r>
            <a:endParaRPr lang="ru-RU" sz="2400" dirty="0">
              <a:latin typeface="Magnolia Script" pitchFamily="2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img2.3png.com/200a87ce53a0dc3f97fbded4523197625d3a.png"/>
          <p:cNvPicPr>
            <a:picLocks noChangeAspect="1" noChangeArrowheads="1"/>
          </p:cNvPicPr>
          <p:nvPr/>
        </p:nvPicPr>
        <p:blipFill>
          <a:blip r:embed="rId2"/>
          <a:srcRect l="2703" t="3227" r="4504" b="395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63888" y="1600200"/>
            <a:ext cx="4464496" cy="4525963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3500" dirty="0" smtClean="0">
                <a:solidFill>
                  <a:srgbClr val="002060"/>
                </a:solidFill>
              </a:rPr>
              <a:t>Грим </a:t>
            </a:r>
            <a:r>
              <a:rPr lang="ru-RU" sz="3500" dirty="0" err="1" smtClean="0">
                <a:solidFill>
                  <a:srgbClr val="002060"/>
                </a:solidFill>
              </a:rPr>
              <a:t>Батол</a:t>
            </a:r>
            <a:r>
              <a:rPr lang="ru-RU" sz="3500" dirty="0" smtClean="0">
                <a:solidFill>
                  <a:srgbClr val="002060"/>
                </a:solidFill>
              </a:rPr>
              <a:t>... Его мрачное наследие уходит корнями в туманное прошлое</a:t>
            </a:r>
            <a:br>
              <a:rPr lang="ru-RU" sz="3500" dirty="0" smtClean="0">
                <a:solidFill>
                  <a:srgbClr val="002060"/>
                </a:solidFill>
              </a:rPr>
            </a:br>
            <a:r>
              <a:rPr lang="ru-RU" sz="3500" dirty="0" err="1" smtClean="0">
                <a:solidFill>
                  <a:srgbClr val="002060"/>
                </a:solidFill>
              </a:rPr>
              <a:t>Азерота</a:t>
            </a:r>
            <a:r>
              <a:rPr lang="ru-RU" sz="3500" dirty="0" smtClean="0">
                <a:solidFill>
                  <a:srgbClr val="002060"/>
                </a:solidFill>
              </a:rPr>
              <a:t>, но большинству он известен как место ужасной трагедии — </a:t>
            </a:r>
            <a:r>
              <a:rPr lang="ru-RU" sz="3500" dirty="0" err="1" smtClean="0">
                <a:solidFill>
                  <a:srgbClr val="002060"/>
                </a:solidFill>
              </a:rPr>
              <a:t>кре</a:t>
            </a:r>
            <a:r>
              <a:rPr lang="ru-RU" sz="3500" dirty="0" smtClean="0">
                <a:solidFill>
                  <a:srgbClr val="002060"/>
                </a:solidFill>
              </a:rPr>
              <a:t>-</a:t>
            </a:r>
            <a:br>
              <a:rPr lang="ru-RU" sz="3500" dirty="0" smtClean="0">
                <a:solidFill>
                  <a:srgbClr val="002060"/>
                </a:solidFill>
              </a:rPr>
            </a:br>
            <a:r>
              <a:rPr lang="ru-RU" sz="3500" dirty="0" err="1" smtClean="0">
                <a:solidFill>
                  <a:srgbClr val="002060"/>
                </a:solidFill>
              </a:rPr>
              <a:t>пость</a:t>
            </a:r>
            <a:r>
              <a:rPr lang="ru-RU" sz="3500" dirty="0" smtClean="0">
                <a:solidFill>
                  <a:srgbClr val="002060"/>
                </a:solidFill>
              </a:rPr>
              <a:t>, где подлые орки калечили и губили потомство Королевы драконов,</a:t>
            </a:r>
            <a:br>
              <a:rPr lang="ru-RU" sz="3500" dirty="0" smtClean="0">
                <a:solidFill>
                  <a:srgbClr val="002060"/>
                </a:solidFill>
              </a:rPr>
            </a:br>
            <a:r>
              <a:rPr lang="ru-RU" sz="3500" dirty="0" smtClean="0">
                <a:solidFill>
                  <a:srgbClr val="002060"/>
                </a:solidFill>
              </a:rPr>
              <a:t>благородной </a:t>
            </a:r>
            <a:r>
              <a:rPr lang="ru-RU" sz="3500" dirty="0" err="1" smtClean="0">
                <a:solidFill>
                  <a:srgbClr val="002060"/>
                </a:solidFill>
              </a:rPr>
              <a:t>Алекстразы</a:t>
            </a:r>
            <a:r>
              <a:rPr lang="ru-RU" sz="3500" dirty="0" smtClean="0">
                <a:solidFill>
                  <a:srgbClr val="002060"/>
                </a:solidFill>
              </a:rPr>
              <a:t>, превращая их в орудия войны. Конечно, отряд</a:t>
            </a:r>
            <a:br>
              <a:rPr lang="ru-RU" sz="3500" dirty="0" smtClean="0">
                <a:solidFill>
                  <a:srgbClr val="002060"/>
                </a:solidFill>
              </a:rPr>
            </a:br>
            <a:r>
              <a:rPr lang="ru-RU" sz="3500" dirty="0" smtClean="0">
                <a:solidFill>
                  <a:srgbClr val="002060"/>
                </a:solidFill>
              </a:rPr>
              <a:t>героев, возглавляемых загадочным магом по имени </a:t>
            </a:r>
            <a:r>
              <a:rPr lang="ru-RU" sz="3500" dirty="0" err="1" smtClean="0">
                <a:solidFill>
                  <a:srgbClr val="002060"/>
                </a:solidFill>
              </a:rPr>
              <a:t>Крас</a:t>
            </a:r>
            <a:r>
              <a:rPr lang="ru-RU" sz="3500" dirty="0" smtClean="0">
                <a:solidFill>
                  <a:srgbClr val="002060"/>
                </a:solidFill>
              </a:rPr>
              <a:t>, победил орков</a:t>
            </a:r>
            <a:br>
              <a:rPr lang="ru-RU" sz="3500" dirty="0" smtClean="0">
                <a:solidFill>
                  <a:srgbClr val="002060"/>
                </a:solidFill>
              </a:rPr>
            </a:br>
            <a:r>
              <a:rPr lang="ru-RU" sz="3500" dirty="0" smtClean="0">
                <a:solidFill>
                  <a:srgbClr val="002060"/>
                </a:solidFill>
              </a:rPr>
              <a:t>и освободил из неволи драконов, однако проклятая гора, разоренная цитадель, по-прежнему высится над просторами...</a:t>
            </a:r>
            <a:endParaRPr lang="ru-RU" sz="3500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55776" y="332656"/>
            <a:ext cx="4608512" cy="1224136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Ричард </a:t>
            </a:r>
            <a:r>
              <a:rPr lang="ru-RU" sz="2400" b="1" dirty="0" err="1" smtClean="0">
                <a:solidFill>
                  <a:srgbClr val="002060"/>
                </a:solidFill>
                <a:latin typeface="Georgia" pitchFamily="18" charset="0"/>
              </a:rPr>
              <a:t>А.Кнаак</a:t>
            </a:r>
            <a:endParaRPr lang="ru-RU" sz="2400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pPr algn="ctr"/>
            <a:r>
              <a:rPr lang="en-US" sz="2400" b="1" dirty="0" smtClean="0">
                <a:latin typeface="Cooper Black" pitchFamily="18" charset="0"/>
              </a:rPr>
              <a:t>World of </a:t>
            </a:r>
            <a:r>
              <a:rPr lang="en-US" sz="2400" b="1" dirty="0" err="1" smtClean="0">
                <a:latin typeface="Cooper Black" pitchFamily="18" charset="0"/>
              </a:rPr>
              <a:t>Warcraft</a:t>
            </a:r>
            <a:r>
              <a:rPr lang="en-US" sz="2400" b="1" dirty="0" smtClean="0">
                <a:latin typeface="Cooper Black" pitchFamily="18" charset="0"/>
              </a:rPr>
              <a:t>. </a:t>
            </a:r>
          </a:p>
          <a:p>
            <a:pPr algn="ctr"/>
            <a:r>
              <a:rPr lang="ru-RU" sz="2400" dirty="0" smtClean="0">
                <a:latin typeface="Georgia" pitchFamily="18" charset="0"/>
              </a:rPr>
              <a:t>Ночь Дракона</a:t>
            </a:r>
            <a:endParaRPr lang="ru-RU" sz="2400" dirty="0">
              <a:latin typeface="Georgia" pitchFamily="18" charset="0"/>
            </a:endParaRPr>
          </a:p>
        </p:txBody>
      </p:sp>
      <p:pic>
        <p:nvPicPr>
          <p:cNvPr id="16386" name="Picture 2" descr="World of Warcraft. Ночь драко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664" y="1628800"/>
            <a:ext cx="2376264" cy="3672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img2.3png.com/200a87ce53a0dc3f97fbded4523197625d3a.png"/>
          <p:cNvPicPr>
            <a:picLocks noChangeAspect="1" noChangeArrowheads="1"/>
          </p:cNvPicPr>
          <p:nvPr/>
        </p:nvPicPr>
        <p:blipFill>
          <a:blip r:embed="rId2"/>
          <a:srcRect l="2703" t="3227" r="4504" b="395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63888" y="1484784"/>
            <a:ext cx="4824536" cy="4525963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i="1" dirty="0" smtClean="0">
                <a:solidFill>
                  <a:srgbClr val="002060"/>
                </a:solidFill>
              </a:rPr>
              <a:t> </a:t>
            </a: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"Машина времени"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Главный герой, гений-изобретатель, совершает путешествие на своей чудесной машине через 800 тысяч лет и наблюдает окончательное расслоение общества будущего на классы: богатых, изнеженных </a:t>
            </a:r>
            <a:r>
              <a:rPr lang="ru-RU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илоев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подземных монстров </a:t>
            </a:r>
            <a:r>
              <a:rPr lang="ru-RU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морлоков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занятых каторжным трудом. Но за свое благополучие </a:t>
            </a:r>
            <a:r>
              <a:rPr lang="ru-RU" sz="4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илоям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приходится платить весьма дорогую цену…</a:t>
            </a:r>
            <a:b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"Остров доктора Моро</a:t>
            </a: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b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самом страшном романе Герберта Уэллса, балансирующем на грани между фантастикой и "литературой ужасов", рассказывается</a:t>
            </a:r>
            <a:b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история обычного человека, случайно попавшего на маленький остров в Южных морях – остров, оказавшийся царством гениального и полубезумного доктора Моро, дерзнувшего нарушить законы природы и начать творить людей из диких зверей.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55776" y="332656"/>
            <a:ext cx="4608512" cy="1224136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Герберт Уэллс</a:t>
            </a:r>
          </a:p>
          <a:p>
            <a:pPr algn="ctr"/>
            <a:r>
              <a:rPr lang="ru-RU" sz="2400" b="1" dirty="0" smtClean="0">
                <a:latin typeface="Cooper Black" pitchFamily="18" charset="0"/>
              </a:rPr>
              <a:t>Машина времени.</a:t>
            </a:r>
          </a:p>
          <a:p>
            <a:pPr algn="ctr"/>
            <a:r>
              <a:rPr lang="ru-RU" sz="2400" b="1" dirty="0" smtClean="0">
                <a:latin typeface="Georgia" pitchFamily="18" charset="0"/>
              </a:rPr>
              <a:t>Остров доктора Моро</a:t>
            </a:r>
            <a:endParaRPr lang="ru-RU" sz="2400" dirty="0">
              <a:latin typeface="Georgia" pitchFamily="18" charset="0"/>
            </a:endParaRPr>
          </a:p>
        </p:txBody>
      </p:sp>
      <p:pic>
        <p:nvPicPr>
          <p:cNvPr id="17410" name="Picture 2" descr="C:\Users\Пользователь\Downloads\WhatsApp Image 2022-11-07 at 16.49.37.jpeg"/>
          <p:cNvPicPr>
            <a:picLocks noChangeAspect="1" noChangeArrowheads="1"/>
          </p:cNvPicPr>
          <p:nvPr/>
        </p:nvPicPr>
        <p:blipFill>
          <a:blip r:embed="rId3"/>
          <a:srcRect t="5882" r="5837" b="3922"/>
          <a:stretch>
            <a:fillRect/>
          </a:stretch>
        </p:blipFill>
        <p:spPr bwMode="auto">
          <a:xfrm>
            <a:off x="1619672" y="1700808"/>
            <a:ext cx="2160240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img2.3png.com/200a87ce53a0dc3f97fbded4523197625d3a.png"/>
          <p:cNvPicPr>
            <a:picLocks noChangeAspect="1" noChangeArrowheads="1"/>
          </p:cNvPicPr>
          <p:nvPr/>
        </p:nvPicPr>
        <p:blipFill>
          <a:blip r:embed="rId2"/>
          <a:srcRect l="2703" t="3227" r="4504" b="395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63888" y="1484784"/>
            <a:ext cx="4824536" cy="4525963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>
                <a:solidFill>
                  <a:srgbClr val="002060"/>
                </a:solidFill>
              </a:rPr>
              <a:t> Алхимик" – самый известный роман бразильского писателя Пауло Коэльо, любимая книга миллионов людей во всем мире. В юности люди не боятся мечтать, все кажется им возможным. Но проходит время, и таинственная сила принимается им внушать, что их желания неосуществимы.</a:t>
            </a:r>
            <a:br>
              <a:rPr lang="ru-RU" sz="4000" dirty="0" smtClean="0">
                <a:solidFill>
                  <a:srgbClr val="002060"/>
                </a:solidFill>
              </a:rPr>
            </a:br>
            <a:r>
              <a:rPr lang="ru-RU" sz="4000" dirty="0" smtClean="0">
                <a:solidFill>
                  <a:srgbClr val="002060"/>
                </a:solidFill>
              </a:rPr>
              <a:t>"Добиться воплощения своей Судьбы – вот единственная подлинная обязанность человека…", – утверждает Пауло Коэльо.</a:t>
            </a:r>
            <a:br>
              <a:rPr lang="ru-RU" sz="4000" dirty="0" smtClean="0">
                <a:solidFill>
                  <a:srgbClr val="002060"/>
                </a:solidFill>
              </a:rPr>
            </a:br>
            <a:r>
              <a:rPr lang="ru-RU" sz="4000" dirty="0" smtClean="0">
                <a:solidFill>
                  <a:srgbClr val="002060"/>
                </a:solidFill>
              </a:rPr>
              <a:t>Этот, ставший культовым, роман-притча способен изменить жизнь своих читателей.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55776" y="332656"/>
            <a:ext cx="4608512" cy="1224136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Пауло Коэльо</a:t>
            </a:r>
          </a:p>
          <a:p>
            <a:pPr algn="ctr"/>
            <a:r>
              <a:rPr lang="ru-RU" sz="2400" b="1" dirty="0" smtClean="0">
                <a:latin typeface="Cooper Black" pitchFamily="18" charset="0"/>
              </a:rPr>
              <a:t>Алхимик</a:t>
            </a:r>
            <a:endParaRPr lang="ru-RU" sz="2400" dirty="0">
              <a:latin typeface="Georgia" pitchFamily="18" charset="0"/>
            </a:endParaRPr>
          </a:p>
        </p:txBody>
      </p:sp>
      <p:pic>
        <p:nvPicPr>
          <p:cNvPr id="18434" name="Picture 2" descr="https://cache3.youla.io/files/images/780_780/5b/7c/5b7c10fdf235024c2e0eef62.jpg"/>
          <p:cNvPicPr>
            <a:picLocks noChangeAspect="1" noChangeArrowheads="1"/>
          </p:cNvPicPr>
          <p:nvPr/>
        </p:nvPicPr>
        <p:blipFill>
          <a:blip r:embed="rId3"/>
          <a:srcRect l="13559" r="20339"/>
          <a:stretch>
            <a:fillRect/>
          </a:stretch>
        </p:blipFill>
        <p:spPr bwMode="auto">
          <a:xfrm>
            <a:off x="1619673" y="2132856"/>
            <a:ext cx="2094334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img2.3png.com/200a87ce53a0dc3f97fbded4523197625d3a.png"/>
          <p:cNvPicPr>
            <a:picLocks noChangeAspect="1" noChangeArrowheads="1"/>
          </p:cNvPicPr>
          <p:nvPr/>
        </p:nvPicPr>
        <p:blipFill>
          <a:blip r:embed="rId2"/>
          <a:srcRect l="2703" t="3227" r="4504" b="395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63888" y="1484784"/>
            <a:ext cx="4824536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mtClean="0"/>
              <a:t/>
            </a:r>
            <a:br>
              <a:rPr lang="ru-RU" smtClean="0"/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627784" y="188640"/>
            <a:ext cx="4608512" cy="1224136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rgbClr val="002060"/>
                </a:solidFill>
                <a:latin typeface="Georgia" pitchFamily="18" charset="0"/>
              </a:rPr>
              <a:t>Жюль</a:t>
            </a:r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 Верн</a:t>
            </a:r>
          </a:p>
          <a:p>
            <a:pPr algn="ctr"/>
            <a:r>
              <a:rPr lang="ru-RU" sz="2400" b="1" dirty="0" smtClean="0">
                <a:latin typeface="Cooper Black" pitchFamily="18" charset="0"/>
              </a:rPr>
              <a:t>Двадцать тысяч лье под водой</a:t>
            </a:r>
            <a:endParaRPr lang="ru-RU" sz="2400" dirty="0">
              <a:latin typeface="Georgia" pitchFamily="18" charset="0"/>
            </a:endParaRPr>
          </a:p>
        </p:txBody>
      </p:sp>
      <p:pic>
        <p:nvPicPr>
          <p:cNvPr id="19458" name="Picture 2" descr="https://object.pscloud.io/cms/cms/Photo/img_0_1553_404_0.jpeg"/>
          <p:cNvPicPr>
            <a:picLocks noChangeAspect="1" noChangeArrowheads="1"/>
          </p:cNvPicPr>
          <p:nvPr/>
        </p:nvPicPr>
        <p:blipFill>
          <a:blip r:embed="rId3"/>
          <a:srcRect l="31320" t="19029" r="22241" b="15092"/>
          <a:stretch>
            <a:fillRect/>
          </a:stretch>
        </p:blipFill>
        <p:spPr bwMode="auto">
          <a:xfrm>
            <a:off x="1547664" y="1988840"/>
            <a:ext cx="2233428" cy="316835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851920" y="1412776"/>
            <a:ext cx="44644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Роман рассказывается </a:t>
            </a:r>
            <a:r>
              <a:rPr lang="ru-RU" dirty="0" smtClean="0">
                <a:solidFill>
                  <a:srgbClr val="002060"/>
                </a:solidFill>
              </a:rPr>
              <a:t>о судьбе профессора биологии Пьера </a:t>
            </a:r>
            <a:r>
              <a:rPr lang="ru-RU" dirty="0" err="1" smtClean="0">
                <a:solidFill>
                  <a:srgbClr val="002060"/>
                </a:solidFill>
              </a:rPr>
              <a:t>Аронакса</a:t>
            </a:r>
            <a:r>
              <a:rPr lang="ru-RU" dirty="0" smtClean="0">
                <a:solidFill>
                  <a:srgbClr val="002060"/>
                </a:solidFill>
              </a:rPr>
              <a:t>, его слуги </a:t>
            </a:r>
            <a:r>
              <a:rPr lang="ru-RU" dirty="0" err="1" smtClean="0">
                <a:solidFill>
                  <a:srgbClr val="002060"/>
                </a:solidFill>
              </a:rPr>
              <a:t>Конселя</a:t>
            </a:r>
            <a:r>
              <a:rPr lang="ru-RU" dirty="0" smtClean="0">
                <a:solidFill>
                  <a:srgbClr val="002060"/>
                </a:solidFill>
              </a:rPr>
              <a:t> и китобоя </a:t>
            </a:r>
            <a:r>
              <a:rPr lang="ru-RU" dirty="0" err="1" smtClean="0">
                <a:solidFill>
                  <a:srgbClr val="002060"/>
                </a:solidFill>
              </a:rPr>
              <a:t>Неда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Ленда</a:t>
            </a:r>
            <a:r>
              <a:rPr lang="ru-RU" dirty="0" smtClean="0">
                <a:solidFill>
                  <a:srgbClr val="002060"/>
                </a:solidFill>
              </a:rPr>
              <a:t>, которые, отправившись на поиски странного животного, замеченного мореплавателями в разных частях света, становятся пассажирами удивительного подводного корабля "Наутилус" и пленниками его таинственного владельца. По воле капитана Немо герои книги вынуждены совершить длительное кругосветное путешествие через океанские глубины, полное смертельных опасностей и невероятных открытий.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img2.3png.com/200a87ce53a0dc3f97fbded4523197625d3a.png"/>
          <p:cNvPicPr>
            <a:picLocks noChangeAspect="1" noChangeArrowheads="1"/>
          </p:cNvPicPr>
          <p:nvPr/>
        </p:nvPicPr>
        <p:blipFill>
          <a:blip r:embed="rId2"/>
          <a:srcRect l="2703" t="3227" r="4504" b="395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63888" y="1484784"/>
            <a:ext cx="4824536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267744" y="188640"/>
            <a:ext cx="5400600" cy="1656184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Джон Рональд </a:t>
            </a:r>
            <a:r>
              <a:rPr lang="ru-RU" sz="2400" b="1" dirty="0" err="1" smtClean="0">
                <a:solidFill>
                  <a:srgbClr val="002060"/>
                </a:solidFill>
                <a:latin typeface="Georgia" pitchFamily="18" charset="0"/>
              </a:rPr>
              <a:t>Руэл</a:t>
            </a:r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Georgia" pitchFamily="18" charset="0"/>
              </a:rPr>
              <a:t>Толкиен</a:t>
            </a:r>
            <a:endParaRPr lang="ru-RU" sz="2400" b="1" dirty="0" smtClean="0">
              <a:solidFill>
                <a:srgbClr val="002060"/>
              </a:solidFill>
              <a:latin typeface="Georgia" pitchFamily="18" charset="0"/>
            </a:endParaRPr>
          </a:p>
          <a:p>
            <a:pPr algn="ctr"/>
            <a:r>
              <a:rPr lang="ru-RU" sz="2400" b="1" dirty="0" smtClean="0">
                <a:latin typeface="Comic Sans MS" pitchFamily="66" charset="0"/>
              </a:rPr>
              <a:t>Властелин колец</a:t>
            </a:r>
          </a:p>
          <a:p>
            <a:pPr algn="ctr"/>
            <a:r>
              <a:rPr lang="ru-RU" sz="2400" b="1" dirty="0" smtClean="0">
                <a:latin typeface="Georgia" pitchFamily="18" charset="0"/>
              </a:rPr>
              <a:t>Хранители Кольца</a:t>
            </a:r>
            <a:endParaRPr lang="ru-RU" sz="2400" dirty="0">
              <a:latin typeface="Georgia" pitchFamily="18" charset="0"/>
            </a:endParaRPr>
          </a:p>
        </p:txBody>
      </p:sp>
      <p:pic>
        <p:nvPicPr>
          <p:cNvPr id="2050" name="Picture 2" descr="https://cdn1.ozone.ru/s3/multimedia-b/60949997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672" y="1916832"/>
            <a:ext cx="2232248" cy="3489748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923928" y="1916832"/>
            <a:ext cx="432048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В первой </a:t>
            </a:r>
            <a:r>
              <a:rPr lang="ru-RU" dirty="0" smtClean="0">
                <a:solidFill>
                  <a:srgbClr val="002060"/>
                </a:solidFill>
              </a:rPr>
              <a:t>книге трилогии , </a:t>
            </a:r>
            <a:r>
              <a:rPr lang="ru-RU" dirty="0" smtClean="0">
                <a:solidFill>
                  <a:srgbClr val="002060"/>
                </a:solidFill>
              </a:rPr>
              <a:t>«Хранители Кольца», </a:t>
            </a:r>
            <a:r>
              <a:rPr lang="ru-RU" dirty="0" err="1" smtClean="0">
                <a:solidFill>
                  <a:srgbClr val="002060"/>
                </a:solidFill>
              </a:rPr>
              <a:t>хоббит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Фродо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Торбинс</a:t>
            </a:r>
            <a:r>
              <a:rPr lang="ru-RU" dirty="0" smtClean="0">
                <a:solidFill>
                  <a:srgbClr val="002060"/>
                </a:solidFill>
              </a:rPr>
              <a:t>, племянник знаменитого </a:t>
            </a:r>
            <a:r>
              <a:rPr lang="ru-RU" dirty="0" err="1" smtClean="0">
                <a:solidFill>
                  <a:srgbClr val="002060"/>
                </a:solidFill>
              </a:rPr>
              <a:t>Бильбо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Торбинса</a:t>
            </a:r>
            <a:r>
              <a:rPr lang="ru-RU" dirty="0" smtClean="0">
                <a:solidFill>
                  <a:srgbClr val="002060"/>
                </a:solidFill>
              </a:rPr>
              <a:t>, отправляется в поход, от завершения которого зависит судьба всего </a:t>
            </a:r>
            <a:r>
              <a:rPr lang="ru-RU" dirty="0" err="1" smtClean="0">
                <a:solidFill>
                  <a:srgbClr val="002060"/>
                </a:solidFill>
              </a:rPr>
              <a:t>Средиземья</a:t>
            </a:r>
            <a:r>
              <a:rPr lang="ru-RU" dirty="0" smtClean="0">
                <a:solidFill>
                  <a:srgbClr val="002060"/>
                </a:solidFill>
              </a:rPr>
              <a:t>. Кольцо, оставленное ему дядей, разыскивает темный властелин </a:t>
            </a:r>
            <a:r>
              <a:rPr lang="ru-RU" dirty="0" err="1" smtClean="0">
                <a:solidFill>
                  <a:srgbClr val="002060"/>
                </a:solidFill>
              </a:rPr>
              <a:t>Мордора</a:t>
            </a:r>
            <a:r>
              <a:rPr lang="ru-RU" dirty="0" smtClean="0">
                <a:solidFill>
                  <a:srgbClr val="002060"/>
                </a:solidFill>
              </a:rPr>
              <a:t>, и это кольцо может решить исход кровопролитной войны, охватившей мирный некогда край. В поход вместе с </a:t>
            </a:r>
            <a:r>
              <a:rPr lang="ru-RU" dirty="0" err="1" smtClean="0">
                <a:solidFill>
                  <a:srgbClr val="002060"/>
                </a:solidFill>
              </a:rPr>
              <a:t>Фродо</a:t>
            </a:r>
            <a:r>
              <a:rPr lang="ru-RU" dirty="0" smtClean="0">
                <a:solidFill>
                  <a:srgbClr val="002060"/>
                </a:solidFill>
              </a:rPr>
              <a:t> выступают чародей </a:t>
            </a:r>
            <a:r>
              <a:rPr lang="ru-RU" dirty="0" err="1" smtClean="0">
                <a:solidFill>
                  <a:srgbClr val="002060"/>
                </a:solidFill>
              </a:rPr>
              <a:t>Гэндальф</a:t>
            </a:r>
            <a:r>
              <a:rPr lang="ru-RU" dirty="0" smtClean="0">
                <a:solidFill>
                  <a:srgbClr val="002060"/>
                </a:solidFill>
              </a:rPr>
              <a:t> и представители разных земель и народов </a:t>
            </a:r>
            <a:r>
              <a:rPr lang="ru-RU" dirty="0" err="1" smtClean="0">
                <a:solidFill>
                  <a:srgbClr val="002060"/>
                </a:solidFill>
              </a:rPr>
              <a:t>Средиземья</a:t>
            </a:r>
            <a:r>
              <a:rPr lang="ru-RU" dirty="0" smtClean="0">
                <a:solidFill>
                  <a:srgbClr val="002060"/>
                </a:solidFill>
              </a:rPr>
              <a:t>..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img2.3png.com/200a87ce53a0dc3f97fbded4523197625d3a.png"/>
          <p:cNvPicPr>
            <a:picLocks noChangeAspect="1" noChangeArrowheads="1"/>
          </p:cNvPicPr>
          <p:nvPr/>
        </p:nvPicPr>
        <p:blipFill>
          <a:blip r:embed="rId2"/>
          <a:srcRect l="2703" t="3227" r="4504" b="395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63888" y="1484784"/>
            <a:ext cx="4824536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55776" y="332656"/>
            <a:ext cx="4608512" cy="1224136"/>
          </a:xfrm>
          <a:prstGeom prst="roundRect">
            <a:avLst/>
          </a:prstGeom>
          <a:solidFill>
            <a:srgbClr val="FF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rgbClr val="002060"/>
                </a:solidFill>
                <a:latin typeface="Georgia" pitchFamily="18" charset="0"/>
              </a:rPr>
              <a:t>Джоан</a:t>
            </a:r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Georgia" pitchFamily="18" charset="0"/>
              </a:rPr>
              <a:t>Роулинг</a:t>
            </a:r>
            <a:endParaRPr lang="ru-RU" sz="800" b="1" smtClean="0">
              <a:solidFill>
                <a:srgbClr val="002060"/>
              </a:solidFill>
              <a:latin typeface="Georgia" pitchFamily="18" charset="0"/>
            </a:endParaRPr>
          </a:p>
          <a:p>
            <a:pPr algn="ctr"/>
            <a:r>
              <a:rPr lang="ru-RU" sz="2400" b="1" smtClean="0">
                <a:latin typeface="Cooper Black" pitchFamily="18" charset="0"/>
              </a:rPr>
              <a:t>Гарри </a:t>
            </a:r>
            <a:r>
              <a:rPr lang="ru-RU" sz="2400" b="1" dirty="0" err="1" smtClean="0">
                <a:latin typeface="Cooper Black" pitchFamily="18" charset="0"/>
              </a:rPr>
              <a:t>Поттер</a:t>
            </a:r>
            <a:endParaRPr lang="ru-RU" sz="2400" dirty="0">
              <a:latin typeface="Georgia" pitchFamily="18" charset="0"/>
            </a:endParaRPr>
          </a:p>
        </p:txBody>
      </p:sp>
      <p:pic>
        <p:nvPicPr>
          <p:cNvPr id="1026" name="Picture 2" descr="https://static.detmir.st/media_out/621/210/3210621/1500/0.jpg?1652264519266"/>
          <p:cNvPicPr>
            <a:picLocks noChangeAspect="1" noChangeArrowheads="1"/>
          </p:cNvPicPr>
          <p:nvPr/>
        </p:nvPicPr>
        <p:blipFill>
          <a:blip r:embed="rId3" cstate="print"/>
          <a:srcRect l="4545" t="4545" r="4545" b="4545"/>
          <a:stretch>
            <a:fillRect/>
          </a:stretch>
        </p:blipFill>
        <p:spPr bwMode="auto">
          <a:xfrm>
            <a:off x="1547664" y="1628800"/>
            <a:ext cx="1872208" cy="252028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347864" y="1700808"/>
            <a:ext cx="48245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dirty="0" smtClean="0">
                <a:solidFill>
                  <a:srgbClr val="002060"/>
                </a:solidFill>
              </a:rPr>
              <a:t>Книги о юном волшебнике, покорившие мир, эталон литературы для читателей всех возрастов, ставшие культовыми уже для нескольких поколений.</a:t>
            </a:r>
          </a:p>
          <a:p>
            <a:pPr fontAlgn="base"/>
            <a:r>
              <a:rPr lang="ru-RU" sz="2000" b="1" dirty="0" smtClean="0">
                <a:solidFill>
                  <a:srgbClr val="002060"/>
                </a:solidFill>
              </a:rPr>
              <a:t>Полное собрание </a:t>
            </a:r>
            <a:r>
              <a:rPr lang="ru-RU" sz="2000" b="1" dirty="0" smtClean="0">
                <a:solidFill>
                  <a:srgbClr val="002060"/>
                </a:solidFill>
              </a:rPr>
              <a:t>серии:</a:t>
            </a:r>
            <a:endParaRPr lang="ru-RU" sz="2000" dirty="0" smtClean="0">
              <a:solidFill>
                <a:srgbClr val="002060"/>
              </a:solidFill>
            </a:endParaRPr>
          </a:p>
          <a:p>
            <a:pPr fontAlgn="base"/>
            <a:r>
              <a:rPr lang="ru-RU" sz="2000" dirty="0" smtClean="0">
                <a:solidFill>
                  <a:srgbClr val="002060"/>
                </a:solidFill>
              </a:rPr>
              <a:t>Гарри </a:t>
            </a:r>
            <a:r>
              <a:rPr lang="ru-RU" sz="2000" dirty="0" err="1" smtClean="0">
                <a:solidFill>
                  <a:srgbClr val="002060"/>
                </a:solidFill>
              </a:rPr>
              <a:t>Поттер</a:t>
            </a:r>
            <a:r>
              <a:rPr lang="ru-RU" sz="2000" dirty="0" smtClean="0">
                <a:solidFill>
                  <a:srgbClr val="002060"/>
                </a:solidFill>
              </a:rPr>
              <a:t> и философский камень. Кн.1</a:t>
            </a:r>
          </a:p>
          <a:p>
            <a:pPr fontAlgn="base"/>
            <a:r>
              <a:rPr lang="ru-RU" sz="2000" dirty="0" smtClean="0">
                <a:solidFill>
                  <a:srgbClr val="002060"/>
                </a:solidFill>
              </a:rPr>
              <a:t>Гарри </a:t>
            </a:r>
            <a:r>
              <a:rPr lang="ru-RU" sz="2000" dirty="0" err="1" smtClean="0">
                <a:solidFill>
                  <a:srgbClr val="002060"/>
                </a:solidFill>
              </a:rPr>
              <a:t>Поттер</a:t>
            </a:r>
            <a:r>
              <a:rPr lang="ru-RU" sz="2000" dirty="0" smtClean="0">
                <a:solidFill>
                  <a:srgbClr val="002060"/>
                </a:solidFill>
              </a:rPr>
              <a:t> и Тайная комната. Кн.2</a:t>
            </a:r>
          </a:p>
          <a:p>
            <a:pPr fontAlgn="base"/>
            <a:r>
              <a:rPr lang="ru-RU" sz="2000" dirty="0" smtClean="0">
                <a:solidFill>
                  <a:srgbClr val="002060"/>
                </a:solidFill>
              </a:rPr>
              <a:t>Гарри </a:t>
            </a:r>
            <a:r>
              <a:rPr lang="ru-RU" sz="2000" dirty="0" err="1" smtClean="0">
                <a:solidFill>
                  <a:srgbClr val="002060"/>
                </a:solidFill>
              </a:rPr>
              <a:t>Поттер</a:t>
            </a:r>
            <a:r>
              <a:rPr lang="ru-RU" sz="2000" dirty="0" smtClean="0">
                <a:solidFill>
                  <a:srgbClr val="002060"/>
                </a:solidFill>
              </a:rPr>
              <a:t> и узник </a:t>
            </a:r>
            <a:r>
              <a:rPr lang="ru-RU" sz="2000" dirty="0" err="1" smtClean="0">
                <a:solidFill>
                  <a:srgbClr val="002060"/>
                </a:solidFill>
              </a:rPr>
              <a:t>Азкабана</a:t>
            </a:r>
            <a:r>
              <a:rPr lang="ru-RU" sz="2000" dirty="0" smtClean="0">
                <a:solidFill>
                  <a:srgbClr val="002060"/>
                </a:solidFill>
              </a:rPr>
              <a:t>. Кн.3</a:t>
            </a:r>
          </a:p>
          <a:p>
            <a:pPr fontAlgn="base"/>
            <a:r>
              <a:rPr lang="ru-RU" sz="2000" dirty="0" smtClean="0">
                <a:solidFill>
                  <a:srgbClr val="002060"/>
                </a:solidFill>
              </a:rPr>
              <a:t>Гарри </a:t>
            </a:r>
            <a:r>
              <a:rPr lang="ru-RU" sz="2000" dirty="0" err="1" smtClean="0">
                <a:solidFill>
                  <a:srgbClr val="002060"/>
                </a:solidFill>
              </a:rPr>
              <a:t>Поттер</a:t>
            </a:r>
            <a:r>
              <a:rPr lang="ru-RU" sz="2000" dirty="0" smtClean="0">
                <a:solidFill>
                  <a:srgbClr val="002060"/>
                </a:solidFill>
              </a:rPr>
              <a:t> и Кубок Огня. Кн.4</a:t>
            </a:r>
          </a:p>
          <a:p>
            <a:pPr fontAlgn="base"/>
            <a:r>
              <a:rPr lang="ru-RU" sz="2000" dirty="0" smtClean="0">
                <a:solidFill>
                  <a:srgbClr val="002060"/>
                </a:solidFill>
              </a:rPr>
              <a:t>Гарри </a:t>
            </a:r>
            <a:r>
              <a:rPr lang="ru-RU" sz="2000" dirty="0" err="1" smtClean="0">
                <a:solidFill>
                  <a:srgbClr val="002060"/>
                </a:solidFill>
              </a:rPr>
              <a:t>Поттер</a:t>
            </a:r>
            <a:r>
              <a:rPr lang="ru-RU" sz="2000" dirty="0" smtClean="0">
                <a:solidFill>
                  <a:srgbClr val="002060"/>
                </a:solidFill>
              </a:rPr>
              <a:t> и Орден Феникса. Кн.5</a:t>
            </a:r>
          </a:p>
          <a:p>
            <a:pPr fontAlgn="base"/>
            <a:r>
              <a:rPr lang="ru-RU" sz="2000" dirty="0" smtClean="0">
                <a:solidFill>
                  <a:srgbClr val="002060"/>
                </a:solidFill>
              </a:rPr>
              <a:t>Гарри </a:t>
            </a:r>
            <a:r>
              <a:rPr lang="ru-RU" sz="2000" dirty="0" err="1" smtClean="0">
                <a:solidFill>
                  <a:srgbClr val="002060"/>
                </a:solidFill>
              </a:rPr>
              <a:t>Поттер</a:t>
            </a:r>
            <a:r>
              <a:rPr lang="ru-RU" sz="2000" dirty="0" smtClean="0">
                <a:solidFill>
                  <a:srgbClr val="002060"/>
                </a:solidFill>
              </a:rPr>
              <a:t> и </a:t>
            </a:r>
            <a:r>
              <a:rPr lang="ru-RU" sz="2000" dirty="0" err="1" smtClean="0">
                <a:solidFill>
                  <a:srgbClr val="002060"/>
                </a:solidFill>
              </a:rPr>
              <a:t>Принц-полукровка</a:t>
            </a:r>
            <a:r>
              <a:rPr lang="ru-RU" sz="2000" dirty="0" smtClean="0">
                <a:solidFill>
                  <a:srgbClr val="002060"/>
                </a:solidFill>
              </a:rPr>
              <a:t>. Кн.6</a:t>
            </a:r>
          </a:p>
          <a:p>
            <a:pPr fontAlgn="base"/>
            <a:r>
              <a:rPr lang="ru-RU" sz="2000" dirty="0" smtClean="0">
                <a:solidFill>
                  <a:srgbClr val="002060"/>
                </a:solidFill>
              </a:rPr>
              <a:t>Гарри </a:t>
            </a:r>
            <a:r>
              <a:rPr lang="ru-RU" sz="2000" dirty="0" err="1" smtClean="0">
                <a:solidFill>
                  <a:srgbClr val="002060"/>
                </a:solidFill>
              </a:rPr>
              <a:t>Поттер</a:t>
            </a:r>
            <a:r>
              <a:rPr lang="ru-RU" sz="2000" dirty="0" smtClean="0">
                <a:solidFill>
                  <a:srgbClr val="002060"/>
                </a:solidFill>
              </a:rPr>
              <a:t> и Дары Смерти. Кн.7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309</Words>
  <Application>Microsoft Office PowerPoint</Application>
  <PresentationFormat>Экран (4:3)</PresentationFormat>
  <Paragraphs>38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7</cp:revision>
  <dcterms:created xsi:type="dcterms:W3CDTF">2022-11-07T10:11:10Z</dcterms:created>
  <dcterms:modified xsi:type="dcterms:W3CDTF">2022-11-08T04:07:59Z</dcterms:modified>
</cp:coreProperties>
</file>