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74" r:id="rId15"/>
    <p:sldId id="269" r:id="rId16"/>
    <p:sldId id="270" r:id="rId17"/>
    <p:sldId id="271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3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0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77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7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41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0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5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0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2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9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9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9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7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5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5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98137-0B5C-4CBF-BB4D-D47D0B55B666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E0AC37-D89A-4E94-B5FA-94D0E7E83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6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2545" y="1163782"/>
            <a:ext cx="7611458" cy="172904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kk-KZ" sz="2400" b="1" dirty="0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Қарағанды</a:t>
            </a:r>
            <a:r>
              <a:rPr lang="ru-RU" sz="2400" b="1" dirty="0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облысы</a:t>
            </a:r>
            <a:r>
              <a:rPr lang="ru-RU" sz="2400" b="1" dirty="0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ru-RU" sz="2400" b="1" dirty="0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басқармасының</a:t>
            </a:r>
            <a:r>
              <a:rPr lang="ru-RU" sz="2400" b="1" dirty="0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400" b="1" dirty="0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Қарқаралы ауданының білім бөлімінің Егіндібұлақ селосының </a:t>
            </a:r>
            <a:r>
              <a:rPr lang="ru-RU" sz="2400" b="1" dirty="0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«Ай</a:t>
            </a:r>
            <a:r>
              <a:rPr lang="kk-KZ" sz="2400" b="1" dirty="0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гөлек</a:t>
            </a:r>
            <a:r>
              <a:rPr lang="ru-RU" sz="2400" b="1" dirty="0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2400" b="1" dirty="0" err="1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бөбекжайы</a:t>
            </a:r>
            <a:r>
              <a:rPr lang="ru-RU" sz="2400" b="1" dirty="0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2400" b="1" dirty="0" err="1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коммуналдық</a:t>
            </a:r>
            <a:r>
              <a:rPr lang="ru-RU" sz="2400" b="1" dirty="0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400" b="1" dirty="0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мемлекеттік </a:t>
            </a:r>
            <a:r>
              <a:rPr lang="ru-RU" sz="2400" b="1" dirty="0" err="1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қазыналық</a:t>
            </a:r>
            <a:r>
              <a:rPr lang="ru-RU" sz="2400" b="1" dirty="0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кәсіпорнының</a:t>
            </a:r>
            <a:r>
              <a:rPr lang="ru-RU" sz="2400" b="1" dirty="0" smtClean="0">
                <a:solidFill>
                  <a:srgbClr val="2D43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11" y="4164676"/>
            <a:ext cx="4771505" cy="26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02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080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 -«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77334" y="1180406"/>
            <a:ext cx="4184035" cy="5079077"/>
          </a:xfrm>
        </p:spPr>
        <p:txBody>
          <a:bodyPr>
            <a:noAutofit/>
          </a:bodyPr>
          <a:lstStyle/>
          <a:p>
            <a:pPr marL="0" lvl="0" indent="0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Әлді 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жақтары</a:t>
            </a:r>
          </a:p>
          <a:p>
            <a:pPr marL="285750" lvl="0" indent="-285750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 бөлімі бойынша қазіргі даму бағдарламасы </a:t>
            </a:r>
          </a:p>
          <a:p>
            <a:pPr marL="285750" lvl="0" indent="-285750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кәсіби команда </a:t>
            </a:r>
          </a:p>
          <a:p>
            <a:pPr marL="285750" lvl="0" indent="-285750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Педагогтардың 100% -ы АКТ-ны жетік білуі</a:t>
            </a:r>
          </a:p>
          <a:p>
            <a:pPr marL="285750" lvl="0" indent="-285750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моральдық ынталандыру</a:t>
            </a:r>
          </a:p>
          <a:p>
            <a:pPr marL="285750" lvl="0" indent="-285750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қолайлы психологиялық климат </a:t>
            </a:r>
          </a:p>
          <a:p>
            <a:pPr marL="285750" lvl="0" indent="-285750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жеткілікті белсенді </a:t>
            </a: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285750" lvl="0" indent="-285750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Мүмкіндіктер</a:t>
            </a:r>
            <a:endParaRPr lang="kk-KZ" sz="1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71450" lvl="0" indent="-1714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 мамандарды тарту үшін оңтайлы еңбек жағдайларын жасау, мектепке дейінгі білім беру ұйымдарының мамандарды ынталандыру төлемдері, ұйымдастыру арқылы тәлімгерлік консультациялар санын көбейту, ашық көзқарастар және әдістемелік қолдау</a:t>
            </a:r>
          </a:p>
          <a:p>
            <a:pPr marL="171450" lvl="0" indent="-1714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Мектепке дейінгі білім беру мекемесінде сапаны бағалаудың жетілмеген ішкі жүйесін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жетілдіру</a:t>
            </a:r>
          </a:p>
          <a:p>
            <a:pPr marL="171450" lvl="0" indent="-1714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 қайта даярлау мен курстық жұмысты ұйымдастыру педагогтардың  біліктілігін арттыру</a:t>
            </a:r>
          </a:p>
          <a:p>
            <a:pPr marL="171450" lvl="0" indent="-1714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Түрлі деңгейдегі жарыстарға қатысуға тарту</a:t>
            </a:r>
          </a:p>
          <a:p>
            <a:pPr marL="171450" lvl="0" indent="-1714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Онлайн-кеңес беруді алға жылжыту және жүзеге асыру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089970" y="1180407"/>
            <a:ext cx="4184034" cy="4860955"/>
          </a:xfrm>
        </p:spPr>
        <p:txBody>
          <a:bodyPr/>
          <a:lstStyle/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endParaRPr lang="kk-K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Әлсіз жақтары</a:t>
            </a:r>
            <a:endParaRPr lang="kk-K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бөбекжайдағы 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сапаны бағалаудың жетілмеген ішкі </a:t>
            </a: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жүйесі;</a:t>
            </a:r>
            <a:endParaRPr lang="kk-K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педагогқа деген үлкен жүктеменің әсерінен  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 баламен  жеке жұмыс жасауының тиімділігін  </a:t>
            </a: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төмендету; </a:t>
            </a:r>
            <a:endParaRPr lang="kk-K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«Беделді» мамандықтар қатарына жатпайды деген </a:t>
            </a: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ұғыммен тәрбиеші 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кәсібін ығыстыру, </a:t>
            </a: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тәрбиеші 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кәсібінің беделін төмендету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endParaRPr lang="kk-KZ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Қауіп – қатерлер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algn="just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Қоғамда тәрбиеші мамандығы мәртебесінің жоғары әлеуметтілігі  жеткіліксіз </a:t>
            </a:r>
          </a:p>
          <a:p>
            <a:pPr marL="285750" lvl="0" indent="-285750" algn="just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Педагогтың  эмоционалды сарқылуы</a:t>
            </a:r>
          </a:p>
          <a:p>
            <a:pPr marL="285750" lvl="0" indent="-285750" algn="just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Жағымсыз тенденциялармен байланысты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елдегі тұрақсыз экономикалық жағдай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72058" cy="6401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498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96484" y="2160588"/>
            <a:ext cx="2745820" cy="388143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305099"/>
            <a:ext cx="4184034" cy="4896196"/>
          </a:xfrm>
        </p:spPr>
        <p:txBody>
          <a:bodyPr>
            <a:norm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Педагогтардың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білімдік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қажеттіліктерін,олардың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мүмкіндіктерін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құзыреттілік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педагогтың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шеберліктерін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шеберлік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байқауларына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Педагогтардың кем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дегенде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50%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ерікті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сертификаттаудан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749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«ДЕНСАУЛЫҚ»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7" y="1361330"/>
            <a:ext cx="2111433" cy="377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1275978"/>
            <a:ext cx="530398" cy="548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478" y="1270000"/>
            <a:ext cx="5358848" cy="8230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5790" y="2396273"/>
            <a:ext cx="2160240" cy="648072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Материалдық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жағдайларды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қамтамасыз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32" y="2470583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34" y="3249219"/>
            <a:ext cx="2182557" cy="6706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9891" y="3310184"/>
            <a:ext cx="530398" cy="5486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478" y="3198758"/>
            <a:ext cx="5358848" cy="6706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333" y="4021758"/>
            <a:ext cx="2182557" cy="8047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9890" y="4125298"/>
            <a:ext cx="530398" cy="5486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6478" y="4104061"/>
            <a:ext cx="5358848" cy="640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375" y="5004234"/>
            <a:ext cx="2182557" cy="6401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6030" y="5015457"/>
            <a:ext cx="530398" cy="548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0288" y="4929092"/>
            <a:ext cx="5425038" cy="64013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456477" y="2391668"/>
            <a:ext cx="5358849" cy="684952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Лицензияланған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медициналық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бөлім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бағдарлама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іске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асыр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45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Сауықтыру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77334" y="1147156"/>
            <a:ext cx="4184035" cy="5187142"/>
          </a:xfrm>
        </p:spPr>
        <p:txBody>
          <a:bodyPr>
            <a:normAutofit lnSpcReduction="10000"/>
          </a:bodyPr>
          <a:lstStyle/>
          <a:p>
            <a:pPr marL="0" lvl="0" indent="0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Әлді жақтары</a:t>
            </a:r>
          </a:p>
          <a:p>
            <a:pPr marL="285750" lvl="0" indent="-285750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Денсаулықты нығайтудың оң динамикасы</a:t>
            </a:r>
          </a:p>
          <a:p>
            <a:pPr marL="285750" lvl="0" indent="-285750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Сауықтыру жұмысының жоспары </a:t>
            </a:r>
          </a:p>
          <a:p>
            <a:pPr marL="285750" lvl="0" indent="-285750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лицензияланған медициналық қызмет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Ақысыз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бітімі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жалпақ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ауруларының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алдын-алуға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Мықты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батырлар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клубы 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Емханамен өзара әрекеттесу кеілісм –шарты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Жоспарланған  профилактикалық тексерулер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ерекшеліктеріне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шынықтыру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іс-шараларының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СанПин талаптарын қатаң орындау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маусымдық шөптен жасалған </a:t>
            </a: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дәрі-дәрмек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  <a:defRPr/>
            </a:pPr>
            <a:endParaRPr lang="kk-KZ" sz="16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Мүмкіндіктер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  <a:defRPr/>
            </a:pPr>
            <a:endParaRPr lang="kk-KZ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Отбасына психологиялық-педагогикалық қолдау және ата-аналардың білім беруде, денсаулығын қорғау мен нығайтуда туралы сұрақтары бойынша  құзыреттілігін арттыру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Балалармен  олардың ауруларына сәйкес</a:t>
            </a:r>
            <a:endParaRPr lang="kk-KZ" sz="1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түзету жұмыстарын ұйымдастыру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Балалардың денсаулығын сақтау мен нығайтуға бағытталған бөбекжайдың  инновациялық қызметін енгізу </a:t>
            </a:r>
            <a:endParaRPr lang="kk-KZ" sz="1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89970" y="1147157"/>
            <a:ext cx="4184034" cy="4894206"/>
          </a:xfrm>
        </p:spPr>
        <p:txBody>
          <a:bodyPr>
            <a:normAutofit lnSpcReduction="10000"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Әлсіз жақтары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Күрделі   диагноздармен, созылмалы аурулармен , суыққа бейімділігі жоғары балалардың балабақшаға келуінің өсуі ;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endParaRPr lang="kk-K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Салауатты өмір салтын ұстауға денсаулық мәдениеті төмен ата-аналардың көбеюі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endParaRPr lang="kk-K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Физиотерапия бөлмесінің болмауы, бөбекжайда медицина кадрларының   жоқтығы (медициналық физиотерапия, массаж медбикесі)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endParaRPr lang="kk-KZ" sz="1400" b="1" dirty="0">
              <a:solidFill>
                <a:srgbClr val="002060"/>
              </a:solidFill>
              <a:latin typeface="Calibri"/>
            </a:endParaRPr>
          </a:p>
          <a:p>
            <a:pPr marL="0" lvl="0" indent="0" algn="ctr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endParaRPr lang="kk-KZ" sz="16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endParaRPr lang="kk-KZ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Қауіп 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қатерлер</a:t>
            </a:r>
          </a:p>
          <a:p>
            <a:pPr marL="285750" lvl="0" indent="-285750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Сауықтыру қызметін тұтынушылардың </a:t>
            </a:r>
          </a:p>
          <a:p>
            <a:pPr marL="285750" lvl="0" indent="-285750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сауықтыру жұмысының маңыздылығын бағаламауы </a:t>
            </a:r>
          </a:p>
          <a:p>
            <a:pPr marL="285750" lvl="0" indent="-285750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Диагнозы күрделі балалар санының өсуі </a:t>
            </a:r>
          </a:p>
          <a:p>
            <a:pPr marL="285750" lvl="0" indent="-285750" defTabSz="914400">
              <a:lnSpc>
                <a:spcPct val="115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СанПин талаптарына сәйкес және сауықтыру бағдарламасының талаптарын жүзеге асыру үшін толықтай қаржыландырудың болмауы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35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249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«ДЕНСАУЛЫҚ»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9834" y="1497013"/>
            <a:ext cx="3607722" cy="454501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1246909"/>
            <a:ext cx="4184650" cy="48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6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068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1665727"/>
            <a:ext cx="8596668" cy="4375636"/>
          </a:xfrm>
        </p:spPr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02" y="1665726"/>
            <a:ext cx="4035902" cy="3310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009" y="1665726"/>
            <a:ext cx="3414056" cy="536494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5400000">
            <a:off x="6929225" y="2335819"/>
            <a:ext cx="993624" cy="484632"/>
          </a:xfrm>
          <a:prstGeom prst="rightArrow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209" y="3163207"/>
            <a:ext cx="3767655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2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SWOT-«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77334" y="1138844"/>
            <a:ext cx="4184035" cy="4902517"/>
          </a:xfrm>
        </p:spPr>
        <p:txBody>
          <a:bodyPr/>
          <a:lstStyle/>
          <a:p>
            <a:pPr marL="0" lvl="0" indent="0" algn="ctr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Әлді жақтары</a:t>
            </a:r>
          </a:p>
          <a:p>
            <a:pPr marL="0" lvl="0" indent="0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Коммуналдық төлемдерден  қарыз </a:t>
            </a: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endParaRPr lang="kk-KZ" sz="1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 балабақша бөлмелері санитарлық-гигиеналық нормаларға сәйкес келеді , өрт және электр қауіпсіздігі, тәрбиеленушілер мен қызметкерлердің еңбегін қорғау талаптарына сәйкес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89970" y="1138845"/>
            <a:ext cx="4184034" cy="4902518"/>
          </a:xfrm>
        </p:spPr>
        <p:txBody>
          <a:bodyPr/>
          <a:lstStyle/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Әлсіз жақтары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Азық-түлік және коммуналдық қызметтер тарифтерінің өсуі жәнеде  басқа шығындардың өсуіне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байланысты  баланы күту шығыны өсті  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Ақылы білім беру жүйесі үшін қосымша қаражат тартуға ықпал ететін қызметтер дамымаған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7334" y="3449782"/>
            <a:ext cx="4184035" cy="287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Мүмкіндіктер</a:t>
            </a:r>
          </a:p>
          <a:p>
            <a:pPr lvl="0" algn="ctr">
              <a:defRPr/>
            </a:pPr>
            <a:endParaRPr lang="kk-KZ" sz="1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Мекеменің қаржылық-шаруашылық қызметі үшін нормативтік-құқықтық базаны қамтамасыз ету (толықтыру) қаржылық-экономикалық нормативті қолдау іс-шаралар, жергілікті актілерді, есеп беру нысандарын әзірлеу құжаттама)</a:t>
            </a:r>
            <a:endParaRPr lang="kk-KZ" sz="1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endParaRPr lang="kk-KZ" sz="1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 көлемдегі бюджеттен тыс түсімдер үлесінің өсуімен мектепке дейінгі мекемені қаржыландыру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205" y="3449782"/>
            <a:ext cx="3981797" cy="7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88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4305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«</a:t>
            </a:r>
            <a:r>
              <a:rPr lang="ru-RU" sz="2400" dirty="0" err="1"/>
              <a:t>Қаржылық</a:t>
            </a:r>
            <a:r>
              <a:rPr lang="ru-RU" sz="2400" dirty="0"/>
              <a:t> </a:t>
            </a:r>
            <a:r>
              <a:rPr lang="ru-RU" sz="2400" dirty="0" err="1"/>
              <a:t>жағдай</a:t>
            </a:r>
            <a:r>
              <a:rPr lang="ru-RU" sz="2400" dirty="0"/>
              <a:t>» </a:t>
            </a:r>
            <a:r>
              <a:rPr lang="ru-RU" sz="2400" dirty="0" err="1"/>
              <a:t>бағытын</a:t>
            </a:r>
            <a:r>
              <a:rPr lang="ru-RU" sz="2400" dirty="0"/>
              <a:t> </a:t>
            </a:r>
            <a:r>
              <a:rPr lang="ru-RU" sz="2400" dirty="0" err="1"/>
              <a:t>дамыту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13164"/>
            <a:ext cx="4184035" cy="46281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413165"/>
            <a:ext cx="4184034" cy="462819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5097"/>
            <a:ext cx="4393825" cy="473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1159" y="1221971"/>
            <a:ext cx="4202843" cy="481939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Мекеменің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қаржылық-шаруашылық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қызметінің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құқықтық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және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нормативтік-құқықтық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базасын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әзірлеу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қаржылық-экономикалық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қызмет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бойынша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құқықтық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және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нормативтік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қолдауды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жетілдіру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Мекеменің қаржылық-шаруашылық қызметін жақсартуға ықпал ететін жергілікті актілерді әзірлеу  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Мекеменің жалпы бюджеттен тыс кірістердің үлесін арттыру; 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Қаржыландырудың тұрақтылығы.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26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4182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Атқарылған жұмыстар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37" y="2160588"/>
            <a:ext cx="2533220" cy="171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46" y="2160587"/>
            <a:ext cx="2383617" cy="177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59" y="2160587"/>
            <a:ext cx="2986237" cy="171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4189614"/>
            <a:ext cx="2601884" cy="217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47" y="4189614"/>
            <a:ext cx="2383617" cy="217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12" y="4023360"/>
            <a:ext cx="3059084" cy="222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37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902884" y="529505"/>
            <a:ext cx="7482416" cy="86749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Даму концепсиясы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87" y="1797833"/>
            <a:ext cx="881149" cy="43513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32" y="1825625"/>
            <a:ext cx="1679171" cy="493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226" y="2250497"/>
            <a:ext cx="542591" cy="8108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405" y="3061335"/>
            <a:ext cx="1963082" cy="5791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226" y="3571558"/>
            <a:ext cx="542591" cy="810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1405" y="4270423"/>
            <a:ext cx="1951998" cy="4938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5129" y="4605733"/>
            <a:ext cx="548688" cy="8108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4232" y="5392998"/>
            <a:ext cx="1103472" cy="49381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54593" y="1773443"/>
            <a:ext cx="6494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 білім </a:t>
            </a:r>
            <a:r>
              <a:rPr lang="kk-KZ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беруді жүзеге асыру мақсаттарына сәйкес Қазақстан республикасының білім </a:t>
            </a:r>
            <a:r>
              <a:rPr lang="kk-KZ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 саласындағы нормативтік актілер</a:t>
            </a:r>
            <a:endParaRPr lang="ru-RU" sz="1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14309" y="2822680"/>
            <a:ext cx="6701044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kk-KZ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 тапсырыстың сапалы орындалуын қамтамасыз ету және білім беру қажеттіліктерін жан-жақты қанағаттандыру;</a:t>
            </a:r>
          </a:p>
          <a:p>
            <a:pPr lvl="0">
              <a:spcBef>
                <a:spcPct val="20000"/>
              </a:spcBef>
              <a:defRPr/>
            </a:pPr>
            <a:r>
              <a:rPr lang="kk-KZ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Стратегияның мақсаттарына жету үшін мектепке дейінгі білім беру ұйымының әлеуметтік ортасы мен және барлық мүдделі білім беру субъектілерінің күш-жігерін біріктіру </a:t>
            </a:r>
            <a:endParaRPr lang="ru-RU" sz="1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3882043" y="5275658"/>
            <a:ext cx="5261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Балалардың физикалық және психологиялық толқықанды дамуы үшін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табысты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оқудың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сапалы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жетімді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құқығын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82043" y="4197926"/>
            <a:ext cx="5017608" cy="7398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Білім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беру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қызметі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Кадр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бөлімі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Тәрбиеленушілердің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денсаулығы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Қаржылық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жағдай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8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464653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ДАМУ КОНЦЕПЦИЯСЫ</a:t>
            </a:r>
            <a:endParaRPr lang="ru-RU" sz="1800" kern="0" dirty="0">
              <a:latin typeface="Calibri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491" y="1833304"/>
            <a:ext cx="2371550" cy="695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1" y="2528307"/>
            <a:ext cx="2371550" cy="2800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258" y="1833304"/>
            <a:ext cx="2371550" cy="6950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21257" y="2556088"/>
            <a:ext cx="23715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Балалардың денсаулығын нығайту және сақтауға бағытталған тәрбиесіне оңтайлы жағдайлар жасау.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ea typeface="Calibri"/>
                <a:cs typeface="Times New Roman" pitchFamily="18" charset="0"/>
              </a:rPr>
              <a:t>Кадрлық әлеуетті дамыту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және ұстаз мамандығының беделін арттыру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885" y="1861084"/>
            <a:ext cx="2371550" cy="695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885" y="2528308"/>
            <a:ext cx="2371550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0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31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СТРАТЕГИЯЛЫҚ ДАМУ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692" y="1388226"/>
            <a:ext cx="2566638" cy="841321"/>
          </a:xfrm>
          <a:prstGeom prst="rect">
            <a:avLst/>
          </a:prstGeo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838200" y="2244535"/>
            <a:ext cx="1800200" cy="1008112"/>
          </a:xfrm>
          <a:prstGeom prst="flowChartMagneticTape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2020-2021жыл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Ұйымдастыру-дайындық </a:t>
            </a:r>
            <a:r>
              <a:rPr kumimoji="0" lang="kk-KZ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кезеңі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880987" y="3395063"/>
            <a:ext cx="1757413" cy="1008112"/>
          </a:xfrm>
          <a:prstGeom prst="flowChartMagneticTape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2021-2024жыл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Түзету-дамыту </a:t>
            </a:r>
            <a:r>
              <a:rPr kumimoji="0" lang="kk-KZ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кезеңі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948122" y="4661448"/>
            <a:ext cx="1753514" cy="1008112"/>
          </a:xfrm>
          <a:prstGeom prst="flowChartMagneticTape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2024-2025жыл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Қорытынды- </a:t>
            </a:r>
            <a:r>
              <a:rPr kumimoji="0" lang="kk-KZ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талдамалық кезең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255" y="1388226"/>
            <a:ext cx="2456901" cy="4938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57846" y="1882045"/>
            <a:ext cx="7215449" cy="446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1.Қазақстан Республикасының Конституциясы 1995 жылғы 30 тамыз (1998 жылғы 7 қазанда енгізілген өзгерістермен);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2.Қазақстан Республикасының «Білім туралы» Заңы (04.12. 2015 ж  өзгерістер мен толықтыруларымен);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3.ҚР Үкіметінің 2016 жылғы «13» мамырдағы №292 қаулысына 1-қосымша;ҚР Үкіметінің 2012 жылғы 23 тамыздағы №1080 қаулысымен бекітілген мектепке дейінгі тәрбие мен оқытудың жалпыға міндетті стандарты;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1295" algn="l"/>
                <a:tab pos="434340" algn="l"/>
              </a:tabLst>
              <a:defRPr/>
            </a:pPr>
            <a:r>
              <a:rPr kumimoji="0" lang="kk-K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4.ҚР 2020 жылға дейінгі Стратегиялық даму жоспары туралы ҚР президентінің 2010жылғы 1 ақпанындағы №922 Жарлығы;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01295" algn="l"/>
                <a:tab pos="254000" algn="l"/>
              </a:tabLst>
              <a:defRPr/>
            </a:pPr>
            <a:r>
              <a:rPr kumimoji="0" lang="kk-K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5.Қазақстан Республикасында білімді және ғылымды дамытудың 2016-2019 жылдарға арналған мемлекеттік бағдарламасы 01.03.2016ж. №205;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01295" algn="l"/>
                <a:tab pos="254000" algn="l"/>
              </a:tabLst>
              <a:defRPr/>
            </a:pPr>
            <a:r>
              <a:rPr kumimoji="0" lang="kk-K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6.«Бала құқықтары туралы» Қазақстан Республикасының Заңы 2002 жылғы 8 тамыз №345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01295" algn="l"/>
                <a:tab pos="254000" algn="l"/>
              </a:tabLst>
              <a:defRPr/>
            </a:pPr>
            <a:r>
              <a:rPr kumimoji="0" lang="kk-K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(өзгерістер мен толықтыруларымен Қазақстан Республикасының 2010 жылы 23 қараша №354 Заңы);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7.Қазақстан Республикасының Білім және ғылым министрінің 2015 жылғы «22» сәуірдегі №227 бұйрығымен бекітілген Тәрбиенің тұжырымдамалық негіздері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kumimoji="0" lang="kk-K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8</a:t>
            </a:r>
            <a:r>
              <a:rPr kumimoji="0" lang="kk-K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«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Қарағанды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облысы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білім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басқармасының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Қарқаралы ауданының білім бөлімінің Егіндібұлақ селосының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«Ай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гөлек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»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бөбекжайы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»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коммуналдық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мемлекеттік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қазыналық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кәсіпорнының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kk-KZ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 </a:t>
            </a:r>
            <a:r>
              <a:rPr kumimoji="0" lang="kk-KZ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ЖАРҒЫСЫ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820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7433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175" y="3740726"/>
            <a:ext cx="5943861" cy="2310939"/>
          </a:xfrm>
          <a:prstGeom prst="rect">
            <a:avLst/>
          </a:prstGeom>
        </p:spPr>
      </p:pic>
      <p:pic>
        <p:nvPicPr>
          <p:cNvPr id="6" name="Рисунок 5" descr="D:\Remont2\фото дет\Үздік бб\20180428_1626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22" y="1197034"/>
            <a:ext cx="5511338" cy="262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94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ДАМУ СТРАТЕГИЯСЫНЫҢ БАҒЫТТАРЫ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0000"/>
            <a:ext cx="1810669" cy="1743607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488003" y="1481155"/>
            <a:ext cx="1944216" cy="1321296"/>
          </a:xfrm>
          <a:prstGeom prst="rightArrow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Білім беру қызметі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6" descr="Развитие кадрового потенциа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93" y="3790142"/>
            <a:ext cx="1814513" cy="172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2357106" y="4093590"/>
            <a:ext cx="1944216" cy="1321296"/>
          </a:xfrm>
          <a:prstGeom prst="rightArrow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Кадрлық әлеует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87" y="1357423"/>
            <a:ext cx="180020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834" y="1493559"/>
            <a:ext cx="2024047" cy="1383912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05" y="3628080"/>
            <a:ext cx="1816683" cy="172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7084288" y="3827584"/>
            <a:ext cx="1944216" cy="1321296"/>
          </a:xfrm>
          <a:prstGeom prst="rightArrow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Қаржылық жағдай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498"/>
          </a:xfrm>
        </p:spPr>
        <p:txBody>
          <a:bodyPr/>
          <a:lstStyle/>
          <a:p>
            <a:r>
              <a:rPr lang="en-US" sz="2800" b="1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 - «</a:t>
            </a:r>
            <a:r>
              <a:rPr lang="ru-RU" sz="2800" b="1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БЕРУ» </a:t>
            </a:r>
            <a:r>
              <a:rPr lang="ru-RU" sz="2800" b="1" dirty="0" err="1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2800" b="1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sz="2800" b="1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521230"/>
            <a:ext cx="4184035" cy="512895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kk-KZ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Әлді жақтары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kk-KZ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 беру қызметі сапасының жоғары деңгейі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kk-KZ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заңнамалық және нормативтік актілерге сәйкес білім беру </a:t>
            </a: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саясаты;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kk-K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Ұйымдастырылған оқу қызметіне жаңашыл әдістерді </a:t>
            </a: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kk-KZ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 жоспарының вариативтік бөлімінде  баланың шығармашылық және танымдық дамуына бағытталған бағдарламалардың </a:t>
            </a: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kk-KZ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Тиісті дамушы пәндік-кеңістіктік орта </a:t>
            </a: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қарастырылған</a:t>
            </a:r>
            <a:r>
              <a:rPr lang="kk-KZ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kk-K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Отандық педагогикалық жүйені жүзеге </a:t>
            </a: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асыру.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kk-KZ" sz="15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kk-KZ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Мүмкіндіктер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buNone/>
            </a:pPr>
            <a:endParaRPr lang="kk-KZ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buNone/>
            </a:pP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kk-K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облыстық, қалалық деңгейге озық тәжірибені тарату.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kk-KZ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Стандарттың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100% </a:t>
            </a:r>
            <a:r>
              <a:rPr lang="ru-RU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орындалуы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 </a:t>
            </a:r>
            <a:r>
              <a:rPr lang="kk-KZ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қолдану негізінде білім беру процесін жоспарлауды </a:t>
            </a: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жетілдіру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Материалдық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техникалық база өз дәрежесінде жабдықтауға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521231"/>
            <a:ext cx="4184034" cy="5270268"/>
          </a:xfrm>
        </p:spPr>
        <p:txBody>
          <a:bodyPr>
            <a:normAutofit fontScale="92500" lnSpcReduction="10000"/>
          </a:bodyPr>
          <a:lstStyle/>
          <a:p>
            <a:pPr marL="0" lvl="0" indent="0" algn="ctr" fontAlgn="t">
              <a:spcBef>
                <a:spcPts val="0"/>
              </a:spcBef>
              <a:buClr>
                <a:srgbClr val="90C226"/>
              </a:buClr>
              <a:buNone/>
            </a:pPr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Әлсіз жақтары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</a:endParaRPr>
          </a:p>
          <a:p>
            <a:pPr marL="0" lvl="0" indent="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90C226"/>
              </a:buClr>
              <a:buNone/>
            </a:pPr>
            <a:r>
              <a:rPr lang="kk-KZ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 мамандардың және жаңадан қабылданған </a:t>
            </a: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тәрбиешілердің </a:t>
            </a:r>
            <a:r>
              <a:rPr lang="kk-KZ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 </a:t>
            </a: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функцияларының жеткіліксіз орындалуы;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Педагогтерге </a:t>
            </a: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қосымша </a:t>
            </a:r>
            <a:r>
              <a:rPr lang="kk-KZ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 беруді, әдістемелік әзірлемелерді, электронды білім беру қорларын әзірлеу мен құрастырудағы </a:t>
            </a: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қиындықтар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                                   </a:t>
            </a: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Топтарда </a:t>
            </a:r>
            <a:r>
              <a:rPr lang="kk-KZ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оқытудың техникалық құралдарының болмауына байланысты танымдық материалды ұсынудың жеткіліксіз </a:t>
            </a:r>
            <a:r>
              <a:rPr lang="kk-KZ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тиімділігі.</a:t>
            </a:r>
            <a:endParaRPr lang="ru-RU" sz="15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90C226"/>
              </a:buClr>
              <a:buNone/>
            </a:pPr>
            <a:endParaRPr lang="kk-KZ" sz="15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90C226"/>
              </a:buClr>
              <a:buNone/>
            </a:pPr>
            <a:r>
              <a:rPr lang="kk-KZ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Қауіп </a:t>
            </a:r>
            <a:r>
              <a:rPr lang="kk-KZ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қатерлер</a:t>
            </a:r>
            <a:endParaRPr lang="ru-RU" sz="1500" dirty="0">
              <a:latin typeface="Arial" panose="020B0604020202020204" pitchFamily="34" charset="0"/>
            </a:endParaRPr>
          </a:p>
          <a:p>
            <a:pPr marL="0" indent="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жаңғыртуда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жүктемеледің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мамандарға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ауыртпалық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танытуы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сапасына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әсеру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етуі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 smtClean="0">
              <a:latin typeface="Arial" panose="020B0604020202020204" pitchFamily="34" charset="0"/>
            </a:endParaRPr>
          </a:p>
          <a:p>
            <a:pPr marL="0" indent="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Жеткіліксіз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қаржыландыру</a:t>
            </a:r>
            <a:endParaRPr lang="ru-RU" sz="1500" dirty="0" smtClean="0">
              <a:latin typeface="Arial" panose="020B0604020202020204" pitchFamily="34" charset="0"/>
            </a:endParaRPr>
          </a:p>
          <a:p>
            <a:pPr marL="0" indent="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тәрбиеші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педагогтердің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өзін-өзі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дамытуға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өзін-өзі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тәрбиелеуге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қабілетсіздігі</a:t>
            </a:r>
            <a:endParaRPr lang="ru-RU" sz="15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29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«БІЛІМ БЕРУ ҚЫЗМЕТІ»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2423313" cy="388077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72247" y="1604356"/>
            <a:ext cx="4801757" cy="4596951"/>
          </a:xfrm>
        </p:spPr>
        <p:txBody>
          <a:bodyPr>
            <a:normAutofit fontScale="92500" lnSpcReduction="20000"/>
          </a:bodyPr>
          <a:lstStyle/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Мемлекеттік білім беру стандартының 100% орындалуына жағдай жасау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мектепке дейінгі білім беру мекемесінің жұмысын ұйымдастыру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 білімінің сапасы» рейтингілік жүйе арқылы үздіксіз білім жетілдіру жүйесін қалыптастыру;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Жас мамандарға және жаңадан қабылданған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тәрбиешілерге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әдістемелік қолдауды жетілдіру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(жеке консультациялардың көбеюі, көрнекі материалдар саны, қиындықтарға арналған әдістемелік әзірлемелер)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Мектепке дейінгі білім беру мекемесінің,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аудандық,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облыстық, республикалық көлемде әріптестерінің тәжірибесін насихаттау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Өзін-өзі тәрбиелеу мен өзін-өзі дамытуға ықпал ету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Тәлімгерлікті ынталандыру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Топтық бөлмелерді АКТ құралдарымен жабдықтау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Пәндік-кеңістіктік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ортағаның % сәйкесгін бюджеттік қаржыландыру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арқылы дамыту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Облыстық білім әдістемелік орталығының ұйымдастыруымен негізделген «Әжемнің ертегісі» жобасын іске асыру.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8" y="1232755"/>
            <a:ext cx="2701637" cy="496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9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98517" y="1612669"/>
            <a:ext cx="1645920" cy="938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None/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адрлық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қамсыздандыру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59044" y="1608275"/>
            <a:ext cx="1058416" cy="9144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Ж</a:t>
            </a: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асы 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бойынша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460" y="1806411"/>
            <a:ext cx="841321" cy="542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6" y="2685247"/>
            <a:ext cx="1645920" cy="9388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8042" y="3757825"/>
            <a:ext cx="1645928" cy="9144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Педагог кадрлардың еңбек </a:t>
            </a: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өтілі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516" y="2720811"/>
            <a:ext cx="1103472" cy="938865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>
            <a:off x="7039988" y="2884895"/>
            <a:ext cx="813792" cy="484632"/>
          </a:xfrm>
          <a:prstGeom prst="rightArrow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41832" y="1620506"/>
            <a:ext cx="3384376" cy="9144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Барлық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педагогтар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саны-11,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кіші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қамту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қызметкерлері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- 13,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әдіскер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/психолог -1, музыка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жетекшісі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41832" y="2720811"/>
            <a:ext cx="3318888" cy="903301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Жоғары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білім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деңгейдегі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педагог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үлесі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54,5%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66268" y="4878874"/>
            <a:ext cx="4194452" cy="936104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Қалалық ,облыстық, республикалық онлайн сайыстар, семинарларға,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WorkSop</a:t>
            </a: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қа қатысу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76068" y="3789668"/>
            <a:ext cx="3384652" cy="9144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1-5 жылға дейін -   педагог, 5-10 жылға дейін - педагог, 11-35 жыға дейін -   педагог,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11578" y="3789668"/>
            <a:ext cx="1058416" cy="9144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Еңбекті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ғылыми ұйымдастыру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760720" y="5081168"/>
            <a:ext cx="905983" cy="484632"/>
          </a:xfrm>
          <a:prstGeom prst="rightArrow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66703" y="4886145"/>
            <a:ext cx="853695" cy="87467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36%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6969994" y="3933353"/>
            <a:ext cx="597768" cy="484632"/>
          </a:xfrm>
          <a:prstGeom prst="rightArrow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762" y="3659676"/>
            <a:ext cx="1749704" cy="142658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887003" y="1620506"/>
            <a:ext cx="1224136" cy="9144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Педагогтер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орташа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жасы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41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жас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53780" y="2645618"/>
            <a:ext cx="1323471" cy="9083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Жоғарғы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және бірінші санатты 36%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2170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361</TotalTime>
  <Words>1198</Words>
  <Application>Microsoft Office PowerPoint</Application>
  <PresentationFormat>Широкоэкранный</PresentationFormat>
  <Paragraphs>168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 3</vt:lpstr>
      <vt:lpstr>Аспект</vt:lpstr>
      <vt:lpstr>«Қарағанды облысы білім басқармасының Қарқаралы ауданының білім бөлімінің Егіндібұлақ селосының «Айгөлек» бөбекжайы» коммуналдық мемлекеттік қазыналық кәсіпорнының  ДАМУ СТРАТЕГИЯСЫ</vt:lpstr>
      <vt:lpstr>               Даму концепсиясы</vt:lpstr>
      <vt:lpstr>                       ДАМУ КОНЦЕПЦИЯСЫ</vt:lpstr>
      <vt:lpstr>СТРАТЕГИЯЛЫҚ ДАМУ</vt:lpstr>
      <vt:lpstr>Ақпараттық анықтама </vt:lpstr>
      <vt:lpstr>ДАМУ СТРАТЕГИЯСЫНЫҢ БАҒЫТТАРЫ</vt:lpstr>
      <vt:lpstr>SWOT - «БІЛІМ БЕРУ» қызметінің дамуын талдау</vt:lpstr>
      <vt:lpstr>«БІЛІМ БЕРУ ҚЫЗМЕТІ» бағытының даму жолдары </vt:lpstr>
      <vt:lpstr>«Кадрлық әлеует» бағыты </vt:lpstr>
      <vt:lpstr>SWOT -«Кадрлық әлеует» бағытын талдау </vt:lpstr>
      <vt:lpstr>Кадрлық әлеует» бағытын дамыту жолдары</vt:lpstr>
      <vt:lpstr>«ДЕНСАУЛЫҚ» бағыты </vt:lpstr>
      <vt:lpstr>Сауықтыру жұмыстарының құрылымы </vt:lpstr>
      <vt:lpstr>«ДЕНСАУЛЫҚ» бағытын дамыту  </vt:lpstr>
      <vt:lpstr>«Қаржылық жағдай» бағыты </vt:lpstr>
      <vt:lpstr>SWOT-«Қаржылық жағдай» бағытын талдау </vt:lpstr>
      <vt:lpstr>«Қаржылық жағдай» бағытын дамыту </vt:lpstr>
      <vt:lpstr>Атқарылған жұмыстар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«Қарағанды облысы білім басқармасының Қарқаралы ауданының білім бөлімінің Егіндібұлақ селосының «Айгөлек» бөбекжайы» коммуналдық мемлекеттік қазыналық кәсіпорнының  ДАМУ СТРАТЕГИЯСЫ</dc:title>
  <dc:creator>Елхан</dc:creator>
  <cp:lastModifiedBy>Елхан</cp:lastModifiedBy>
  <cp:revision>36</cp:revision>
  <dcterms:created xsi:type="dcterms:W3CDTF">2022-10-13T13:41:12Z</dcterms:created>
  <dcterms:modified xsi:type="dcterms:W3CDTF">2022-10-15T19:37:32Z</dcterms:modified>
</cp:coreProperties>
</file>