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3" r:id="rId1"/>
    <p:sldMasterId id="2147483965" r:id="rId2"/>
  </p:sldMasterIdLst>
  <p:notesMasterIdLst>
    <p:notesMasterId r:id="rId23"/>
  </p:notesMasterIdLst>
  <p:sldIdLst>
    <p:sldId id="336" r:id="rId3"/>
    <p:sldId id="346" r:id="rId4"/>
    <p:sldId id="344" r:id="rId5"/>
    <p:sldId id="339" r:id="rId6"/>
    <p:sldId id="340" r:id="rId7"/>
    <p:sldId id="342" r:id="rId8"/>
    <p:sldId id="267" r:id="rId9"/>
    <p:sldId id="323" r:id="rId10"/>
    <p:sldId id="324" r:id="rId11"/>
    <p:sldId id="325" r:id="rId12"/>
    <p:sldId id="326" r:id="rId13"/>
    <p:sldId id="335" r:id="rId14"/>
    <p:sldId id="327" r:id="rId15"/>
    <p:sldId id="328" r:id="rId16"/>
    <p:sldId id="319" r:id="rId17"/>
    <p:sldId id="329" r:id="rId18"/>
    <p:sldId id="333" r:id="rId19"/>
    <p:sldId id="334" r:id="rId20"/>
    <p:sldId id="321" r:id="rId21"/>
    <p:sldId id="343" r:id="rId22"/>
  </p:sldIdLst>
  <p:sldSz cx="9144000" cy="6858000" type="screen4x3"/>
  <p:notesSz cx="6858000" cy="9947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FCFE"/>
    <a:srgbClr val="DBF6FE"/>
    <a:srgbClr val="6BC5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530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777439-BFF8-4EA6-B267-5701A9BB9B5A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6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2A2CFD-3745-403F-B299-C7B85FE7513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E84D52-C9B4-4C5A-92CE-30ABBD02770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972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F1E7815E-F7B8-4E93-9F6C-89F6C3C8DBB8}" type="datetimeFigureOut">
              <a:rPr lang="en-US" smtClean="0"/>
              <a:pPr/>
              <a:t>9/15/2022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9/15/2022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9/15/2022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63;p20"/>
          <p:cNvSpPr/>
          <p:nvPr userDrawn="1"/>
        </p:nvSpPr>
        <p:spPr>
          <a:xfrm>
            <a:off x="0" y="2"/>
            <a:ext cx="9144000" cy="792303"/>
          </a:xfrm>
          <a:prstGeom prst="roundRect">
            <a:avLst>
              <a:gd name="adj" fmla="val 0"/>
            </a:avLst>
          </a:prstGeom>
          <a:solidFill>
            <a:srgbClr val="254375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134541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endParaRPr kumimoji="0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84C272CC-B295-4129-B710-5A7739F91D6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15.09.2022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A76181-6A42-47EE-AF70-641C32397FBC}"/>
              </a:ext>
            </a:extLst>
          </p:cNvPr>
          <p:cNvSpPr/>
          <p:nvPr userDrawn="1"/>
        </p:nvSpPr>
        <p:spPr>
          <a:xfrm>
            <a:off x="0" y="2"/>
            <a:ext cx="1136654" cy="792303"/>
          </a:xfrm>
          <a:custGeom>
            <a:avLst/>
            <a:gdLst>
              <a:gd name="connsiteX0" fmla="*/ 13447 w 1445559"/>
              <a:gd name="connsiteY0" fmla="*/ 40341 h 826994"/>
              <a:gd name="connsiteX1" fmla="*/ 0 w 1445559"/>
              <a:gd name="connsiteY1" fmla="*/ 820270 h 826994"/>
              <a:gd name="connsiteX2" fmla="*/ 1062318 w 1445559"/>
              <a:gd name="connsiteY2" fmla="*/ 826994 h 826994"/>
              <a:gd name="connsiteX3" fmla="*/ 1445559 w 1445559"/>
              <a:gd name="connsiteY3" fmla="*/ 0 h 826994"/>
              <a:gd name="connsiteX4" fmla="*/ 13447 w 1445559"/>
              <a:gd name="connsiteY4" fmla="*/ 40341 h 826994"/>
              <a:gd name="connsiteX0" fmla="*/ 13447 w 1441630"/>
              <a:gd name="connsiteY0" fmla="*/ 217 h 786870"/>
              <a:gd name="connsiteX1" fmla="*/ 0 w 1441630"/>
              <a:gd name="connsiteY1" fmla="*/ 780146 h 786870"/>
              <a:gd name="connsiteX2" fmla="*/ 1062318 w 1441630"/>
              <a:gd name="connsiteY2" fmla="*/ 786870 h 786870"/>
              <a:gd name="connsiteX3" fmla="*/ 1441630 w 1441630"/>
              <a:gd name="connsiteY3" fmla="*/ 0 h 786870"/>
              <a:gd name="connsiteX4" fmla="*/ 13447 w 1441630"/>
              <a:gd name="connsiteY4" fmla="*/ 217 h 786870"/>
              <a:gd name="connsiteX0" fmla="*/ 0 w 1428183"/>
              <a:gd name="connsiteY0" fmla="*/ 217 h 786870"/>
              <a:gd name="connsiteX1" fmla="*/ 4142 w 1428183"/>
              <a:gd name="connsiteY1" fmla="*/ 783023 h 786870"/>
              <a:gd name="connsiteX2" fmla="*/ 1048871 w 1428183"/>
              <a:gd name="connsiteY2" fmla="*/ 786870 h 786870"/>
              <a:gd name="connsiteX3" fmla="*/ 1428183 w 1428183"/>
              <a:gd name="connsiteY3" fmla="*/ 0 h 786870"/>
              <a:gd name="connsiteX4" fmla="*/ 0 w 1428183"/>
              <a:gd name="connsiteY4" fmla="*/ 217 h 786870"/>
              <a:gd name="connsiteX0" fmla="*/ 0 w 1428183"/>
              <a:gd name="connsiteY0" fmla="*/ 217 h 786870"/>
              <a:gd name="connsiteX1" fmla="*/ 2360 w 1428183"/>
              <a:gd name="connsiteY1" fmla="*/ 783023 h 786870"/>
              <a:gd name="connsiteX2" fmla="*/ 1048871 w 1428183"/>
              <a:gd name="connsiteY2" fmla="*/ 786870 h 786870"/>
              <a:gd name="connsiteX3" fmla="*/ 1428183 w 1428183"/>
              <a:gd name="connsiteY3" fmla="*/ 0 h 786870"/>
              <a:gd name="connsiteX4" fmla="*/ 0 w 1428183"/>
              <a:gd name="connsiteY4" fmla="*/ 217 h 786870"/>
              <a:gd name="connsiteX0" fmla="*/ 0 w 1428183"/>
              <a:gd name="connsiteY0" fmla="*/ 217 h 791099"/>
              <a:gd name="connsiteX1" fmla="*/ 1469 w 1428183"/>
              <a:gd name="connsiteY1" fmla="*/ 791099 h 791099"/>
              <a:gd name="connsiteX2" fmla="*/ 1048871 w 1428183"/>
              <a:gd name="connsiteY2" fmla="*/ 786870 h 791099"/>
              <a:gd name="connsiteX3" fmla="*/ 1428183 w 1428183"/>
              <a:gd name="connsiteY3" fmla="*/ 0 h 791099"/>
              <a:gd name="connsiteX4" fmla="*/ 0 w 1428183"/>
              <a:gd name="connsiteY4" fmla="*/ 217 h 791099"/>
              <a:gd name="connsiteX0" fmla="*/ 0 w 1428183"/>
              <a:gd name="connsiteY0" fmla="*/ 217 h 791099"/>
              <a:gd name="connsiteX1" fmla="*/ 1469 w 1428183"/>
              <a:gd name="connsiteY1" fmla="*/ 791099 h 791099"/>
              <a:gd name="connsiteX2" fmla="*/ 1048871 w 1428183"/>
              <a:gd name="connsiteY2" fmla="*/ 786870 h 791099"/>
              <a:gd name="connsiteX3" fmla="*/ 1428183 w 1428183"/>
              <a:gd name="connsiteY3" fmla="*/ 0 h 791099"/>
              <a:gd name="connsiteX4" fmla="*/ 0 w 1428183"/>
              <a:gd name="connsiteY4" fmla="*/ 217 h 791099"/>
              <a:gd name="connsiteX0" fmla="*/ 0 w 1428183"/>
              <a:gd name="connsiteY0" fmla="*/ 217 h 791099"/>
              <a:gd name="connsiteX1" fmla="*/ 1469 w 1428183"/>
              <a:gd name="connsiteY1" fmla="*/ 791099 h 791099"/>
              <a:gd name="connsiteX2" fmla="*/ 1104759 w 1428183"/>
              <a:gd name="connsiteY2" fmla="*/ 786870 h 791099"/>
              <a:gd name="connsiteX3" fmla="*/ 1428183 w 1428183"/>
              <a:gd name="connsiteY3" fmla="*/ 0 h 791099"/>
              <a:gd name="connsiteX4" fmla="*/ 0 w 1428183"/>
              <a:gd name="connsiteY4" fmla="*/ 217 h 791099"/>
              <a:gd name="connsiteX0" fmla="*/ 0 w 1469581"/>
              <a:gd name="connsiteY0" fmla="*/ 2433 h 793315"/>
              <a:gd name="connsiteX1" fmla="*/ 1469 w 1469581"/>
              <a:gd name="connsiteY1" fmla="*/ 793315 h 793315"/>
              <a:gd name="connsiteX2" fmla="*/ 1104759 w 1469581"/>
              <a:gd name="connsiteY2" fmla="*/ 789086 h 793315"/>
              <a:gd name="connsiteX3" fmla="*/ 1469581 w 1469581"/>
              <a:gd name="connsiteY3" fmla="*/ 0 h 793315"/>
              <a:gd name="connsiteX4" fmla="*/ 0 w 1469581"/>
              <a:gd name="connsiteY4" fmla="*/ 2433 h 793315"/>
              <a:gd name="connsiteX0" fmla="*/ 0 w 1455091"/>
              <a:gd name="connsiteY0" fmla="*/ 2433 h 793315"/>
              <a:gd name="connsiteX1" fmla="*/ 1469 w 1455091"/>
              <a:gd name="connsiteY1" fmla="*/ 793315 h 793315"/>
              <a:gd name="connsiteX2" fmla="*/ 1104759 w 1455091"/>
              <a:gd name="connsiteY2" fmla="*/ 789086 h 793315"/>
              <a:gd name="connsiteX3" fmla="*/ 1455091 w 1455091"/>
              <a:gd name="connsiteY3" fmla="*/ 0 h 793315"/>
              <a:gd name="connsiteX4" fmla="*/ 0 w 1455091"/>
              <a:gd name="connsiteY4" fmla="*/ 2433 h 793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5091" h="793315">
                <a:moveTo>
                  <a:pt x="0" y="2433"/>
                </a:moveTo>
                <a:cubicBezTo>
                  <a:pt x="1381" y="263368"/>
                  <a:pt x="88" y="532380"/>
                  <a:pt x="1469" y="793315"/>
                </a:cubicBezTo>
                <a:lnTo>
                  <a:pt x="1104759" y="789086"/>
                </a:lnTo>
                <a:lnTo>
                  <a:pt x="1455091" y="0"/>
                </a:lnTo>
                <a:lnTo>
                  <a:pt x="0" y="2433"/>
                </a:lnTo>
                <a:close/>
              </a:path>
            </a:pathLst>
          </a:custGeom>
          <a:solidFill>
            <a:srgbClr val="25437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rPr>
              <a:t>EDU.KZ</a:t>
            </a:r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13507E7F-BA85-4B7E-8E4D-DA994E72DD2E}"/>
              </a:ext>
            </a:extLst>
          </p:cNvPr>
          <p:cNvSpPr/>
          <p:nvPr userDrawn="1"/>
        </p:nvSpPr>
        <p:spPr>
          <a:xfrm flipH="1" flipV="1">
            <a:off x="8007346" y="4110"/>
            <a:ext cx="1136654" cy="788193"/>
          </a:xfrm>
          <a:custGeom>
            <a:avLst/>
            <a:gdLst>
              <a:gd name="connsiteX0" fmla="*/ 13447 w 1445559"/>
              <a:gd name="connsiteY0" fmla="*/ 40341 h 826994"/>
              <a:gd name="connsiteX1" fmla="*/ 0 w 1445559"/>
              <a:gd name="connsiteY1" fmla="*/ 820270 h 826994"/>
              <a:gd name="connsiteX2" fmla="*/ 1062318 w 1445559"/>
              <a:gd name="connsiteY2" fmla="*/ 826994 h 826994"/>
              <a:gd name="connsiteX3" fmla="*/ 1445559 w 1445559"/>
              <a:gd name="connsiteY3" fmla="*/ 0 h 826994"/>
              <a:gd name="connsiteX4" fmla="*/ 13447 w 1445559"/>
              <a:gd name="connsiteY4" fmla="*/ 40341 h 826994"/>
              <a:gd name="connsiteX0" fmla="*/ 13447 w 1441630"/>
              <a:gd name="connsiteY0" fmla="*/ 217 h 786870"/>
              <a:gd name="connsiteX1" fmla="*/ 0 w 1441630"/>
              <a:gd name="connsiteY1" fmla="*/ 780146 h 786870"/>
              <a:gd name="connsiteX2" fmla="*/ 1062318 w 1441630"/>
              <a:gd name="connsiteY2" fmla="*/ 786870 h 786870"/>
              <a:gd name="connsiteX3" fmla="*/ 1441630 w 1441630"/>
              <a:gd name="connsiteY3" fmla="*/ 0 h 786870"/>
              <a:gd name="connsiteX4" fmla="*/ 13447 w 1441630"/>
              <a:gd name="connsiteY4" fmla="*/ 217 h 786870"/>
              <a:gd name="connsiteX0" fmla="*/ 0 w 1428183"/>
              <a:gd name="connsiteY0" fmla="*/ 217 h 786870"/>
              <a:gd name="connsiteX1" fmla="*/ 4142 w 1428183"/>
              <a:gd name="connsiteY1" fmla="*/ 783023 h 786870"/>
              <a:gd name="connsiteX2" fmla="*/ 1048871 w 1428183"/>
              <a:gd name="connsiteY2" fmla="*/ 786870 h 786870"/>
              <a:gd name="connsiteX3" fmla="*/ 1428183 w 1428183"/>
              <a:gd name="connsiteY3" fmla="*/ 0 h 786870"/>
              <a:gd name="connsiteX4" fmla="*/ 0 w 1428183"/>
              <a:gd name="connsiteY4" fmla="*/ 217 h 786870"/>
              <a:gd name="connsiteX0" fmla="*/ 0 w 1428183"/>
              <a:gd name="connsiteY0" fmla="*/ 217 h 786870"/>
              <a:gd name="connsiteX1" fmla="*/ 2360 w 1428183"/>
              <a:gd name="connsiteY1" fmla="*/ 783023 h 786870"/>
              <a:gd name="connsiteX2" fmla="*/ 1048871 w 1428183"/>
              <a:gd name="connsiteY2" fmla="*/ 786870 h 786870"/>
              <a:gd name="connsiteX3" fmla="*/ 1428183 w 1428183"/>
              <a:gd name="connsiteY3" fmla="*/ 0 h 786870"/>
              <a:gd name="connsiteX4" fmla="*/ 0 w 1428183"/>
              <a:gd name="connsiteY4" fmla="*/ 217 h 786870"/>
              <a:gd name="connsiteX0" fmla="*/ 0 w 1428183"/>
              <a:gd name="connsiteY0" fmla="*/ 217 h 791099"/>
              <a:gd name="connsiteX1" fmla="*/ 1469 w 1428183"/>
              <a:gd name="connsiteY1" fmla="*/ 791099 h 791099"/>
              <a:gd name="connsiteX2" fmla="*/ 1048871 w 1428183"/>
              <a:gd name="connsiteY2" fmla="*/ 786870 h 791099"/>
              <a:gd name="connsiteX3" fmla="*/ 1428183 w 1428183"/>
              <a:gd name="connsiteY3" fmla="*/ 0 h 791099"/>
              <a:gd name="connsiteX4" fmla="*/ 0 w 1428183"/>
              <a:gd name="connsiteY4" fmla="*/ 217 h 791099"/>
              <a:gd name="connsiteX0" fmla="*/ 0 w 1428183"/>
              <a:gd name="connsiteY0" fmla="*/ 217 h 791099"/>
              <a:gd name="connsiteX1" fmla="*/ 1469 w 1428183"/>
              <a:gd name="connsiteY1" fmla="*/ 791099 h 791099"/>
              <a:gd name="connsiteX2" fmla="*/ 1048871 w 1428183"/>
              <a:gd name="connsiteY2" fmla="*/ 786870 h 791099"/>
              <a:gd name="connsiteX3" fmla="*/ 1428183 w 1428183"/>
              <a:gd name="connsiteY3" fmla="*/ 0 h 791099"/>
              <a:gd name="connsiteX4" fmla="*/ 0 w 1428183"/>
              <a:gd name="connsiteY4" fmla="*/ 217 h 791099"/>
              <a:gd name="connsiteX0" fmla="*/ 0 w 1428183"/>
              <a:gd name="connsiteY0" fmla="*/ 217 h 791099"/>
              <a:gd name="connsiteX1" fmla="*/ 1469 w 1428183"/>
              <a:gd name="connsiteY1" fmla="*/ 791099 h 791099"/>
              <a:gd name="connsiteX2" fmla="*/ 1104759 w 1428183"/>
              <a:gd name="connsiteY2" fmla="*/ 786870 h 791099"/>
              <a:gd name="connsiteX3" fmla="*/ 1428183 w 1428183"/>
              <a:gd name="connsiteY3" fmla="*/ 0 h 791099"/>
              <a:gd name="connsiteX4" fmla="*/ 0 w 1428183"/>
              <a:gd name="connsiteY4" fmla="*/ 217 h 791099"/>
              <a:gd name="connsiteX0" fmla="*/ 0 w 1469581"/>
              <a:gd name="connsiteY0" fmla="*/ 2433 h 793315"/>
              <a:gd name="connsiteX1" fmla="*/ 1469 w 1469581"/>
              <a:gd name="connsiteY1" fmla="*/ 793315 h 793315"/>
              <a:gd name="connsiteX2" fmla="*/ 1104759 w 1469581"/>
              <a:gd name="connsiteY2" fmla="*/ 789086 h 793315"/>
              <a:gd name="connsiteX3" fmla="*/ 1469581 w 1469581"/>
              <a:gd name="connsiteY3" fmla="*/ 0 h 793315"/>
              <a:gd name="connsiteX4" fmla="*/ 0 w 1469581"/>
              <a:gd name="connsiteY4" fmla="*/ 2433 h 793315"/>
              <a:gd name="connsiteX0" fmla="*/ 0 w 1455091"/>
              <a:gd name="connsiteY0" fmla="*/ 2433 h 793315"/>
              <a:gd name="connsiteX1" fmla="*/ 1469 w 1455091"/>
              <a:gd name="connsiteY1" fmla="*/ 793315 h 793315"/>
              <a:gd name="connsiteX2" fmla="*/ 1104759 w 1455091"/>
              <a:gd name="connsiteY2" fmla="*/ 789086 h 793315"/>
              <a:gd name="connsiteX3" fmla="*/ 1455091 w 1455091"/>
              <a:gd name="connsiteY3" fmla="*/ 0 h 793315"/>
              <a:gd name="connsiteX4" fmla="*/ 0 w 1455091"/>
              <a:gd name="connsiteY4" fmla="*/ 2433 h 793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5091" h="793315">
                <a:moveTo>
                  <a:pt x="0" y="2433"/>
                </a:moveTo>
                <a:cubicBezTo>
                  <a:pt x="1381" y="263368"/>
                  <a:pt x="88" y="532380"/>
                  <a:pt x="1469" y="793315"/>
                </a:cubicBezTo>
                <a:lnTo>
                  <a:pt x="1104759" y="789086"/>
                </a:lnTo>
                <a:lnTo>
                  <a:pt x="1455091" y="0"/>
                </a:lnTo>
                <a:lnTo>
                  <a:pt x="0" y="2433"/>
                </a:lnTo>
                <a:close/>
              </a:path>
            </a:pathLst>
          </a:custGeom>
          <a:solidFill>
            <a:srgbClr val="25437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A50D2F5D-68AD-4354-BF85-E706BEBB0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8488" y="5385664"/>
            <a:ext cx="478030" cy="365125"/>
          </a:xfrm>
        </p:spPr>
        <p:txBody>
          <a:bodyPr/>
          <a:lstStyle>
            <a:lvl1pPr algn="ctr">
              <a:defRPr sz="1800" b="0" i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defTabSz="685800"/>
            <a:fld id="{1BBE424C-940E-4969-AD3E-702B31DD2D3C}" type="slidenum">
              <a:rPr lang="ru-RU" smtClean="0">
                <a:solidFill>
                  <a:prstClr val="black"/>
                </a:solidFill>
              </a:rPr>
              <a:pPr defTabSz="685800"/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AEC9BC5-A998-4C40-9B5A-3D11FF866B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5524" y="149349"/>
            <a:ext cx="401097" cy="54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473023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3135">
          <p15:clr>
            <a:srgbClr val="FBAE40"/>
          </p15:clr>
        </p15:guide>
        <p15:guide id="2" pos="57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15.09.2022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987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9/15/2022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F1E7815E-F7B8-4E93-9F6C-89F6C3C8DBB8}" type="datetimeFigureOut">
              <a:rPr lang="en-US" smtClean="0"/>
              <a:pPr/>
              <a:t>9/15/2022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9/15/2022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9/15/2022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9/15/2022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9/15/2022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9/15/2022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9/15/2022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1E7815E-F7B8-4E93-9F6C-89F6C3C8DBB8}" type="datetimeFigureOut">
              <a:rPr lang="en-US" smtClean="0"/>
              <a:pPr/>
              <a:t>9/15/2022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11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3955" r:id="rId2"/>
    <p:sldLayoutId id="2147483956" r:id="rId3"/>
    <p:sldLayoutId id="2147483957" r:id="rId4"/>
    <p:sldLayoutId id="2147483958" r:id="rId5"/>
    <p:sldLayoutId id="2147483959" r:id="rId6"/>
    <p:sldLayoutId id="2147483960" r:id="rId7"/>
    <p:sldLayoutId id="2147483961" r:id="rId8"/>
    <p:sldLayoutId id="2147483962" r:id="rId9"/>
    <p:sldLayoutId id="2147483963" r:id="rId10"/>
    <p:sldLayoutId id="2147483964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68000">
              <a:schemeClr val="bg1">
                <a:lumMod val="95000"/>
              </a:schemeClr>
            </a:gs>
            <a:gs pos="100000">
              <a:schemeClr val="bg1">
                <a:lumMod val="9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</a:defRPr>
            </a:lvl1pPr>
          </a:lstStyle>
          <a:p>
            <a:pPr defTabSz="685800"/>
            <a:fld id="{3E6A921D-89B1-4E3D-9858-775F135140A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15.09.2022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</a:defRPr>
            </a:lvl1pPr>
          </a:lstStyle>
          <a:p>
            <a:pPr defTabSz="685800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</a:defRPr>
            </a:lvl1pPr>
          </a:lstStyle>
          <a:p>
            <a:pPr defTabSz="685800"/>
            <a:fld id="{1BBE424C-940E-4969-AD3E-702B31DD2D3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331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6" r:id="rId1"/>
    <p:sldLayoutId id="2147483967" r:id="rId2"/>
  </p:sldLayoutIdLst>
  <p:transition spd="slow">
    <p:fade/>
  </p:transition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Tahoma" panose="020B060403050404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7290056" y="455676"/>
            <a:ext cx="561499" cy="0"/>
          </a:xfrm>
          <a:custGeom>
            <a:avLst/>
            <a:gdLst/>
            <a:ahLst/>
            <a:cxnLst/>
            <a:rect l="l" t="t" r="r" b="b"/>
            <a:pathLst>
              <a:path w="748665">
                <a:moveTo>
                  <a:pt x="0" y="0"/>
                </a:moveTo>
                <a:lnTo>
                  <a:pt x="748156" y="0"/>
                </a:lnTo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65543" y="455678"/>
            <a:ext cx="221456" cy="473709"/>
          </a:xfrm>
          <a:custGeom>
            <a:avLst/>
            <a:gdLst/>
            <a:ahLst/>
            <a:cxnLst/>
            <a:rect l="l" t="t" r="r" b="b"/>
            <a:pathLst>
              <a:path w="295275" h="473709">
                <a:moveTo>
                  <a:pt x="0" y="92963"/>
                </a:moveTo>
                <a:lnTo>
                  <a:pt x="295021" y="92963"/>
                </a:lnTo>
              </a:path>
              <a:path w="295275" h="473709">
                <a:moveTo>
                  <a:pt x="192024" y="473456"/>
                </a:moveTo>
                <a:lnTo>
                  <a:pt x="192024" y="0"/>
                </a:lnTo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837551" y="461772"/>
            <a:ext cx="1139666" cy="6125211"/>
          </a:xfrm>
          <a:custGeom>
            <a:avLst/>
            <a:gdLst/>
            <a:ahLst/>
            <a:cxnLst/>
            <a:rect l="l" t="t" r="r" b="b"/>
            <a:pathLst>
              <a:path w="1519554" h="6125209">
                <a:moveTo>
                  <a:pt x="393191" y="5560898"/>
                </a:moveTo>
                <a:lnTo>
                  <a:pt x="395224" y="5512257"/>
                </a:lnTo>
                <a:lnTo>
                  <a:pt x="401320" y="5464771"/>
                </a:lnTo>
                <a:lnTo>
                  <a:pt x="411225" y="5418594"/>
                </a:lnTo>
                <a:lnTo>
                  <a:pt x="424941" y="5373916"/>
                </a:lnTo>
                <a:lnTo>
                  <a:pt x="442086" y="5330888"/>
                </a:lnTo>
                <a:lnTo>
                  <a:pt x="462533" y="5289689"/>
                </a:lnTo>
                <a:lnTo>
                  <a:pt x="486155" y="5250472"/>
                </a:lnTo>
                <a:lnTo>
                  <a:pt x="512825" y="5213438"/>
                </a:lnTo>
                <a:lnTo>
                  <a:pt x="542289" y="5178729"/>
                </a:lnTo>
                <a:lnTo>
                  <a:pt x="574421" y="5146522"/>
                </a:lnTo>
                <a:lnTo>
                  <a:pt x="609091" y="5116957"/>
                </a:lnTo>
                <a:lnTo>
                  <a:pt x="646176" y="5090287"/>
                </a:lnTo>
                <a:lnTo>
                  <a:pt x="685291" y="5066665"/>
                </a:lnTo>
                <a:lnTo>
                  <a:pt x="726439" y="5046091"/>
                </a:lnTo>
                <a:lnTo>
                  <a:pt x="769365" y="5028946"/>
                </a:lnTo>
                <a:lnTo>
                  <a:pt x="814070" y="5015357"/>
                </a:lnTo>
                <a:lnTo>
                  <a:pt x="860171" y="5005324"/>
                </a:lnTo>
                <a:lnTo>
                  <a:pt x="907541" y="4999228"/>
                </a:lnTo>
                <a:lnTo>
                  <a:pt x="956182" y="4997196"/>
                </a:lnTo>
                <a:lnTo>
                  <a:pt x="1004697" y="4999228"/>
                </a:lnTo>
                <a:lnTo>
                  <a:pt x="1052067" y="5005324"/>
                </a:lnTo>
                <a:lnTo>
                  <a:pt x="1098296" y="5015357"/>
                </a:lnTo>
                <a:lnTo>
                  <a:pt x="1142873" y="5028946"/>
                </a:lnTo>
                <a:lnTo>
                  <a:pt x="1185799" y="5046091"/>
                </a:lnTo>
                <a:lnTo>
                  <a:pt x="1226947" y="5066665"/>
                </a:lnTo>
                <a:lnTo>
                  <a:pt x="1266189" y="5090287"/>
                </a:lnTo>
                <a:lnTo>
                  <a:pt x="1303147" y="5116957"/>
                </a:lnTo>
                <a:lnTo>
                  <a:pt x="1337817" y="5146522"/>
                </a:lnTo>
                <a:lnTo>
                  <a:pt x="1369949" y="5178729"/>
                </a:lnTo>
                <a:lnTo>
                  <a:pt x="1399412" y="5213438"/>
                </a:lnTo>
                <a:lnTo>
                  <a:pt x="1426082" y="5250472"/>
                </a:lnTo>
                <a:lnTo>
                  <a:pt x="1449704" y="5289689"/>
                </a:lnTo>
                <a:lnTo>
                  <a:pt x="1470278" y="5330888"/>
                </a:lnTo>
                <a:lnTo>
                  <a:pt x="1487424" y="5373916"/>
                </a:lnTo>
                <a:lnTo>
                  <a:pt x="1501012" y="5418594"/>
                </a:lnTo>
                <a:lnTo>
                  <a:pt x="1510918" y="5464771"/>
                </a:lnTo>
                <a:lnTo>
                  <a:pt x="1517014" y="5512257"/>
                </a:lnTo>
                <a:lnTo>
                  <a:pt x="1519047" y="5560898"/>
                </a:lnTo>
                <a:lnTo>
                  <a:pt x="1517014" y="5609539"/>
                </a:lnTo>
                <a:lnTo>
                  <a:pt x="1510918" y="5657024"/>
                </a:lnTo>
                <a:lnTo>
                  <a:pt x="1501012" y="5703201"/>
                </a:lnTo>
                <a:lnTo>
                  <a:pt x="1487424" y="5747880"/>
                </a:lnTo>
                <a:lnTo>
                  <a:pt x="1470278" y="5790907"/>
                </a:lnTo>
                <a:lnTo>
                  <a:pt x="1449704" y="5832106"/>
                </a:lnTo>
                <a:lnTo>
                  <a:pt x="1426082" y="5871311"/>
                </a:lnTo>
                <a:lnTo>
                  <a:pt x="1399412" y="5908357"/>
                </a:lnTo>
                <a:lnTo>
                  <a:pt x="1369949" y="5943066"/>
                </a:lnTo>
                <a:lnTo>
                  <a:pt x="1337817" y="5975273"/>
                </a:lnTo>
                <a:lnTo>
                  <a:pt x="1303147" y="6004814"/>
                </a:lnTo>
                <a:lnTo>
                  <a:pt x="1266189" y="6031509"/>
                </a:lnTo>
                <a:lnTo>
                  <a:pt x="1226947" y="6055182"/>
                </a:lnTo>
                <a:lnTo>
                  <a:pt x="1185799" y="6075692"/>
                </a:lnTo>
                <a:lnTo>
                  <a:pt x="1142873" y="6092850"/>
                </a:lnTo>
                <a:lnTo>
                  <a:pt x="1098296" y="6106490"/>
                </a:lnTo>
                <a:lnTo>
                  <a:pt x="1052067" y="6116434"/>
                </a:lnTo>
                <a:lnTo>
                  <a:pt x="1004697" y="6122530"/>
                </a:lnTo>
                <a:lnTo>
                  <a:pt x="956182" y="6124600"/>
                </a:lnTo>
                <a:lnTo>
                  <a:pt x="907541" y="6122530"/>
                </a:lnTo>
                <a:lnTo>
                  <a:pt x="860171" y="6116434"/>
                </a:lnTo>
                <a:lnTo>
                  <a:pt x="814070" y="6106490"/>
                </a:lnTo>
                <a:lnTo>
                  <a:pt x="769365" y="6092850"/>
                </a:lnTo>
                <a:lnTo>
                  <a:pt x="726439" y="6075692"/>
                </a:lnTo>
                <a:lnTo>
                  <a:pt x="685291" y="6055182"/>
                </a:lnTo>
                <a:lnTo>
                  <a:pt x="646176" y="6031509"/>
                </a:lnTo>
                <a:lnTo>
                  <a:pt x="609091" y="6004814"/>
                </a:lnTo>
                <a:lnTo>
                  <a:pt x="574421" y="5975273"/>
                </a:lnTo>
                <a:lnTo>
                  <a:pt x="542289" y="5943066"/>
                </a:lnTo>
                <a:lnTo>
                  <a:pt x="512825" y="5908357"/>
                </a:lnTo>
                <a:lnTo>
                  <a:pt x="486155" y="5871311"/>
                </a:lnTo>
                <a:lnTo>
                  <a:pt x="462533" y="5832106"/>
                </a:lnTo>
                <a:lnTo>
                  <a:pt x="442086" y="5790907"/>
                </a:lnTo>
                <a:lnTo>
                  <a:pt x="424941" y="5747880"/>
                </a:lnTo>
                <a:lnTo>
                  <a:pt x="411225" y="5703201"/>
                </a:lnTo>
                <a:lnTo>
                  <a:pt x="401320" y="5657024"/>
                </a:lnTo>
                <a:lnTo>
                  <a:pt x="395224" y="5609539"/>
                </a:lnTo>
                <a:lnTo>
                  <a:pt x="393191" y="5560898"/>
                </a:lnTo>
                <a:close/>
              </a:path>
              <a:path w="1519554" h="6125209">
                <a:moveTo>
                  <a:pt x="790448" y="5219700"/>
                </a:moveTo>
                <a:lnTo>
                  <a:pt x="0" y="5219700"/>
                </a:lnTo>
              </a:path>
              <a:path w="1519554" h="6125209">
                <a:moveTo>
                  <a:pt x="92963" y="5263794"/>
                </a:moveTo>
                <a:lnTo>
                  <a:pt x="92963" y="5084064"/>
                </a:lnTo>
              </a:path>
              <a:path w="1519554" h="6125209">
                <a:moveTo>
                  <a:pt x="826007" y="5127726"/>
                </a:moveTo>
                <a:lnTo>
                  <a:pt x="1087602" y="5127726"/>
                </a:lnTo>
                <a:lnTo>
                  <a:pt x="1087602" y="4866132"/>
                </a:lnTo>
                <a:lnTo>
                  <a:pt x="826007" y="4866132"/>
                </a:lnTo>
                <a:lnTo>
                  <a:pt x="826007" y="5127726"/>
                </a:lnTo>
                <a:close/>
              </a:path>
              <a:path w="1519554" h="6125209">
                <a:moveTo>
                  <a:pt x="1010411" y="4920361"/>
                </a:moveTo>
                <a:lnTo>
                  <a:pt x="1010411" y="144779"/>
                </a:lnTo>
              </a:path>
              <a:path w="1519554" h="6125209">
                <a:moveTo>
                  <a:pt x="865631" y="144652"/>
                </a:moveTo>
                <a:lnTo>
                  <a:pt x="872998" y="98932"/>
                </a:lnTo>
                <a:lnTo>
                  <a:pt x="893699" y="59181"/>
                </a:lnTo>
                <a:lnTo>
                  <a:pt x="925195" y="27939"/>
                </a:lnTo>
                <a:lnTo>
                  <a:pt x="965073" y="7365"/>
                </a:lnTo>
                <a:lnTo>
                  <a:pt x="1011047" y="0"/>
                </a:lnTo>
                <a:lnTo>
                  <a:pt x="1057021" y="7365"/>
                </a:lnTo>
                <a:lnTo>
                  <a:pt x="1097026" y="27939"/>
                </a:lnTo>
                <a:lnTo>
                  <a:pt x="1128522" y="59181"/>
                </a:lnTo>
                <a:lnTo>
                  <a:pt x="1149096" y="98932"/>
                </a:lnTo>
                <a:lnTo>
                  <a:pt x="1156588" y="144652"/>
                </a:lnTo>
                <a:lnTo>
                  <a:pt x="1149096" y="190373"/>
                </a:lnTo>
                <a:lnTo>
                  <a:pt x="1128522" y="230124"/>
                </a:lnTo>
                <a:lnTo>
                  <a:pt x="1097026" y="261492"/>
                </a:lnTo>
                <a:lnTo>
                  <a:pt x="1057021" y="282066"/>
                </a:lnTo>
                <a:lnTo>
                  <a:pt x="1011047" y="289432"/>
                </a:lnTo>
                <a:lnTo>
                  <a:pt x="965073" y="282066"/>
                </a:lnTo>
                <a:lnTo>
                  <a:pt x="925195" y="261492"/>
                </a:lnTo>
                <a:lnTo>
                  <a:pt x="893699" y="230124"/>
                </a:lnTo>
                <a:lnTo>
                  <a:pt x="872998" y="190373"/>
                </a:lnTo>
                <a:lnTo>
                  <a:pt x="865631" y="144652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37743" y="5544311"/>
            <a:ext cx="681038" cy="1167131"/>
          </a:xfrm>
          <a:custGeom>
            <a:avLst/>
            <a:gdLst/>
            <a:ahLst/>
            <a:cxnLst/>
            <a:rect l="l" t="t" r="r" b="b"/>
            <a:pathLst>
              <a:path w="908050" h="1167129">
                <a:moveTo>
                  <a:pt x="767803" y="624840"/>
                </a:moveTo>
                <a:lnTo>
                  <a:pt x="723582" y="632015"/>
                </a:lnTo>
                <a:lnTo>
                  <a:pt x="685165" y="651979"/>
                </a:lnTo>
                <a:lnTo>
                  <a:pt x="654888" y="682434"/>
                </a:lnTo>
                <a:lnTo>
                  <a:pt x="635025" y="721055"/>
                </a:lnTo>
                <a:lnTo>
                  <a:pt x="627888" y="765517"/>
                </a:lnTo>
                <a:lnTo>
                  <a:pt x="635025" y="809980"/>
                </a:lnTo>
                <a:lnTo>
                  <a:pt x="654888" y="848601"/>
                </a:lnTo>
                <a:lnTo>
                  <a:pt x="685165" y="879055"/>
                </a:lnTo>
                <a:lnTo>
                  <a:pt x="723582" y="899020"/>
                </a:lnTo>
                <a:lnTo>
                  <a:pt x="767803" y="906195"/>
                </a:lnTo>
                <a:lnTo>
                  <a:pt x="812025" y="899020"/>
                </a:lnTo>
                <a:lnTo>
                  <a:pt x="850442" y="879055"/>
                </a:lnTo>
                <a:lnTo>
                  <a:pt x="880719" y="848601"/>
                </a:lnTo>
                <a:lnTo>
                  <a:pt x="900582" y="809980"/>
                </a:lnTo>
                <a:lnTo>
                  <a:pt x="907719" y="765517"/>
                </a:lnTo>
                <a:lnTo>
                  <a:pt x="900582" y="721055"/>
                </a:lnTo>
                <a:lnTo>
                  <a:pt x="880719" y="682434"/>
                </a:lnTo>
                <a:lnTo>
                  <a:pt x="850442" y="651979"/>
                </a:lnTo>
                <a:lnTo>
                  <a:pt x="812025" y="632015"/>
                </a:lnTo>
                <a:lnTo>
                  <a:pt x="767803" y="624840"/>
                </a:lnTo>
                <a:close/>
              </a:path>
              <a:path w="908050" h="1167129">
                <a:moveTo>
                  <a:pt x="3047" y="765009"/>
                </a:moveTo>
                <a:lnTo>
                  <a:pt x="768057" y="765009"/>
                </a:lnTo>
                <a:lnTo>
                  <a:pt x="768057" y="0"/>
                </a:lnTo>
                <a:lnTo>
                  <a:pt x="3047" y="0"/>
                </a:lnTo>
                <a:lnTo>
                  <a:pt x="3047" y="765009"/>
                </a:lnTo>
                <a:close/>
              </a:path>
              <a:path w="908050" h="1167129">
                <a:moveTo>
                  <a:pt x="65532" y="579119"/>
                </a:moveTo>
                <a:lnTo>
                  <a:pt x="65532" y="1166939"/>
                </a:lnTo>
              </a:path>
              <a:path w="908050" h="1167129">
                <a:moveTo>
                  <a:pt x="263144" y="1104900"/>
                </a:moveTo>
                <a:lnTo>
                  <a:pt x="0" y="1104900"/>
                </a:lnTo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 idx="4294967295"/>
          </p:nvPr>
        </p:nvSpPr>
        <p:spPr>
          <a:xfrm>
            <a:off x="1214438" y="1524000"/>
            <a:ext cx="7929562" cy="1981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 algn="ctr">
              <a:spcBef>
                <a:spcPts val="95"/>
              </a:spcBef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Об организации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питания  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школьников</a:t>
            </a:r>
            <a:b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</a:br>
            <a:endParaRPr lang="ru-RU" sz="32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42976" y="5810267"/>
            <a:ext cx="72728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г. Караганда</a:t>
            </a:r>
            <a:r>
              <a:rPr lang="ru-RU" sz="1600" b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2022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9533E40-97F7-4FD1-8824-45C1AAECD4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6561" y="214428"/>
            <a:ext cx="1809750" cy="127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 idx="4294967295"/>
          </p:nvPr>
        </p:nvSpPr>
        <p:spPr>
          <a:xfrm>
            <a:off x="238540" y="3011557"/>
            <a:ext cx="8686800" cy="3522593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 fontAlgn="base"/>
            <a:r>
              <a:rPr lang="ru-RU" sz="16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Алгоритм работы МЭГ: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600" dirty="0" smtClean="0">
                <a:latin typeface="Arial" pitchFamily="34" charset="0"/>
                <a:cs typeface="Arial" pitchFamily="34" charset="0"/>
              </a:rPr>
            </a:br>
            <a:r>
              <a:rPr lang="ru-RU" sz="1600" dirty="0">
                <a:latin typeface="Arial" pitchFamily="34" charset="0"/>
                <a:cs typeface="Arial" pitchFamily="34" charset="0"/>
              </a:rPr>
              <a:t/>
            </a:r>
            <a:br>
              <a:rPr lang="ru-RU" sz="1600" dirty="0">
                <a:latin typeface="Arial" pitchFamily="34" charset="0"/>
                <a:cs typeface="Arial" pitchFamily="34" charset="0"/>
              </a:rPr>
            </a:b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Межведомственные экспертные группы по контролю за качеством питания, действующие при органах управления образованием, ведут систематический мониторинг деятельности комиссий по мониторингу за качеством питания и принимают меры по эффективной организации питания школьников.</a:t>
            </a:r>
            <a:b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dirty="0">
                <a:latin typeface="Arial" pitchFamily="34" charset="0"/>
                <a:cs typeface="Arial" pitchFamily="34" charset="0"/>
              </a:rPr>
              <a:t>     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600" dirty="0" smtClean="0">
                <a:latin typeface="Arial" pitchFamily="34" charset="0"/>
                <a:cs typeface="Arial" pitchFamily="34" charset="0"/>
              </a:rPr>
            </a:br>
            <a:r>
              <a:rPr lang="ru-RU" sz="1600" dirty="0" smtClean="0">
                <a:latin typeface="Arial" pitchFamily="34" charset="0"/>
                <a:cs typeface="Arial" pitchFamily="34" charset="0"/>
              </a:rPr>
              <a:t>Функции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комиссии по мониторингу качества питания также осуществляются посредством привлечения физических лиц, осуществляющих предпринимательскую деятельность, или юридических лиц. </a:t>
            </a:r>
            <a:r>
              <a:rPr lang="ru-RU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 случае принятия данного решения организация образования, поставщик услуги предоставляют доступ физических лиц, осуществляющих предпринимательскую деятельность, или юридических лиц для осуществления вышеуказанных функций.</a:t>
            </a:r>
          </a:p>
        </p:txBody>
      </p:sp>
      <p:sp>
        <p:nvSpPr>
          <p:cNvPr id="2" name="AutoShape 2" descr="Диалог Культу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Диалог Культур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Диалог Культур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2" descr="Что такое суверенное государство: определение, примеры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Что такое суверенное государство: определение, примеры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2" descr="55-59 - Великие арабские завоевания VII-VIII веков - Русская историческая  библиотека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4" descr="55-59 - Великие арабские завоевания VII-VIII веков - Русская историческая  библиотека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Смольный отказывается оплачивать школьное питание тем, кто будет учиться  дистанционно | «Вечёрка» Санкт-Петербург - вечерняя онлайн-газе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17" y="677850"/>
            <a:ext cx="8647043" cy="2105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0" y="-4152"/>
            <a:ext cx="9144000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Межведомственная экспертная группа при </a:t>
            </a:r>
            <a:r>
              <a:rPr lang="ru-RU" sz="2200" b="1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ГорОО</a:t>
            </a:r>
            <a:r>
              <a:rPr lang="ru-RU" sz="2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ru-RU" sz="2200" b="1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РайОО</a:t>
            </a:r>
            <a:endParaRPr lang="ru-RU" sz="2200" b="1" dirty="0" smtClean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или УО</a:t>
            </a:r>
          </a:p>
        </p:txBody>
      </p:sp>
    </p:spTree>
    <p:extLst>
      <p:ext uri="{BB962C8B-B14F-4D97-AF65-F5344CB8AC3E}">
        <p14:creationId xmlns:p14="http://schemas.microsoft.com/office/powerpoint/2010/main" val="241029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 idx="4294967295"/>
          </p:nvPr>
        </p:nvSpPr>
        <p:spPr>
          <a:xfrm>
            <a:off x="337930" y="496957"/>
            <a:ext cx="8577470" cy="5993295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 fontAlgn="base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 книги жалоб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 предложений родителей (мониторинг жалоб и принятых мер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);</a:t>
            </a:r>
            <a:b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исправность технологического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оборудования;</a:t>
            </a:r>
            <a:b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наличие заключения СЭС по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пищеблока и договора на производственный контроль; </a:t>
            </a:r>
            <a:b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оформление школьной столовой (наличие уголка здоровья, режима работы, плакатов «Ас </a:t>
            </a:r>
            <a:r>
              <a:rPr lang="ru-RU" sz="1400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болсын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», «Приятного аппетита» и т.д.  с учетом современных требований дизайна и школьной эргономики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);</a:t>
            </a:r>
            <a:b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наличие видеокамеры и мониторинг видеонаблюдения в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столовой;</a:t>
            </a:r>
            <a:b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сведения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 квалификации: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           - от 151 до 350 обучающихся в организации образования – не менее 1-го повара, 2-х кухонных рабочих;</a:t>
            </a:r>
            <a:br>
              <a:rPr lang="ru-RU" sz="14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      - от 351 до 650 обучающихся в организации образования – не менее 1-го повара, 3-х кухонных рабочих;</a:t>
            </a:r>
            <a:br>
              <a:rPr lang="ru-RU" sz="14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      - от 651 до 1500 обучающихся в организации образования – не менее 3-х поваров, 4-х кухонных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рабочих;</a:t>
            </a:r>
            <a:b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- наличие заведующей производством и диетолога ( согласно данным конкурсной документации);</a:t>
            </a:r>
            <a:b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наличие медицинского допуска (</a:t>
            </a:r>
            <a:r>
              <a:rPr lang="ru-RU" sz="1400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санминимум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), наличие санитарной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книжки и дипломов об образовании;</a:t>
            </a:r>
            <a:b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наличие кассового аппарата, зарегистрированного в УГД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наличие пост-терминала (банк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);</a:t>
            </a:r>
            <a:b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виды буфетной продукции, согласованные с органами по защите прав потребителей (имеются ли в продаже фрукты, вода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). </a:t>
            </a:r>
            <a:r>
              <a:rPr lang="ru-RU" sz="13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3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ru-RU" sz="1300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AutoShape 2" descr="Диалог Культу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Диалог Культур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Диалог Культур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2" descr="Что такое суверенное государство: определение, примеры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Что такое суверенное государство: определение, примеры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2" descr="55-59 - Великие арабские завоевания VII-VIII веков - Русская историческая  библиотека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4" descr="55-59 - Великие арабские завоевания VII-VIII веков - Русская историческая  библиотека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-292388"/>
            <a:ext cx="9144000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Что делает  и смотрит МЭГ ?</a:t>
            </a:r>
          </a:p>
        </p:txBody>
      </p:sp>
    </p:spTree>
    <p:extLst>
      <p:ext uri="{BB962C8B-B14F-4D97-AF65-F5344CB8AC3E}">
        <p14:creationId xmlns:p14="http://schemas.microsoft.com/office/powerpoint/2010/main" val="42862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 idx="4294967295"/>
          </p:nvPr>
        </p:nvSpPr>
        <p:spPr>
          <a:xfrm>
            <a:off x="309216" y="606287"/>
            <a:ext cx="8536609" cy="5734879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/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работу комиссии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по мониторингу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за качеством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питания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мониторинг учетной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документации (приказ о создании комиссии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, утвержденный план работы, наличие актов,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протоколов комиссии);</a:t>
            </a:r>
            <a:br>
              <a:rPr lang="ru-RU" sz="1400" dirty="0" smtClean="0"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latin typeface="Arial" pitchFamily="34" charset="0"/>
                <a:cs typeface="Arial" pitchFamily="34" charset="0"/>
              </a:rPr>
              <a:t>- наличие утвержденного меню (наличие ежедневного и перспективного меню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);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latin typeface="Arial" pitchFamily="34" charset="0"/>
                <a:cs typeface="Arial" pitchFamily="34" charset="0"/>
              </a:rPr>
              <a:t> </a:t>
            </a:r>
            <a:br>
              <a:rPr lang="ru-RU" sz="1400" dirty="0"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latin typeface="Arial" pitchFamily="34" charset="0"/>
                <a:cs typeface="Arial" pitchFamily="34" charset="0"/>
              </a:rPr>
              <a:t> - наличие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рубрики «Школьное питание» на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интернет-ресурсе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организац</a:t>
            </a:r>
            <a:r>
              <a:rPr lang="kk-KZ" sz="1400" dirty="0">
                <a:latin typeface="Arial" pitchFamily="34" charset="0"/>
                <a:cs typeface="Arial" pitchFamily="34" charset="0"/>
              </a:rPr>
              <a:t>ии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образования; </a:t>
            </a:r>
            <a:br>
              <a:rPr lang="ru-RU" sz="1400" dirty="0" smtClean="0"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latin typeface="Arial" pitchFamily="34" charset="0"/>
                <a:cs typeface="Arial" pitchFamily="34" charset="0"/>
              </a:rPr>
              <a:t>- наличие материала в рубрике </a:t>
            </a:r>
            <a:r>
              <a:rPr lang="kk-KZ" sz="1400" dirty="0">
                <a:latin typeface="Arial" pitchFamily="34" charset="0"/>
                <a:cs typeface="Arial" pitchFamily="34" charset="0"/>
              </a:rPr>
              <a:t>«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Школьное питание</a:t>
            </a:r>
            <a:r>
              <a:rPr lang="kk-KZ" sz="1400" dirty="0">
                <a:latin typeface="Arial" pitchFamily="34" charset="0"/>
                <a:cs typeface="Arial" pitchFamily="34" charset="0"/>
              </a:rPr>
              <a:t>»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(перспективное, ежедневное меню с приложением фото блюд, план работы, акты комиссий по мониторингу качества питания, межведомственных экспертных групп)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;</a:t>
            </a:r>
            <a:br>
              <a:rPr lang="ru-RU" sz="1400" dirty="0" smtClean="0"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latin typeface="Arial" pitchFamily="34" charset="0"/>
                <a:cs typeface="Arial" pitchFamily="34" charset="0"/>
              </a:rPr>
              <a:t>-мероприятия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по пропаганде ЗОЖ и правильного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питания:</a:t>
            </a:r>
            <a:br>
              <a:rPr lang="ru-RU" sz="1400" dirty="0" smtClean="0"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latin typeface="Arial" pitchFamily="34" charset="0"/>
                <a:cs typeface="Arial" pitchFamily="34" charset="0"/>
              </a:rPr>
              <a:t>1)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план мероприятий по пропаганде ЗОЖ и здорового питания (в школе, классе, родительском собрании и др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.);</a:t>
            </a:r>
            <a:br>
              <a:rPr lang="ru-RU" sz="1400" dirty="0" smtClean="0"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latin typeface="Arial" pitchFamily="34" charset="0"/>
                <a:cs typeface="Arial" pitchFamily="34" charset="0"/>
              </a:rPr>
              <a:t>2)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наличие </a:t>
            </a:r>
            <a:r>
              <a:rPr lang="kk-KZ" sz="1400" dirty="0">
                <a:latin typeface="Arial" pitchFamily="34" charset="0"/>
                <a:cs typeface="Arial" pitchFamily="34" charset="0"/>
              </a:rPr>
              <a:t>информации о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принципах правильного питания в школьной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столовой;</a:t>
            </a:r>
            <a:br>
              <a:rPr lang="ru-RU" sz="1400" dirty="0" smtClean="0"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latin typeface="Arial" pitchFamily="34" charset="0"/>
                <a:cs typeface="Arial" pitchFamily="34" charset="0"/>
              </a:rPr>
              <a:t>3)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использование интерактивных методов пропаганды здорового школьного питания (видеофильмы, ролики, классные часы, лекции, встреча, круглый стол, конференций и др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.)</a:t>
            </a:r>
            <a:br>
              <a:rPr lang="ru-RU" sz="1400" dirty="0" smtClean="0"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latin typeface="Arial" pitchFamily="34" charset="0"/>
                <a:cs typeface="Arial" pitchFamily="34" charset="0"/>
              </a:rPr>
              <a:t>4)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использование методических рекомендация ВОЗ «Школы, способствующие здоровью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».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>
                <a:latin typeface="Arial" pitchFamily="34" charset="0"/>
                <a:cs typeface="Arial" pitchFamily="34" charset="0"/>
              </a:rPr>
            </a:br>
            <a:r>
              <a:rPr lang="ru-RU" sz="1400" b="1" dirty="0">
                <a:latin typeface="Arial" pitchFamily="34" charset="0"/>
                <a:cs typeface="Arial" pitchFamily="34" charset="0"/>
              </a:rPr>
              <a:t> 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>
                <a:latin typeface="Arial" pitchFamily="34" charset="0"/>
                <a:cs typeface="Arial" pitchFamily="34" charset="0"/>
              </a:rPr>
            </a:br>
            <a:r>
              <a:rPr lang="ru-RU" sz="1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dirty="0" smtClean="0">
                <a:latin typeface="Arial" pitchFamily="34" charset="0"/>
                <a:cs typeface="Arial" pitchFamily="34" charset="0"/>
              </a:rPr>
              <a:t>  </a:t>
            </a:r>
            <a:endParaRPr lang="ru-RU" sz="1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AutoShape 2" descr="Диалог Культу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Диалог Культур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Диалог Культур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2" descr="Что такое суверенное государство: определение, примеры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Что такое суверенное государство: определение, примеры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2" descr="55-59 - Великие арабские завоевания VII-VIII веков - Русская историческая  библиотека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4" descr="55-59 - Великие арабские завоевания VII-VIII веков - Русская историческая  библиотека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-292388"/>
            <a:ext cx="9144000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Что делает  и смотрит МЭГ ?</a:t>
            </a:r>
          </a:p>
        </p:txBody>
      </p:sp>
    </p:spTree>
    <p:extLst>
      <p:ext uri="{BB962C8B-B14F-4D97-AF65-F5344CB8AC3E}">
        <p14:creationId xmlns:p14="http://schemas.microsoft.com/office/powerpoint/2010/main" val="67702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 idx="4294967295"/>
          </p:nvPr>
        </p:nvSpPr>
        <p:spPr>
          <a:xfrm>
            <a:off x="498060" y="942216"/>
            <a:ext cx="8367644" cy="5383212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. Прием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пищевых продуктов и продовольственного сырья осуществляют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 наличии документов, удостоверяющих их качество и безопасность</a:t>
            </a:r>
            <a:r>
              <a:rPr lang="ru-RU" sz="1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(документы ветеринарно-санитарной экспертизы, изготовителя, а также сертификат соответствия).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 smtClean="0"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latin typeface="Arial" pitchFamily="34" charset="0"/>
                <a:cs typeface="Arial" pitchFamily="34" charset="0"/>
              </a:rPr>
              <a:t>2.Документы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, удостоверяющие качество и безопасность продукции, сохраняют в организации общественного питания.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 smtClean="0"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latin typeface="Arial" pitchFamily="34" charset="0"/>
                <a:cs typeface="Arial" pitchFamily="34" charset="0"/>
              </a:rPr>
              <a:t>3.Транспортировку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пищевых продуктов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проводят специальным автотранспортом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.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Экспедитор должен иметь специальную одежду и проходить медицинский осмотр в соответствии с законодательством Республики Казахстан.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 smtClean="0"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latin typeface="Arial" pitchFamily="34" charset="0"/>
                <a:cs typeface="Arial" pitchFamily="34" charset="0"/>
              </a:rPr>
              <a:t>4. Наличие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ракеражного журнала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скоропортящейся пищевой продукции и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полуфабрикатов.</a:t>
            </a:r>
            <a:br>
              <a:rPr lang="ru-RU" sz="14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1400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1400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1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5. Ежедневно </a:t>
            </a:r>
            <a:r>
              <a:rPr lang="ru-RU" sz="1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составляется меню-раскладка, в которой указывается число лиц, получающих питание, перечень блюд для каждого приема пищи с указанием выхода (веса) блюда в граммах, а также расход пищевой продукции (в весе "брутто") по каждому блюду</a:t>
            </a:r>
            <a:r>
              <a:rPr lang="ru-RU" sz="1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br>
              <a:rPr lang="ru-RU" sz="1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1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1400" dirty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1400" u="sng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6. ПОМНИТЬ!!!!</a:t>
            </a:r>
            <a:br>
              <a:rPr lang="ru-RU" sz="1400" u="sng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1400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меню </a:t>
            </a:r>
            <a:r>
              <a:rPr lang="ru-RU" sz="1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не допускается повторение одних и тех же блюд</a:t>
            </a:r>
            <a:r>
              <a:rPr lang="ru-RU" sz="1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или кулинарных изделий в один и тот же день и в последующие два–три календарных дней.</a:t>
            </a:r>
            <a:br>
              <a:rPr lang="ru-RU" sz="1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ru-RU" sz="1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Ежедневно в рацион питания включают </a:t>
            </a:r>
            <a:r>
              <a:rPr lang="ru-RU" sz="1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мясо, молоко, сливочное и растительное масло, хлеб ржаной и (или) пшеничный, овощи и сахар. </a:t>
            </a:r>
            <a:br>
              <a:rPr lang="ru-RU" sz="1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 Рыбу, яйца, сыр, творог, мясо птицы включают </a:t>
            </a:r>
            <a:r>
              <a:rPr lang="ru-RU" sz="1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один раз в два – семь календарных дней.</a:t>
            </a:r>
            <a:br>
              <a:rPr lang="ru-RU" sz="1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en-US" sz="1200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en-US" sz="1200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lang="ru-RU" sz="1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AutoShape 2" descr="Диалог Культу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Диалог Культур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Диалог Культур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2" descr="Что такое суверенное государство: определение, примеры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Что такое суверенное государство: определение, примеры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2" descr="55-59 - Великие арабские завоевания VII-VIII веков - Русская историческая  библиотека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4" descr="55-59 - Великие арабские завоевания VII-VIII веков - Русская историческая  библиотека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5782"/>
            <a:ext cx="9144000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Что должен помнить арендатор школьной столовой?</a:t>
            </a:r>
          </a:p>
        </p:txBody>
      </p:sp>
    </p:spTree>
    <p:extLst>
      <p:ext uri="{BB962C8B-B14F-4D97-AF65-F5344CB8AC3E}">
        <p14:creationId xmlns:p14="http://schemas.microsoft.com/office/powerpoint/2010/main" val="304631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 idx="4294967295"/>
          </p:nvPr>
        </p:nvSpPr>
        <p:spPr>
          <a:xfrm>
            <a:off x="576469" y="817975"/>
            <a:ext cx="8259417" cy="5954712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algn="ctr"/>
            <a:r>
              <a:rPr lang="ru-RU" sz="1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200" dirty="0" smtClean="0"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latin typeface="Arial" pitchFamily="34" charset="0"/>
                <a:cs typeface="Arial" pitchFamily="34" charset="0"/>
              </a:rPr>
              <a:t>7.На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объектах питания, обслуживающих и изготавливающих для организованных коллективов, ежедневно перед раздачей проводится органолептическая оценка качества блюд и кулинарных изделий с внесением записей в журнал по установленной форме: блюд и кулинарных, мучных кондитерских и хлебобулочных изделий – по внешнему виду, консистенции, цвету, запаху и вкусу; полуфабрикатов – по внешнему виду, консистенции, цвету и запаху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1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en-US" sz="1400" dirty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1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Бракеражный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журнал должен быть пронумерован, прошнурован и заверен подписью . </a:t>
            </a:r>
            <a:b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Хранится </a:t>
            </a:r>
            <a:r>
              <a:rPr lang="ru-RU" sz="1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бракеражный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журнал у заведующего производством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latin typeface="Arial" pitchFamily="34" charset="0"/>
                <a:cs typeface="Arial" pitchFamily="34" charset="0"/>
              </a:rPr>
              <a:t>8.</a:t>
            </a:r>
            <a:r>
              <a:rPr lang="ru-RU" sz="1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При </a:t>
            </a:r>
            <a:r>
              <a:rPr lang="ru-RU" sz="1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нарушении технологии приготовления пищевой продукции, а также в случае неготовности, блюдо, кулинарное изделие к выдаче не допускается до устранения выявленных </a:t>
            </a:r>
            <a:r>
              <a:rPr lang="ru-RU" sz="1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недостатков (Обязательное введение </a:t>
            </a:r>
            <a:r>
              <a:rPr lang="ru-RU" sz="14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журнала </a:t>
            </a:r>
            <a:r>
              <a:rPr lang="ru-RU" sz="1400" b="1" dirty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органолептической оценки качества блюд и кулинарных </a:t>
            </a:r>
            <a:r>
              <a:rPr lang="ru-RU" sz="14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изделий). </a:t>
            </a:r>
            <a:r>
              <a:rPr lang="ru-RU" sz="1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1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1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9.Ежедневно </a:t>
            </a:r>
            <a:r>
              <a:rPr lang="ru-RU" sz="1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на пищеблоке повар оставляет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суточные пробы </a:t>
            </a:r>
            <a:r>
              <a:rPr lang="ru-RU" sz="1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готовой продукции в соответствии с фактическим меню. </a:t>
            </a:r>
            <a:br>
              <a:rPr lang="ru-RU" sz="1400" dirty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1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      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Суточная проба от приготовленного блюда отбирается стерильными (или прокипяченными) ложками в промаркированную стерильную (или прокипяченную) стеклянную посуду с плотно закрывающимися стеклянными или металлическими крышками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.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 smtClean="0"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latin typeface="Arial" pitchFamily="34" charset="0"/>
                <a:cs typeface="Arial" pitchFamily="34" charset="0"/>
              </a:rPr>
              <a:t>10. </a:t>
            </a:r>
            <a:r>
              <a:rPr lang="kk-KZ" sz="1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Суточные пробы </a:t>
            </a:r>
            <a:r>
              <a:rPr lang="en-US" sz="14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хран</a:t>
            </a:r>
            <a:r>
              <a:rPr lang="ru-RU" sz="14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ятся</a:t>
            </a:r>
            <a:r>
              <a:rPr lang="en-US" sz="1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400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не менее 48 часов </a:t>
            </a:r>
            <a:r>
              <a:rPr lang="en-US" sz="1400" b="1" dirty="0" err="1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при</a:t>
            </a:r>
            <a:r>
              <a:rPr lang="en-US" sz="1400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температуре</a:t>
            </a:r>
            <a:r>
              <a:rPr lang="en-US" sz="1400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от</a:t>
            </a:r>
            <a:r>
              <a:rPr lang="en-US" sz="1400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+2</a:t>
            </a:r>
            <a:r>
              <a:rPr lang="en-US" sz="1400" b="1" baseline="30000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lang="en-US" sz="1400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 </a:t>
            </a:r>
            <a:r>
              <a:rPr lang="en-US" sz="1400" b="1" dirty="0" err="1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до</a:t>
            </a:r>
            <a:r>
              <a:rPr lang="en-US" sz="1400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+6</a:t>
            </a:r>
            <a:r>
              <a:rPr lang="en-US" sz="1400" b="1" baseline="30000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lang="en-US" sz="1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С</a:t>
            </a:r>
            <a:r>
              <a:rPr lang="ru-RU" sz="1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в специальном холодильном оборудовании для хранения готовой пищевой продукции.</a:t>
            </a:r>
            <a:r>
              <a:rPr lang="kk-KZ" sz="1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kk-KZ" sz="1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1400" dirty="0">
                <a:latin typeface="Arial" pitchFamily="34" charset="0"/>
                <a:cs typeface="Arial" pitchFamily="34" charset="0"/>
              </a:rPr>
              <a:t>По истечении 48 часов с момента окончания срока реализации пищевой продукции, после </a:t>
            </a:r>
            <a:r>
              <a:rPr lang="ru-RU" sz="1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замены приготовленным  завтраком, обедом, полдником или ужином соответственно,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суточная проба утилизируется в пищевые отходы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.</a:t>
            </a:r>
            <a:br>
              <a:rPr lang="ru-RU" sz="1400" dirty="0" smtClean="0">
                <a:latin typeface="Arial" pitchFamily="34" charset="0"/>
                <a:cs typeface="Arial" pitchFamily="34" charset="0"/>
              </a:rPr>
            </a:br>
            <a:endParaRPr lang="ru-RU" sz="1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AutoShape 2" descr="Диалог Культу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Диалог Культур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Диалог Культур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2" descr="Что такое суверенное государство: определение, примеры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Что такое суверенное государство: определение, примеры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2" descr="55-59 - Великие арабские завоевания VII-VIII веков - Русская историческая  библиотека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4" descr="55-59 - Великие арабские завоевания VII-VIII веков - Русская историческая  библиотека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-4157"/>
            <a:ext cx="9144000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Что должен помнить арендатор школьной столовой?</a:t>
            </a:r>
          </a:p>
        </p:txBody>
      </p:sp>
    </p:spTree>
    <p:extLst>
      <p:ext uri="{BB962C8B-B14F-4D97-AF65-F5344CB8AC3E}">
        <p14:creationId xmlns:p14="http://schemas.microsoft.com/office/powerpoint/2010/main" val="220152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 idx="4294967295"/>
          </p:nvPr>
        </p:nvSpPr>
        <p:spPr>
          <a:xfrm>
            <a:off x="3896139" y="734806"/>
            <a:ext cx="4909931" cy="5529263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indent="452438" algn="ctr">
              <a:lnSpc>
                <a:spcPct val="100000"/>
              </a:lnSpc>
              <a:defRPr/>
            </a:pPr>
            <a: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Обеденные залы оборудуют мебелью с покрытием, позволяющим проводить их </a:t>
            </a:r>
            <a:r>
              <a:rPr lang="ru-RU" sz="1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обработку с применением моющих и дезинфицирующих средств. </a:t>
            </a:r>
            <a:r>
              <a:rPr lang="ru-RU" sz="1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Столовые должны обеспечиваться столовой посудой и приборами </a:t>
            </a:r>
            <a:r>
              <a:rPr lang="ru-RU" sz="1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из расчета не менее трех комплектов на одно посадочное место. </a:t>
            </a:r>
            <a:r>
              <a:rPr lang="ru-RU" sz="1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организации питания </a:t>
            </a:r>
            <a:r>
              <a:rPr lang="ru-RU" sz="1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используют фарфоровую, фаянсовую и стеклянную посуду (тарелки, блюдца, чашки, бокалы), 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отвечающую требованиям безопасности для материалов, контактирующих с пищевыми продуктами. </a:t>
            </a:r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Столовые приборы (ложки, вилки, ножи), посуда для приготовления и хранения готовых блюд должна быть из нержавеющей стали или аналогичных по гигиеническим свойствам материалам</a:t>
            </a:r>
            <a:r>
              <a:rPr lang="ru-RU" sz="1200" dirty="0">
                <a:solidFill>
                  <a:srgbClr val="002060"/>
                </a:solidFill>
                <a:latin typeface="Corbel" pitchFamily="34" charset="0"/>
              </a:rPr>
              <a:t>. </a:t>
            </a:r>
            <a:br>
              <a:rPr lang="ru-RU" sz="1200" dirty="0">
                <a:solidFill>
                  <a:srgbClr val="002060"/>
                </a:solidFill>
                <a:latin typeface="Corbel" pitchFamily="34" charset="0"/>
              </a:rPr>
            </a:br>
            <a:endParaRPr lang="ru-RU" sz="1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AutoShape 2" descr="Диалог культур: определение, уровни, пример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Диалог культур: определение, уровни, примеры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Персидская империя: как могучее государство погибло из-за жадного мельника  — Turkish Forum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Персидская империя: как могучее государство погибло из-за жадного мельника  — Turkish Forum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55-59 - Великие арабские завоевания VII-VIII веков - Русская историческая  библиотека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55-59 - Великие арабские завоевания VII-VIII веков - Русская историческая  библиотека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Арабские завоевания — Википедия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2" name="Picture 2" descr="Школьное питание. Ревизоры сняли с реализации 150 килограммов продуктов |  Новости Саратова и области — Информационное агентство &quot;Взгляд-инфо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83" y="1222513"/>
            <a:ext cx="2941152" cy="3403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0" y="-4157"/>
            <a:ext cx="9144000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Базовые требования к инвентарю  </a:t>
            </a:r>
          </a:p>
        </p:txBody>
      </p:sp>
    </p:spTree>
    <p:extLst>
      <p:ext uri="{BB962C8B-B14F-4D97-AF65-F5344CB8AC3E}">
        <p14:creationId xmlns:p14="http://schemas.microsoft.com/office/powerpoint/2010/main" val="4835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 idx="4294967295"/>
          </p:nvPr>
        </p:nvSpPr>
        <p:spPr>
          <a:xfrm>
            <a:off x="4221163" y="824258"/>
            <a:ext cx="4565028" cy="5529263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285750" indent="-20638" algn="ctr">
              <a:lnSpc>
                <a:spcPct val="100000"/>
              </a:lnSpc>
              <a:defRPr/>
            </a:pPr>
            <a:r>
              <a:rPr lang="ru-RU" sz="1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Производственные </a:t>
            </a:r>
            <a:r>
              <a:rPr lang="ru-RU" sz="1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столы с маркировкой: 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мясо сырое «МС», мясо вареное «МВ», рыба сырая «РС», рыба вареная «РВ», овощи сырые «ОС», овощи вареные «ОВ», «хлеб», готовая продукция «ГП», для теста</a:t>
            </a:r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  <a:b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1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Разделочный </a:t>
            </a:r>
            <a:r>
              <a:rPr lang="ru-RU" sz="1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инвентарь 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(разделочные доски и ножи): мясо сырое «МС», мясо вареное «МВ», рыба сырая «РС», рыба вареная «РВ», овощи сырые «ОС» овощи вареные «ОВ», «хлеб», «сельдь», «гастрономия</a:t>
            </a:r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»;</a:t>
            </a:r>
            <a:b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1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Кухонная </a:t>
            </a:r>
            <a:r>
              <a:rPr lang="ru-RU" sz="1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посуда с маркировкой: 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«I блюдо», «II блюдо», «III блюдо», «молоко», «для обработки яиц», «для разбивания яиц», «для готовой продукции», «для сырой продукции». </a:t>
            </a:r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Не допускается использование 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посуды с трещинами, сколами, отбитыми </a:t>
            </a:r>
            <a:b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краями,   деформированную, с поврежденной эмалью; </a:t>
            </a:r>
            <a:b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Разделочные доски, колоды для разруба мяса и, при необходимости, рыбы, </a:t>
            </a:r>
            <a:b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используются с гладкой поверхностью, без трещин 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(при использовании изделий из дерева - из твердых пород). </a:t>
            </a:r>
            <a:r>
              <a:rPr lang="ru-RU" sz="1200" dirty="0">
                <a:solidFill>
                  <a:srgbClr val="002060"/>
                </a:solidFill>
                <a:latin typeface="Corbel" pitchFamily="34" charset="0"/>
              </a:rPr>
              <a:t/>
            </a:r>
            <a:br>
              <a:rPr lang="ru-RU" sz="1200" dirty="0">
                <a:solidFill>
                  <a:srgbClr val="002060"/>
                </a:solidFill>
                <a:latin typeface="Corbel" pitchFamily="34" charset="0"/>
              </a:rPr>
            </a:br>
            <a:endParaRPr lang="ru-RU" sz="1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AutoShape 2" descr="Диалог культур: определение, уровни, пример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Диалог культур: определение, уровни, примеры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Персидская империя: как могучее государство погибло из-за жадного мельника  — Turkish Forum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Персидская империя: как могучее государство погибло из-за жадного мельника  — Turkish Forum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55-59 - Великие арабские завоевания VII-VIII веков - Русская историческая  библиотека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55-59 - Великие арабские завоевания VII-VIII веков - Русская историческая  библиотека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Арабские завоевания — Википедия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6" name="Picture 2" descr="Маркировки, сроки хранения, мойка посуды: в школьных столовых Губкинского  нашли нарушения СанПиН – Новости Салехарда и ЯНАО – Вести. Ямал. Актуальные  новости Ямал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809" y="920363"/>
            <a:ext cx="3542767" cy="3721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0" y="-4157"/>
            <a:ext cx="9144000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Базовые требования /маркировка/ </a:t>
            </a:r>
          </a:p>
        </p:txBody>
      </p:sp>
    </p:spTree>
    <p:extLst>
      <p:ext uri="{BB962C8B-B14F-4D97-AF65-F5344CB8AC3E}">
        <p14:creationId xmlns:p14="http://schemas.microsoft.com/office/powerpoint/2010/main" val="68856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 idx="4294967295"/>
          </p:nvPr>
        </p:nvSpPr>
        <p:spPr>
          <a:xfrm>
            <a:off x="5324545" y="893831"/>
            <a:ext cx="3531220" cy="3310421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marL="285750" indent="-20638" algn="ctr">
              <a:lnSpc>
                <a:spcPct val="100000"/>
              </a:lnSpc>
              <a:defRPr/>
            </a:pP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оварное 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соседство –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условия, исключающие совместное хранение, перевозку (транспортирование), расфасовку (взвешивание, упаковку, маркировку), реализацию сырой и готовой пищевой продукции, предотвращающие ее загрязнение и проникновение посторонних запахов, отражающихся на ее качестве и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безопасности.</a:t>
            </a:r>
            <a:endParaRPr lang="ru-RU" sz="1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AutoShape 2" descr="Диалог культур: определение, уровни, пример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Диалог культур: определение, уровни, примеры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Персидская империя: как могучее государство погибло из-за жадного мельника  — Turkish Forum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Персидская империя: как могучее государство погибло из-за жадного мельника  — Turkish Forum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55-59 - Великие арабские завоевания VII-VIII веков - Русская историческая  библиотека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55-59 - Великие арабские завоевания VII-VIII веков - Русская историческая  библиотека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Арабские завоевания — Википедия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Лайфхак: как правильно хранить продукты в домашнем холодильнике? | ivd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41" y="803070"/>
            <a:ext cx="3737914" cy="4155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0" y="-4157"/>
            <a:ext cx="9144000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Товарное соседство</a:t>
            </a:r>
          </a:p>
        </p:txBody>
      </p:sp>
    </p:spTree>
    <p:extLst>
      <p:ext uri="{BB962C8B-B14F-4D97-AF65-F5344CB8AC3E}">
        <p14:creationId xmlns:p14="http://schemas.microsoft.com/office/powerpoint/2010/main" val="282565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 idx="4294967295"/>
          </p:nvPr>
        </p:nvSpPr>
        <p:spPr>
          <a:xfrm>
            <a:off x="4631641" y="854075"/>
            <a:ext cx="4075043" cy="5529263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 fontAlgn="base"/>
            <a:r>
              <a:rPr lang="ru-RU" sz="1400" dirty="0">
                <a:latin typeface="Arial" pitchFamily="34" charset="0"/>
                <a:cs typeface="Arial" pitchFamily="34" charset="0"/>
              </a:rPr>
              <a:t>Складские помещения для хранения пищевой продукции, содержатся с соблюдением условий хранения </a:t>
            </a:r>
            <a:r>
              <a:rPr lang="ru-RU" sz="1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(включая температурно-влажностного, светового режимов, товарного соседства) и складирования, предъявляемых для каждого вида пищевой продукции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1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latin typeface="Arial" pitchFamily="34" charset="0"/>
                <a:cs typeface="Arial" pitchFamily="34" charset="0"/>
              </a:rPr>
              <a:t>Для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реализации скоропортящейся пищевой продукции объекты оснащаются </a:t>
            </a:r>
            <a:r>
              <a:rPr lang="ru-RU" sz="1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охлаждаемыми или холодильными камерами, торговым холодильным оборудованием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(прилавками, витринами, шкафами и иным оборудованием), обеспечивающие температурные режимы хранения каждого вида пищевой продукции.</a:t>
            </a:r>
            <a:br>
              <a:rPr lang="ru-RU" sz="1400" dirty="0"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latin typeface="Arial" pitchFamily="34" charset="0"/>
                <a:cs typeface="Arial" pitchFamily="34" charset="0"/>
              </a:rPr>
              <a:t>      </a:t>
            </a:r>
            <a:br>
              <a:rPr lang="ru-RU" sz="1400" dirty="0"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холодильном оборудовании на потолках, стенах, полах, дверях, упаковках с пищевой продукцией </a:t>
            </a:r>
            <a:r>
              <a:rPr lang="ru-RU" sz="1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допускаются образования снега и льда (наледи).</a:t>
            </a:r>
            <a:br>
              <a:rPr lang="ru-RU" sz="1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ru-RU" sz="1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AutoShape 2" descr="Диалог культур: определение, уровни, пример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Диалог культур: определение, уровни, примеры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Персидская империя: как могучее государство погибло из-за жадного мельника  — Turkish Forum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Персидская империя: как могучее государство погибло из-за жадного мельника  — Turkish Forum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2" descr="55-59 - Великие арабские завоевания VII-VIII веков - Русская историческая  библиотека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55-59 - Великие арабские завоевания VII-VIII веков - Русская историческая  библиотека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Арабские завоевания — Википедия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2" descr="Товарное соседство продуктов питания по СанПин: размещение и правила  хранения, таблица совместимости, последствия не соблюдения и ответственность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4" descr="Товарное соседство продуктов питания по СанПин: размещение и правила  хранения, таблица совместимости, последствия не соблюдения и ответственность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6" descr="Товарное соседство продуктов питания по СанПин: размещение и правила  хранения, таблица совместимости, последствия не соблюдения и ответственность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10" descr="Товарное соседство продуктов питания по СанПин: размещение и правила  хранения, таблица совместимости, последствия не соблюдения и ответственность"/>
          <p:cNvSpPr>
            <a:spLocks noChangeAspect="1" noChangeArrowheads="1"/>
          </p:cNvSpPr>
          <p:nvPr/>
        </p:nvSpPr>
        <p:spPr bwMode="auto">
          <a:xfrm>
            <a:off x="1679575" y="1379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AutoShape 12" descr="Товарное соседство продуктов питания по СанПин: размещение и правила  хранения, таблица совместимости, последствия не соблюдения и ответственность"/>
          <p:cNvSpPr>
            <a:spLocks noChangeAspect="1" noChangeArrowheads="1"/>
          </p:cNvSpPr>
          <p:nvPr/>
        </p:nvSpPr>
        <p:spPr bwMode="auto">
          <a:xfrm>
            <a:off x="1831975" y="1531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14" descr="Лайфхаки для запасливых: правила хранения продуктов в морозилке"/>
          <p:cNvSpPr>
            <a:spLocks noChangeAspect="1" noChangeArrowheads="1"/>
          </p:cNvSpPr>
          <p:nvPr/>
        </p:nvSpPr>
        <p:spPr bwMode="auto">
          <a:xfrm>
            <a:off x="1984375" y="1684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utoShape 16" descr="Лайфхаки для запасливых: правила хранения продуктов в морозилке"/>
          <p:cNvSpPr>
            <a:spLocks noChangeAspect="1" noChangeArrowheads="1"/>
          </p:cNvSpPr>
          <p:nvPr/>
        </p:nvSpPr>
        <p:spPr bwMode="auto">
          <a:xfrm>
            <a:off x="2136775" y="1836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90" name="Picture 18" descr="3 особенности хранения продуктов в холодильнике – правила и сро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80" y="905773"/>
            <a:ext cx="3058077" cy="4507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0" y="-4157"/>
            <a:ext cx="9144000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Складское помещение и оборудование</a:t>
            </a:r>
          </a:p>
        </p:txBody>
      </p:sp>
    </p:spTree>
    <p:extLst>
      <p:ext uri="{BB962C8B-B14F-4D97-AF65-F5344CB8AC3E}">
        <p14:creationId xmlns:p14="http://schemas.microsoft.com/office/powerpoint/2010/main" val="564878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 idx="4294967295"/>
          </p:nvPr>
        </p:nvSpPr>
        <p:spPr>
          <a:xfrm>
            <a:off x="417443" y="675173"/>
            <a:ext cx="8458200" cy="2475532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marL="342900" indent="-342900" algn="just">
              <a:lnSpc>
                <a:spcPct val="100000"/>
              </a:lnSpc>
              <a:defRPr/>
            </a:pPr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Перед 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началом работы верхнюю одежду убирают в шкаф, тщательно моют руки с мылом и </a:t>
            </a:r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щеткой;</a:t>
            </a:r>
            <a:b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Работают 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чистой специальной одежде, подбирают волосы под косынку или </a:t>
            </a:r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колпак;</a:t>
            </a:r>
            <a:b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Перед работой снимают кольца, цепочки, часы и другие бьющиеся </a:t>
            </a:r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предметы;</a:t>
            </a:r>
            <a:b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выходе из пищевого блока, при посещении туалета снимают спецодежду, по возвращении в столовую тщательно моют руки горячей водой с мылом и щеткой, после чего одевают </a:t>
            </a:r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спецодежду;</a:t>
            </a:r>
            <a:b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Не 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допускается иметь длинные ногти и покрывать их лаком, застегивать спецодежду </a:t>
            </a:r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булавками;</a:t>
            </a:r>
          </a:p>
        </p:txBody>
      </p:sp>
      <p:sp>
        <p:nvSpPr>
          <p:cNvPr id="2" name="AutoShape 2" descr="Диалог культур: определение, уровни, пример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Диалог культур: определение, уровни, примеры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Персидская империя: как могучее государство погибло из-за жадного мельника  — Turkish Forum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Персидская империя: как могучее государство погибло из-за жадного мельника  — Turkish Forum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0" y="-4157"/>
            <a:ext cx="9144000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Базовые требования к работникам пищеблока</a:t>
            </a:r>
          </a:p>
        </p:txBody>
      </p:sp>
      <p:sp>
        <p:nvSpPr>
          <p:cNvPr id="11" name="Заголовок 8"/>
          <p:cNvSpPr txBox="1">
            <a:spLocks/>
          </p:cNvSpPr>
          <p:nvPr/>
        </p:nvSpPr>
        <p:spPr>
          <a:xfrm>
            <a:off x="258417" y="3319670"/>
            <a:ext cx="8627166" cy="3110947"/>
          </a:xfrm>
          <a:prstGeom prst="rect">
            <a:avLst/>
          </a:prstGeom>
        </p:spPr>
        <p:txBody>
          <a:bodyPr vert="horz" anchor="ctr" anchorCtr="0">
            <a:noAutofit/>
          </a:bodyPr>
          <a:lstStyle/>
          <a:p>
            <a:pPr marL="0" marR="0" lvl="0" indent="452438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На пищеблоке должны создаваться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условия для соблюдения персоналом правил личной гигиены.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Для мытья рук устанавливают умывальные раковины с подводкой к ним горячей и холодной воды со смесителями, оборудованные устройством для размещения мыла и индивидуальных или одноразовых полотенец. </a:t>
            </a:r>
            <a:b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Работники объекта питания и лица, занятые  транспортировкой, погрузкой, разгрузкой, обязаны проходить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обязательные предварительные при поступлении на работу и периодические медицинские осмотры и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должны иметь  на рабочем месте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личную медицинскую книжку с пройденным медицинским осмотром,  гигиеническим обучением  и допуском к работе.</a:t>
            </a:r>
            <a:b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Работники пищеблока обеспечиваются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не менее трех комплектов специальной одежды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(халат или куртка с брюками, головной убор) и необходимыми условиями для соблюдения правил личной гигиены.</a:t>
            </a:r>
            <a:b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Пищеблок должны оснащаться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аптечкой для оказания первой медицинской помощи. 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2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roup 19"/>
          <p:cNvGrpSpPr>
            <a:grpSpLocks/>
          </p:cNvGrpSpPr>
          <p:nvPr/>
        </p:nvGrpSpPr>
        <p:grpSpPr bwMode="auto">
          <a:xfrm rot="16200000">
            <a:off x="3639335" y="2575719"/>
            <a:ext cx="3143271" cy="1420813"/>
            <a:chOff x="564" y="1992"/>
            <a:chExt cx="2658" cy="984"/>
          </a:xfrm>
        </p:grpSpPr>
        <p:sp>
          <p:nvSpPr>
            <p:cNvPr id="55" name="Freeform 20"/>
            <p:cNvSpPr>
              <a:spLocks/>
            </p:cNvSpPr>
            <p:nvPr/>
          </p:nvSpPr>
          <p:spPr bwMode="invGray">
            <a:xfrm>
              <a:off x="564" y="2003"/>
              <a:ext cx="1197" cy="86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2" y="202"/>
                </a:cxn>
                <a:cxn ang="0">
                  <a:pos x="577" y="202"/>
                </a:cxn>
                <a:cxn ang="0">
                  <a:pos x="637" y="249"/>
                </a:cxn>
                <a:cxn ang="0">
                  <a:pos x="639" y="402"/>
                </a:cxn>
                <a:cxn ang="0">
                  <a:pos x="598" y="400"/>
                </a:cxn>
                <a:cxn ang="0">
                  <a:pos x="669" y="532"/>
                </a:cxn>
                <a:cxn ang="0">
                  <a:pos x="735" y="402"/>
                </a:cxn>
                <a:cxn ang="0">
                  <a:pos x="696" y="402"/>
                </a:cxn>
                <a:cxn ang="0">
                  <a:pos x="694" y="226"/>
                </a:cxn>
                <a:cxn ang="0">
                  <a:pos x="616" y="150"/>
                </a:cxn>
                <a:cxn ang="0">
                  <a:pos x="335" y="149"/>
                </a:cxn>
                <a:cxn ang="0">
                  <a:pos x="69" y="0"/>
                </a:cxn>
                <a:cxn ang="0">
                  <a:pos x="0" y="0"/>
                </a:cxn>
              </a:cxnLst>
              <a:rect l="0" t="0" r="r" b="b"/>
              <a:pathLst>
                <a:path w="735" h="532">
                  <a:moveTo>
                    <a:pt x="0" y="0"/>
                  </a:moveTo>
                  <a:cubicBezTo>
                    <a:pt x="0" y="0"/>
                    <a:pt x="85" y="216"/>
                    <a:pt x="382" y="202"/>
                  </a:cubicBezTo>
                  <a:cubicBezTo>
                    <a:pt x="479" y="202"/>
                    <a:pt x="577" y="202"/>
                    <a:pt x="577" y="202"/>
                  </a:cubicBezTo>
                  <a:cubicBezTo>
                    <a:pt x="577" y="202"/>
                    <a:pt x="639" y="201"/>
                    <a:pt x="637" y="249"/>
                  </a:cubicBezTo>
                  <a:cubicBezTo>
                    <a:pt x="638" y="325"/>
                    <a:pt x="639" y="402"/>
                    <a:pt x="639" y="402"/>
                  </a:cubicBezTo>
                  <a:lnTo>
                    <a:pt x="598" y="400"/>
                  </a:lnTo>
                  <a:lnTo>
                    <a:pt x="669" y="532"/>
                  </a:lnTo>
                  <a:lnTo>
                    <a:pt x="735" y="402"/>
                  </a:lnTo>
                  <a:lnTo>
                    <a:pt x="696" y="402"/>
                  </a:lnTo>
                  <a:cubicBezTo>
                    <a:pt x="696" y="402"/>
                    <a:pt x="695" y="314"/>
                    <a:pt x="694" y="226"/>
                  </a:cubicBezTo>
                  <a:cubicBezTo>
                    <a:pt x="687" y="160"/>
                    <a:pt x="616" y="150"/>
                    <a:pt x="616" y="150"/>
                  </a:cubicBezTo>
                  <a:cubicBezTo>
                    <a:pt x="556" y="137"/>
                    <a:pt x="473" y="153"/>
                    <a:pt x="335" y="149"/>
                  </a:cubicBezTo>
                  <a:cubicBezTo>
                    <a:pt x="110" y="126"/>
                    <a:pt x="69" y="0"/>
                    <a:pt x="69" y="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tx1">
                    <a:gamma/>
                    <a:tint val="0"/>
                    <a:invGamma/>
                    <a:alpha val="0"/>
                  </a:schemeClr>
                </a:gs>
                <a:gs pos="100000">
                  <a:schemeClr val="tx1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Freeform 21"/>
            <p:cNvSpPr>
              <a:spLocks/>
            </p:cNvSpPr>
            <p:nvPr/>
          </p:nvSpPr>
          <p:spPr bwMode="invGray">
            <a:xfrm>
              <a:off x="1773" y="1992"/>
              <a:ext cx="231" cy="984"/>
            </a:xfrm>
            <a:custGeom>
              <a:avLst/>
              <a:gdLst/>
              <a:ahLst/>
              <a:cxnLst>
                <a:cxn ang="0">
                  <a:pos x="37" y="1"/>
                </a:cxn>
                <a:cxn ang="0">
                  <a:pos x="45" y="472"/>
                </a:cxn>
                <a:cxn ang="0">
                  <a:pos x="0" y="474"/>
                </a:cxn>
                <a:cxn ang="0">
                  <a:pos x="72" y="604"/>
                </a:cxn>
                <a:cxn ang="0">
                  <a:pos x="142" y="474"/>
                </a:cxn>
                <a:cxn ang="0">
                  <a:pos x="100" y="474"/>
                </a:cxn>
                <a:cxn ang="0">
                  <a:pos x="99" y="0"/>
                </a:cxn>
                <a:cxn ang="0">
                  <a:pos x="37" y="1"/>
                </a:cxn>
              </a:cxnLst>
              <a:rect l="0" t="0" r="r" b="b"/>
              <a:pathLst>
                <a:path w="142" h="604">
                  <a:moveTo>
                    <a:pt x="37" y="1"/>
                  </a:moveTo>
                  <a:lnTo>
                    <a:pt x="45" y="472"/>
                  </a:lnTo>
                  <a:lnTo>
                    <a:pt x="0" y="474"/>
                  </a:lnTo>
                  <a:lnTo>
                    <a:pt x="72" y="604"/>
                  </a:lnTo>
                  <a:lnTo>
                    <a:pt x="142" y="474"/>
                  </a:lnTo>
                  <a:lnTo>
                    <a:pt x="100" y="474"/>
                  </a:lnTo>
                  <a:lnTo>
                    <a:pt x="99" y="0"/>
                  </a:lnTo>
                  <a:lnTo>
                    <a:pt x="37" y="1"/>
                  </a:lnTo>
                  <a:close/>
                </a:path>
              </a:pathLst>
            </a:custGeom>
            <a:gradFill rotWithShape="1">
              <a:gsLst>
                <a:gs pos="0">
                  <a:schemeClr val="tx1">
                    <a:gamma/>
                    <a:tint val="0"/>
                    <a:invGamma/>
                    <a:alpha val="0"/>
                  </a:schemeClr>
                </a:gs>
                <a:gs pos="100000">
                  <a:schemeClr val="tx1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" name="Freeform 22"/>
            <p:cNvSpPr>
              <a:spLocks/>
            </p:cNvSpPr>
            <p:nvPr/>
          </p:nvSpPr>
          <p:spPr bwMode="invGray">
            <a:xfrm flipH="1">
              <a:off x="2025" y="2003"/>
              <a:ext cx="1197" cy="86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2" y="202"/>
                </a:cxn>
                <a:cxn ang="0">
                  <a:pos x="577" y="202"/>
                </a:cxn>
                <a:cxn ang="0">
                  <a:pos x="637" y="249"/>
                </a:cxn>
                <a:cxn ang="0">
                  <a:pos x="639" y="402"/>
                </a:cxn>
                <a:cxn ang="0">
                  <a:pos x="598" y="400"/>
                </a:cxn>
                <a:cxn ang="0">
                  <a:pos x="669" y="532"/>
                </a:cxn>
                <a:cxn ang="0">
                  <a:pos x="735" y="402"/>
                </a:cxn>
                <a:cxn ang="0">
                  <a:pos x="696" y="402"/>
                </a:cxn>
                <a:cxn ang="0">
                  <a:pos x="694" y="226"/>
                </a:cxn>
                <a:cxn ang="0">
                  <a:pos x="616" y="150"/>
                </a:cxn>
                <a:cxn ang="0">
                  <a:pos x="335" y="149"/>
                </a:cxn>
                <a:cxn ang="0">
                  <a:pos x="69" y="0"/>
                </a:cxn>
                <a:cxn ang="0">
                  <a:pos x="0" y="0"/>
                </a:cxn>
              </a:cxnLst>
              <a:rect l="0" t="0" r="r" b="b"/>
              <a:pathLst>
                <a:path w="735" h="532">
                  <a:moveTo>
                    <a:pt x="0" y="0"/>
                  </a:moveTo>
                  <a:cubicBezTo>
                    <a:pt x="0" y="0"/>
                    <a:pt x="85" y="216"/>
                    <a:pt x="382" y="202"/>
                  </a:cubicBezTo>
                  <a:cubicBezTo>
                    <a:pt x="479" y="202"/>
                    <a:pt x="577" y="202"/>
                    <a:pt x="577" y="202"/>
                  </a:cubicBezTo>
                  <a:cubicBezTo>
                    <a:pt x="577" y="202"/>
                    <a:pt x="639" y="201"/>
                    <a:pt x="637" y="249"/>
                  </a:cubicBezTo>
                  <a:cubicBezTo>
                    <a:pt x="638" y="325"/>
                    <a:pt x="639" y="402"/>
                    <a:pt x="639" y="402"/>
                  </a:cubicBezTo>
                  <a:lnTo>
                    <a:pt x="598" y="400"/>
                  </a:lnTo>
                  <a:lnTo>
                    <a:pt x="669" y="532"/>
                  </a:lnTo>
                  <a:lnTo>
                    <a:pt x="735" y="402"/>
                  </a:lnTo>
                  <a:lnTo>
                    <a:pt x="696" y="402"/>
                  </a:lnTo>
                  <a:cubicBezTo>
                    <a:pt x="696" y="402"/>
                    <a:pt x="695" y="314"/>
                    <a:pt x="694" y="226"/>
                  </a:cubicBezTo>
                  <a:cubicBezTo>
                    <a:pt x="687" y="160"/>
                    <a:pt x="616" y="150"/>
                    <a:pt x="616" y="150"/>
                  </a:cubicBezTo>
                  <a:cubicBezTo>
                    <a:pt x="556" y="137"/>
                    <a:pt x="473" y="153"/>
                    <a:pt x="335" y="149"/>
                  </a:cubicBezTo>
                  <a:cubicBezTo>
                    <a:pt x="110" y="126"/>
                    <a:pt x="69" y="0"/>
                    <a:pt x="69" y="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tx1">
                    <a:gamma/>
                    <a:tint val="0"/>
                    <a:invGamma/>
                    <a:alpha val="0"/>
                  </a:schemeClr>
                </a:gs>
                <a:gs pos="100000">
                  <a:schemeClr val="tx1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8" name="Group 23"/>
          <p:cNvGrpSpPr>
            <a:grpSpLocks/>
          </p:cNvGrpSpPr>
          <p:nvPr/>
        </p:nvGrpSpPr>
        <p:grpSpPr bwMode="auto">
          <a:xfrm>
            <a:off x="1906572" y="3071811"/>
            <a:ext cx="522288" cy="398462"/>
            <a:chOff x="2180" y="1267"/>
            <a:chExt cx="1350" cy="1030"/>
          </a:xfrm>
        </p:grpSpPr>
        <p:sp>
          <p:nvSpPr>
            <p:cNvPr id="59" name="Oval 24"/>
            <p:cNvSpPr>
              <a:spLocks noChangeArrowheads="1"/>
            </p:cNvSpPr>
            <p:nvPr/>
          </p:nvSpPr>
          <p:spPr bwMode="gray">
            <a:xfrm>
              <a:off x="2301" y="1267"/>
              <a:ext cx="1021" cy="1030"/>
            </a:xfrm>
            <a:prstGeom prst="ellipse">
              <a:avLst/>
            </a:prstGeom>
            <a:gradFill rotWithShape="0">
              <a:gsLst>
                <a:gs pos="0">
                  <a:schemeClr val="folHlink">
                    <a:gamma/>
                    <a:shade val="6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66275"/>
                    <a:invGamma/>
                  </a:schemeClr>
                </a:gs>
              </a:gsLst>
              <a:lin ang="2700000" scaled="1"/>
            </a:gradFill>
            <a:ln w="28575">
              <a:solidFill>
                <a:srgbClr val="EAEAEA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60" name="Group 25"/>
            <p:cNvGrpSpPr>
              <a:grpSpLocks/>
            </p:cNvGrpSpPr>
            <p:nvPr/>
          </p:nvGrpSpPr>
          <p:grpSpPr bwMode="auto">
            <a:xfrm rot="10082854">
              <a:off x="2183" y="2008"/>
              <a:ext cx="927" cy="229"/>
              <a:chOff x="2591" y="1040"/>
              <a:chExt cx="958" cy="234"/>
            </a:xfrm>
          </p:grpSpPr>
          <p:grpSp>
            <p:nvGrpSpPr>
              <p:cNvPr id="85" name="Group 26"/>
              <p:cNvGrpSpPr>
                <a:grpSpLocks/>
              </p:cNvGrpSpPr>
              <p:nvPr/>
            </p:nvGrpSpPr>
            <p:grpSpPr bwMode="auto">
              <a:xfrm rot="-9970459" flipH="1" flipV="1">
                <a:off x="2591" y="1040"/>
                <a:ext cx="958" cy="234"/>
                <a:chOff x="2528" y="1060"/>
                <a:chExt cx="894" cy="236"/>
              </a:xfrm>
            </p:grpSpPr>
            <p:grpSp>
              <p:nvGrpSpPr>
                <p:cNvPr id="97" name="Group 27"/>
                <p:cNvGrpSpPr>
                  <a:grpSpLocks/>
                </p:cNvGrpSpPr>
                <p:nvPr/>
              </p:nvGrpSpPr>
              <p:grpSpPr bwMode="auto">
                <a:xfrm>
                  <a:off x="2528" y="1060"/>
                  <a:ext cx="742" cy="186"/>
                  <a:chOff x="1565" y="2568"/>
                  <a:chExt cx="1118" cy="279"/>
                </a:xfrm>
              </p:grpSpPr>
              <p:sp>
                <p:nvSpPr>
                  <p:cNvPr id="103" name="AutoShape 28"/>
                  <p:cNvSpPr>
                    <a:spLocks noChangeArrowheads="1"/>
                  </p:cNvSpPr>
                  <p:nvPr/>
                </p:nvSpPr>
                <p:spPr bwMode="gray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04" name="AutoShape 29"/>
                  <p:cNvSpPr>
                    <a:spLocks noChangeArrowheads="1"/>
                  </p:cNvSpPr>
                  <p:nvPr/>
                </p:nvSpPr>
                <p:spPr bwMode="gray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05" name="AutoShape 30"/>
                  <p:cNvSpPr>
                    <a:spLocks noChangeArrowheads="1"/>
                  </p:cNvSpPr>
                  <p:nvPr/>
                </p:nvSpPr>
                <p:spPr bwMode="gray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06" name="AutoShape 31"/>
                  <p:cNvSpPr>
                    <a:spLocks noChangeArrowheads="1"/>
                  </p:cNvSpPr>
                  <p:nvPr/>
                </p:nvSpPr>
                <p:spPr bwMode="gray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grpSp>
              <p:nvGrpSpPr>
                <p:cNvPr id="98" name="Group 32"/>
                <p:cNvGrpSpPr>
                  <a:grpSpLocks/>
                </p:cNvGrpSpPr>
                <p:nvPr/>
              </p:nvGrpSpPr>
              <p:grpSpPr bwMode="auto">
                <a:xfrm rot="1353540">
                  <a:off x="2680" y="1110"/>
                  <a:ext cx="742" cy="186"/>
                  <a:chOff x="1565" y="2568"/>
                  <a:chExt cx="1118" cy="279"/>
                </a:xfrm>
              </p:grpSpPr>
              <p:sp>
                <p:nvSpPr>
                  <p:cNvPr id="99" name="AutoShape 33"/>
                  <p:cNvSpPr>
                    <a:spLocks noChangeArrowheads="1"/>
                  </p:cNvSpPr>
                  <p:nvPr/>
                </p:nvSpPr>
                <p:spPr bwMode="gray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00" name="AutoShape 34"/>
                  <p:cNvSpPr>
                    <a:spLocks noChangeArrowheads="1"/>
                  </p:cNvSpPr>
                  <p:nvPr/>
                </p:nvSpPr>
                <p:spPr bwMode="gray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01" name="AutoShape 35"/>
                  <p:cNvSpPr>
                    <a:spLocks noChangeArrowheads="1"/>
                  </p:cNvSpPr>
                  <p:nvPr/>
                </p:nvSpPr>
                <p:spPr bwMode="gray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02" name="AutoShape 36"/>
                  <p:cNvSpPr>
                    <a:spLocks noChangeArrowheads="1"/>
                  </p:cNvSpPr>
                  <p:nvPr/>
                </p:nvSpPr>
                <p:spPr bwMode="gray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</p:grpSp>
          <p:grpSp>
            <p:nvGrpSpPr>
              <p:cNvPr id="86" name="Group 37"/>
              <p:cNvGrpSpPr>
                <a:grpSpLocks/>
              </p:cNvGrpSpPr>
              <p:nvPr/>
            </p:nvGrpSpPr>
            <p:grpSpPr bwMode="auto">
              <a:xfrm rot="-9970459" flipH="1" flipV="1">
                <a:off x="2679" y="1065"/>
                <a:ext cx="784" cy="191"/>
                <a:chOff x="2528" y="1060"/>
                <a:chExt cx="894" cy="236"/>
              </a:xfrm>
            </p:grpSpPr>
            <p:grpSp>
              <p:nvGrpSpPr>
                <p:cNvPr id="87" name="Group 38"/>
                <p:cNvGrpSpPr>
                  <a:grpSpLocks/>
                </p:cNvGrpSpPr>
                <p:nvPr/>
              </p:nvGrpSpPr>
              <p:grpSpPr bwMode="auto">
                <a:xfrm>
                  <a:off x="2528" y="1060"/>
                  <a:ext cx="742" cy="186"/>
                  <a:chOff x="1565" y="2568"/>
                  <a:chExt cx="1118" cy="279"/>
                </a:xfrm>
              </p:grpSpPr>
              <p:sp>
                <p:nvSpPr>
                  <p:cNvPr id="93" name="AutoShape 39"/>
                  <p:cNvSpPr>
                    <a:spLocks noChangeArrowheads="1"/>
                  </p:cNvSpPr>
                  <p:nvPr/>
                </p:nvSpPr>
                <p:spPr bwMode="gray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94" name="AutoShape 40"/>
                  <p:cNvSpPr>
                    <a:spLocks noChangeArrowheads="1"/>
                  </p:cNvSpPr>
                  <p:nvPr/>
                </p:nvSpPr>
                <p:spPr bwMode="gray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95" name="AutoShape 41"/>
                  <p:cNvSpPr>
                    <a:spLocks noChangeArrowheads="1"/>
                  </p:cNvSpPr>
                  <p:nvPr/>
                </p:nvSpPr>
                <p:spPr bwMode="gray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96" name="AutoShape 42"/>
                  <p:cNvSpPr>
                    <a:spLocks noChangeArrowheads="1"/>
                  </p:cNvSpPr>
                  <p:nvPr/>
                </p:nvSpPr>
                <p:spPr bwMode="gray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grpSp>
              <p:nvGrpSpPr>
                <p:cNvPr id="88" name="Group 43"/>
                <p:cNvGrpSpPr>
                  <a:grpSpLocks/>
                </p:cNvGrpSpPr>
                <p:nvPr/>
              </p:nvGrpSpPr>
              <p:grpSpPr bwMode="auto">
                <a:xfrm rot="1353540">
                  <a:off x="2680" y="1110"/>
                  <a:ext cx="742" cy="186"/>
                  <a:chOff x="1565" y="2568"/>
                  <a:chExt cx="1118" cy="279"/>
                </a:xfrm>
              </p:grpSpPr>
              <p:sp>
                <p:nvSpPr>
                  <p:cNvPr id="89" name="AutoShape 44"/>
                  <p:cNvSpPr>
                    <a:spLocks noChangeArrowheads="1"/>
                  </p:cNvSpPr>
                  <p:nvPr/>
                </p:nvSpPr>
                <p:spPr bwMode="gray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90" name="AutoShape 45"/>
                  <p:cNvSpPr>
                    <a:spLocks noChangeArrowheads="1"/>
                  </p:cNvSpPr>
                  <p:nvPr/>
                </p:nvSpPr>
                <p:spPr bwMode="gray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91" name="AutoShape 46"/>
                  <p:cNvSpPr>
                    <a:spLocks noChangeArrowheads="1"/>
                  </p:cNvSpPr>
                  <p:nvPr/>
                </p:nvSpPr>
                <p:spPr bwMode="gray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92" name="AutoShape 47"/>
                  <p:cNvSpPr>
                    <a:spLocks noChangeArrowheads="1"/>
                  </p:cNvSpPr>
                  <p:nvPr/>
                </p:nvSpPr>
                <p:spPr bwMode="gray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</p:grpSp>
        </p:grpSp>
        <p:grpSp>
          <p:nvGrpSpPr>
            <p:cNvPr id="61" name="Group 48"/>
            <p:cNvGrpSpPr>
              <a:grpSpLocks/>
            </p:cNvGrpSpPr>
            <p:nvPr/>
          </p:nvGrpSpPr>
          <p:grpSpPr bwMode="auto">
            <a:xfrm>
              <a:off x="2597" y="1373"/>
              <a:ext cx="927" cy="229"/>
              <a:chOff x="2591" y="1040"/>
              <a:chExt cx="958" cy="234"/>
            </a:xfrm>
          </p:grpSpPr>
          <p:grpSp>
            <p:nvGrpSpPr>
              <p:cNvPr id="62" name="Group 49"/>
              <p:cNvGrpSpPr>
                <a:grpSpLocks/>
              </p:cNvGrpSpPr>
              <p:nvPr/>
            </p:nvGrpSpPr>
            <p:grpSpPr bwMode="auto">
              <a:xfrm rot="-9970459" flipH="1" flipV="1">
                <a:off x="2591" y="1040"/>
                <a:ext cx="958" cy="234"/>
                <a:chOff x="2528" y="1060"/>
                <a:chExt cx="894" cy="236"/>
              </a:xfrm>
            </p:grpSpPr>
            <p:grpSp>
              <p:nvGrpSpPr>
                <p:cNvPr id="75" name="Group 50"/>
                <p:cNvGrpSpPr>
                  <a:grpSpLocks/>
                </p:cNvGrpSpPr>
                <p:nvPr/>
              </p:nvGrpSpPr>
              <p:grpSpPr bwMode="auto">
                <a:xfrm>
                  <a:off x="2528" y="1060"/>
                  <a:ext cx="742" cy="186"/>
                  <a:chOff x="1565" y="2568"/>
                  <a:chExt cx="1118" cy="279"/>
                </a:xfrm>
              </p:grpSpPr>
              <p:sp>
                <p:nvSpPr>
                  <p:cNvPr id="81" name="AutoShape 51"/>
                  <p:cNvSpPr>
                    <a:spLocks noChangeArrowheads="1"/>
                  </p:cNvSpPr>
                  <p:nvPr/>
                </p:nvSpPr>
                <p:spPr bwMode="gray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82" name="AutoShape 52"/>
                  <p:cNvSpPr>
                    <a:spLocks noChangeArrowheads="1"/>
                  </p:cNvSpPr>
                  <p:nvPr/>
                </p:nvSpPr>
                <p:spPr bwMode="gray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83" name="AutoShape 53"/>
                  <p:cNvSpPr>
                    <a:spLocks noChangeArrowheads="1"/>
                  </p:cNvSpPr>
                  <p:nvPr/>
                </p:nvSpPr>
                <p:spPr bwMode="gray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84" name="AutoShape 54"/>
                  <p:cNvSpPr>
                    <a:spLocks noChangeArrowheads="1"/>
                  </p:cNvSpPr>
                  <p:nvPr/>
                </p:nvSpPr>
                <p:spPr bwMode="gray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grpSp>
              <p:nvGrpSpPr>
                <p:cNvPr id="76" name="Group 55"/>
                <p:cNvGrpSpPr>
                  <a:grpSpLocks/>
                </p:cNvGrpSpPr>
                <p:nvPr/>
              </p:nvGrpSpPr>
              <p:grpSpPr bwMode="auto">
                <a:xfrm rot="1353540">
                  <a:off x="2680" y="1110"/>
                  <a:ext cx="742" cy="186"/>
                  <a:chOff x="1565" y="2568"/>
                  <a:chExt cx="1118" cy="279"/>
                </a:xfrm>
              </p:grpSpPr>
              <p:sp>
                <p:nvSpPr>
                  <p:cNvPr id="77" name="AutoShape 56"/>
                  <p:cNvSpPr>
                    <a:spLocks noChangeArrowheads="1"/>
                  </p:cNvSpPr>
                  <p:nvPr/>
                </p:nvSpPr>
                <p:spPr bwMode="gray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78" name="AutoShape 57"/>
                  <p:cNvSpPr>
                    <a:spLocks noChangeArrowheads="1"/>
                  </p:cNvSpPr>
                  <p:nvPr/>
                </p:nvSpPr>
                <p:spPr bwMode="gray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79" name="AutoShape 58"/>
                  <p:cNvSpPr>
                    <a:spLocks noChangeArrowheads="1"/>
                  </p:cNvSpPr>
                  <p:nvPr/>
                </p:nvSpPr>
                <p:spPr bwMode="gray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80" name="AutoShape 59"/>
                  <p:cNvSpPr>
                    <a:spLocks noChangeArrowheads="1"/>
                  </p:cNvSpPr>
                  <p:nvPr/>
                </p:nvSpPr>
                <p:spPr bwMode="gray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</p:grpSp>
          <p:grpSp>
            <p:nvGrpSpPr>
              <p:cNvPr id="63" name="Group 60"/>
              <p:cNvGrpSpPr>
                <a:grpSpLocks/>
              </p:cNvGrpSpPr>
              <p:nvPr/>
            </p:nvGrpSpPr>
            <p:grpSpPr bwMode="auto">
              <a:xfrm rot="-9970459" flipH="1" flipV="1">
                <a:off x="2679" y="1065"/>
                <a:ext cx="784" cy="191"/>
                <a:chOff x="2528" y="1060"/>
                <a:chExt cx="894" cy="236"/>
              </a:xfrm>
            </p:grpSpPr>
            <p:grpSp>
              <p:nvGrpSpPr>
                <p:cNvPr id="64" name="Group 61"/>
                <p:cNvGrpSpPr>
                  <a:grpSpLocks/>
                </p:cNvGrpSpPr>
                <p:nvPr/>
              </p:nvGrpSpPr>
              <p:grpSpPr bwMode="auto">
                <a:xfrm>
                  <a:off x="2528" y="1060"/>
                  <a:ext cx="742" cy="186"/>
                  <a:chOff x="1565" y="2568"/>
                  <a:chExt cx="1118" cy="279"/>
                </a:xfrm>
              </p:grpSpPr>
              <p:sp>
                <p:nvSpPr>
                  <p:cNvPr id="70" name="AutoShape 62"/>
                  <p:cNvSpPr>
                    <a:spLocks noChangeArrowheads="1"/>
                  </p:cNvSpPr>
                  <p:nvPr/>
                </p:nvSpPr>
                <p:spPr bwMode="gray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72" name="AutoShape 63"/>
                  <p:cNvSpPr>
                    <a:spLocks noChangeArrowheads="1"/>
                  </p:cNvSpPr>
                  <p:nvPr/>
                </p:nvSpPr>
                <p:spPr bwMode="gray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73" name="AutoShape 64"/>
                  <p:cNvSpPr>
                    <a:spLocks noChangeArrowheads="1"/>
                  </p:cNvSpPr>
                  <p:nvPr/>
                </p:nvSpPr>
                <p:spPr bwMode="gray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74" name="AutoShape 65"/>
                  <p:cNvSpPr>
                    <a:spLocks noChangeArrowheads="1"/>
                  </p:cNvSpPr>
                  <p:nvPr/>
                </p:nvSpPr>
                <p:spPr bwMode="gray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grpSp>
              <p:nvGrpSpPr>
                <p:cNvPr id="65" name="Group 66"/>
                <p:cNvGrpSpPr>
                  <a:grpSpLocks/>
                </p:cNvGrpSpPr>
                <p:nvPr/>
              </p:nvGrpSpPr>
              <p:grpSpPr bwMode="auto">
                <a:xfrm rot="1353540">
                  <a:off x="2680" y="1110"/>
                  <a:ext cx="742" cy="186"/>
                  <a:chOff x="1565" y="2568"/>
                  <a:chExt cx="1118" cy="279"/>
                </a:xfrm>
              </p:grpSpPr>
              <p:sp>
                <p:nvSpPr>
                  <p:cNvPr id="66" name="AutoShape 67"/>
                  <p:cNvSpPr>
                    <a:spLocks noChangeArrowheads="1"/>
                  </p:cNvSpPr>
                  <p:nvPr/>
                </p:nvSpPr>
                <p:spPr bwMode="gray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67" name="AutoShape 68"/>
                  <p:cNvSpPr>
                    <a:spLocks noChangeArrowheads="1"/>
                  </p:cNvSpPr>
                  <p:nvPr/>
                </p:nvSpPr>
                <p:spPr bwMode="gray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68" name="AutoShape 69"/>
                  <p:cNvSpPr>
                    <a:spLocks noChangeArrowheads="1"/>
                  </p:cNvSpPr>
                  <p:nvPr/>
                </p:nvSpPr>
                <p:spPr bwMode="gray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69" name="AutoShape 70"/>
                  <p:cNvSpPr>
                    <a:spLocks noChangeArrowheads="1"/>
                  </p:cNvSpPr>
                  <p:nvPr/>
                </p:nvSpPr>
                <p:spPr bwMode="gray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</p:grpSp>
        </p:grpSp>
      </p:grpSp>
      <p:cxnSp>
        <p:nvCxnSpPr>
          <p:cNvPr id="107" name="AutoShape 71"/>
          <p:cNvCxnSpPr>
            <a:cxnSpLocks noChangeShapeType="1"/>
          </p:cNvCxnSpPr>
          <p:nvPr/>
        </p:nvCxnSpPr>
        <p:spPr bwMode="auto">
          <a:xfrm rot="10800000" flipH="1">
            <a:off x="2159898" y="2500307"/>
            <a:ext cx="411838" cy="617110"/>
          </a:xfrm>
          <a:prstGeom prst="bentConnector4">
            <a:avLst>
              <a:gd name="adj1" fmla="val -5799"/>
              <a:gd name="adj2" fmla="val 94528"/>
            </a:avLst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08" name="AutoShape 72"/>
          <p:cNvCxnSpPr>
            <a:cxnSpLocks noChangeShapeType="1"/>
          </p:cNvCxnSpPr>
          <p:nvPr/>
        </p:nvCxnSpPr>
        <p:spPr bwMode="auto">
          <a:xfrm rot="16200000" flipH="1">
            <a:off x="2096195" y="3524964"/>
            <a:ext cx="530232" cy="420850"/>
          </a:xfrm>
          <a:prstGeom prst="bentConnector3">
            <a:avLst>
              <a:gd name="adj1" fmla="val 104052"/>
            </a:avLst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grpSp>
        <p:nvGrpSpPr>
          <p:cNvPr id="110" name="Group 74"/>
          <p:cNvGrpSpPr>
            <a:grpSpLocks/>
          </p:cNvGrpSpPr>
          <p:nvPr/>
        </p:nvGrpSpPr>
        <p:grpSpPr bwMode="auto">
          <a:xfrm>
            <a:off x="2405070" y="1327989"/>
            <a:ext cx="2687973" cy="1127125"/>
            <a:chOff x="2289" y="1260"/>
            <a:chExt cx="1335" cy="672"/>
          </a:xfrm>
          <a:solidFill>
            <a:srgbClr val="00B050"/>
          </a:solidFill>
        </p:grpSpPr>
        <p:sp>
          <p:nvSpPr>
            <p:cNvPr id="111" name="AutoShape 75"/>
            <p:cNvSpPr>
              <a:spLocks noChangeArrowheads="1"/>
            </p:cNvSpPr>
            <p:nvPr/>
          </p:nvSpPr>
          <p:spPr bwMode="ltGray">
            <a:xfrm>
              <a:off x="2289" y="1260"/>
              <a:ext cx="1335" cy="672"/>
            </a:xfrm>
            <a:prstGeom prst="roundRect">
              <a:avLst>
                <a:gd name="adj" fmla="val 11921"/>
              </a:avLst>
            </a:prstGeom>
            <a:grpFill/>
            <a:ln w="25400">
              <a:solidFill>
                <a:srgbClr val="FEFEFE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12" name="Picture 76" descr="Picture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ltGray">
            <a:xfrm>
              <a:off x="2313" y="1280"/>
              <a:ext cx="386" cy="424"/>
            </a:xfrm>
            <a:prstGeom prst="rect">
              <a:avLst/>
            </a:prstGeom>
            <a:grpFill/>
          </p:spPr>
        </p:pic>
      </p:grpSp>
      <p:grpSp>
        <p:nvGrpSpPr>
          <p:cNvPr id="113" name="Group 77"/>
          <p:cNvGrpSpPr>
            <a:grpSpLocks/>
          </p:cNvGrpSpPr>
          <p:nvPr/>
        </p:nvGrpSpPr>
        <p:grpSpPr bwMode="auto">
          <a:xfrm>
            <a:off x="2479601" y="4002113"/>
            <a:ext cx="2689567" cy="1127125"/>
            <a:chOff x="2291" y="2228"/>
            <a:chExt cx="1335" cy="672"/>
          </a:xfrm>
        </p:grpSpPr>
        <p:sp>
          <p:nvSpPr>
            <p:cNvPr id="114" name="AutoShape 78"/>
            <p:cNvSpPr>
              <a:spLocks noChangeArrowheads="1"/>
            </p:cNvSpPr>
            <p:nvPr/>
          </p:nvSpPr>
          <p:spPr bwMode="ltGray">
            <a:xfrm>
              <a:off x="2291" y="2228"/>
              <a:ext cx="1335" cy="67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25400">
              <a:solidFill>
                <a:srgbClr val="FEFEFE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15" name="Picture 79" descr="Picture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ltGray">
            <a:xfrm>
              <a:off x="2313" y="2250"/>
              <a:ext cx="386" cy="424"/>
            </a:xfrm>
            <a:prstGeom prst="rect">
              <a:avLst/>
            </a:prstGeom>
            <a:noFill/>
          </p:spPr>
        </p:pic>
      </p:grpSp>
      <p:sp>
        <p:nvSpPr>
          <p:cNvPr id="119" name="Rectangle 83"/>
          <p:cNvSpPr>
            <a:spLocks noChangeArrowheads="1"/>
          </p:cNvSpPr>
          <p:nvPr/>
        </p:nvSpPr>
        <p:spPr bwMode="auto">
          <a:xfrm>
            <a:off x="2598773" y="1571408"/>
            <a:ext cx="2217718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1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Охвачено горячим питанием </a:t>
            </a:r>
            <a:r>
              <a:rPr lang="ru-RU" sz="1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-160 794 учащихся                     </a:t>
            </a:r>
            <a:endParaRPr lang="ru-RU" sz="1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0" name="Rectangle 84"/>
          <p:cNvSpPr>
            <a:spLocks noChangeArrowheads="1"/>
          </p:cNvSpPr>
          <p:nvPr/>
        </p:nvSpPr>
        <p:spPr bwMode="auto">
          <a:xfrm>
            <a:off x="2487545" y="4168632"/>
            <a:ext cx="268956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Охват бесплатным горячим питанием</a:t>
            </a:r>
            <a:r>
              <a:rPr lang="ru-RU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 88 649,                                   </a:t>
            </a:r>
            <a:endParaRPr lang="ru-RU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1-4 классы – </a:t>
            </a:r>
            <a:r>
              <a:rPr lang="ru-RU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72 994 чел</a:t>
            </a:r>
            <a:r>
              <a:rPr lang="ru-RU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.,      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дети категории СУСН – </a:t>
            </a:r>
            <a:r>
              <a:rPr lang="ru-RU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15 655 чел</a:t>
            </a:r>
            <a:r>
              <a:rPr lang="ru-RU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2" name="Rectangle 86"/>
          <p:cNvSpPr>
            <a:spLocks noChangeArrowheads="1"/>
          </p:cNvSpPr>
          <p:nvPr/>
        </p:nvSpPr>
        <p:spPr bwMode="auto">
          <a:xfrm>
            <a:off x="71406" y="2643183"/>
            <a:ext cx="200026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Питание организовано в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362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школах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(88,7%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),              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столовых – 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334, 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буфетов - 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28</a:t>
            </a:r>
            <a:endParaRPr lang="en-US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5929322" y="1960709"/>
            <a:ext cx="285752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77800" indent="-1778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Охват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1293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учащихся буфетным питанием - 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0,8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% детей;</a:t>
            </a:r>
          </a:p>
          <a:p>
            <a:pPr marL="177800" indent="-1778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Охват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98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учащихся бесплатным буфетным питанием –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7,5%;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177800" indent="-1778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15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655 детей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(100%) из социально-уязвимых семей организовано бесплатное горячее питание</a:t>
            </a:r>
          </a:p>
          <a:p>
            <a:pPr marL="177800" indent="-1778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endParaRPr lang="kk-KZ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9" name="Прямоугольник 108">
            <a:extLst>
              <a:ext uri="{FF2B5EF4-FFF2-40B4-BE49-F238E27FC236}">
                <a16:creationId xmlns:a16="http://schemas.microsoft.com/office/drawing/2014/main" id="{25E6E304-EB0A-4122-9A41-3D6E9899240B}"/>
              </a:ext>
            </a:extLst>
          </p:cNvPr>
          <p:cNvSpPr/>
          <p:nvPr/>
        </p:nvSpPr>
        <p:spPr>
          <a:xfrm>
            <a:off x="0" y="6481"/>
            <a:ext cx="9144000" cy="57148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chemeClr val="bg1">
                  <a:lumMod val="9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773668" y="60823"/>
            <a:ext cx="61436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Обеспечение горячим питанием</a:t>
            </a:r>
          </a:p>
        </p:txBody>
      </p:sp>
    </p:spTree>
    <p:extLst>
      <p:ext uri="{BB962C8B-B14F-4D97-AF65-F5344CB8AC3E}">
        <p14:creationId xmlns:p14="http://schemas.microsoft.com/office/powerpoint/2010/main" val="359392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Диалог культур: определение, уровни, пример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Диалог культур: определение, уровни, примеры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Персидская империя: как могучее государство погибло из-за жадного мельника  — Turkish Forum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Персидская империя: как могучее государство погибло из-за жадного мельника  — Turkish Forum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-4157"/>
            <a:ext cx="9144000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 b="1" dirty="0" smtClean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11"/>
          <p:cNvSpPr>
            <a:spLocks noChangeArrowheads="1"/>
          </p:cNvSpPr>
          <p:nvPr/>
        </p:nvSpPr>
        <p:spPr bwMode="auto">
          <a:xfrm>
            <a:off x="0" y="142852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“Балаға лайық” акциясы</a:t>
            </a:r>
            <a:endParaRPr lang="ru-RU" alt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418459"/>
            <a:ext cx="4656083" cy="3653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2418459"/>
            <a:ext cx="4214842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Прямоугольник 13"/>
          <p:cNvSpPr/>
          <p:nvPr/>
        </p:nvSpPr>
        <p:spPr>
          <a:xfrm>
            <a:off x="285720" y="71435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Республиканская акция по мониторингу школьных туалетов и столовых под лозунгом​​ «Помоги школе стать лучше!»  https://t.me/bilim_jane_gylym/3034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857752" y="714356"/>
            <a:ext cx="407196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Мектепті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жақсартуға көмектес!»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ұранымен мектеп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дәретханалары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мен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асханаларына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мониторинг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жүргізіледі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.https://t.me/bilim_jane_gylym/3033 </a:t>
            </a:r>
          </a:p>
        </p:txBody>
      </p:sp>
    </p:spTree>
    <p:extLst>
      <p:ext uri="{BB962C8B-B14F-4D97-AF65-F5344CB8AC3E}">
        <p14:creationId xmlns:p14="http://schemas.microsoft.com/office/powerpoint/2010/main" val="88559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251520" y="1420513"/>
            <a:ext cx="8712968" cy="4016975"/>
          </a:xfrm>
          <a:prstGeom prst="rect">
            <a:avLst/>
          </a:prstGeom>
          <a:solidFill>
            <a:schemeClr val="bg2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endParaRPr lang="ru-RU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1160749"/>
            <a:ext cx="6264696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tabLst>
                <a:tab pos="2005013" algn="l"/>
              </a:tabLst>
            </a:pPr>
            <a:r>
              <a:rPr lang="ru-RU" sz="1600" b="1" i="1" spc="50" dirty="0">
                <a:ln w="11430"/>
                <a:solidFill>
                  <a:srgbClr val="17406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О внесении изменений и </a:t>
            </a:r>
            <a:r>
              <a:rPr lang="ru-RU" sz="1600" b="1" i="1" spc="50" dirty="0">
                <a:ln w="11430"/>
                <a:solidFill>
                  <a:srgbClr val="17406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дополнений                                          в Правила организации питания </a:t>
            </a:r>
            <a:r>
              <a:rPr lang="ru-RU" sz="900" b="1" i="1" spc="50" dirty="0">
                <a:ln w="11430"/>
                <a:solidFill>
                  <a:srgbClr val="17406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(приказ №359 от 10 августа 2022 г.)</a:t>
            </a:r>
            <a:endParaRPr lang="ru-RU" altLang="ru-RU" sz="900" b="1" dirty="0">
              <a:solidFill>
                <a:srgbClr val="17406D">
                  <a:lumMod val="50000"/>
                </a:srgbClr>
              </a:solidFill>
              <a:latin typeface="Century Gothic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555776" y="2932734"/>
            <a:ext cx="4752528" cy="432197"/>
          </a:xfrm>
          <a:prstGeom prst="rect">
            <a:avLst/>
          </a:prstGeom>
          <a:ln>
            <a:noFill/>
          </a:ln>
        </p:spPr>
        <p:txBody>
          <a:bodyPr vert="horz" rtlCol="0" anchor="b">
            <a:noAutofit/>
          </a:bodyPr>
          <a:lstStyle/>
          <a:p>
            <a:pPr algn="ctr">
              <a:spcBef>
                <a:spcPct val="0"/>
              </a:spcBef>
              <a:defRPr/>
            </a:pPr>
            <a:endParaRPr lang="ru-RU" sz="2800" dirty="0">
              <a:solidFill>
                <a:srgbClr val="C00000"/>
              </a:solidFill>
              <a:latin typeface="Calibri Light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-3204864" y="4023066"/>
            <a:ext cx="2703512" cy="917972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4592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116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432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Clr>
                <a:srgbClr val="009DD9"/>
              </a:buClr>
              <a:buNone/>
              <a:defRPr/>
            </a:pPr>
            <a:endParaRPr lang="ru-RU" b="1" i="1" dirty="0">
              <a:solidFill>
                <a:srgbClr val="A5C24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pic>
        <p:nvPicPr>
          <p:cNvPr id="14" name="Picture 5" descr="C:\Users\stella.ibraeva\Desktop\28_mai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2736"/>
            <a:ext cx="1610008" cy="704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Объект 4"/>
          <p:cNvSpPr txBox="1">
            <a:spLocks/>
          </p:cNvSpPr>
          <p:nvPr/>
        </p:nvSpPr>
        <p:spPr>
          <a:xfrm>
            <a:off x="288417" y="1846313"/>
            <a:ext cx="8639175" cy="533633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400" b="1" i="1" dirty="0">
                <a:solidFill>
                  <a:prstClr val="black"/>
                </a:solidFill>
                <a:latin typeface="Century Gothic" pitchFamily="34" charset="0"/>
              </a:rPr>
              <a:t>     </a:t>
            </a:r>
            <a:r>
              <a:rPr lang="ru-RU" sz="1400" b="1" i="1" dirty="0">
                <a:solidFill>
                  <a:srgbClr val="17406D">
                    <a:lumMod val="75000"/>
                  </a:srgbClr>
                </a:solidFill>
                <a:latin typeface="Century Gothic" pitchFamily="34" charset="0"/>
              </a:rPr>
              <a:t>Утвержден – МП РК                                                                Согласован – МФ РК, МЗ РК, МНЭ РК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611561" y="2078851"/>
            <a:ext cx="8154615" cy="9263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5pPr>
            <a:lvl6pPr marL="1528763" indent="-211138" defTabSz="449263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6pPr>
            <a:lvl7pPr marL="1985963" indent="-211138" defTabSz="449263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7pPr>
            <a:lvl8pPr marL="2443163" indent="-211138" defTabSz="449263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8pPr>
            <a:lvl9pPr marL="2900363" indent="-211138" defTabSz="449263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9pPr>
          </a:lstStyle>
          <a:p>
            <a:pPr algn="just" defTabSz="685800"/>
            <a:r>
              <a:rPr lang="kk-KZ" sz="1400" dirty="0">
                <a:solidFill>
                  <a:srgbClr val="17406D">
                    <a:lumMod val="75000"/>
                  </a:srgbClr>
                </a:solidFill>
              </a:rPr>
              <a:t>- </a:t>
            </a:r>
            <a:r>
              <a:rPr lang="ru-RU" sz="1400" dirty="0">
                <a:solidFill>
                  <a:srgbClr val="17406D">
                    <a:lumMod val="75000"/>
                  </a:srgbClr>
                </a:solidFill>
              </a:rPr>
              <a:t>включение организатором </a:t>
            </a:r>
            <a:r>
              <a:rPr lang="ru-RU" sz="1400" dirty="0">
                <a:solidFill>
                  <a:srgbClr val="17406D">
                    <a:lumMod val="75000"/>
                  </a:srgbClr>
                </a:solidFill>
              </a:rPr>
              <a:t>конкурса в конкурсную документацию </a:t>
            </a:r>
            <a:r>
              <a:rPr lang="ru-RU" sz="1400" b="1" i="1" dirty="0">
                <a:solidFill>
                  <a:srgbClr val="17406D">
                    <a:lumMod val="75000"/>
                  </a:srgbClr>
                </a:solidFill>
              </a:rPr>
              <a:t>ассортиментного перечня блюд, буфетной продукции </a:t>
            </a:r>
            <a:r>
              <a:rPr lang="ru-RU" sz="1400" b="1" i="1" u="sng" dirty="0">
                <a:solidFill>
                  <a:srgbClr val="17406D">
                    <a:lumMod val="75000"/>
                  </a:srgbClr>
                </a:solidFill>
              </a:rPr>
              <a:t>с </a:t>
            </a:r>
            <a:r>
              <a:rPr lang="ru-RU" sz="1400" b="1" i="1" u="sng" dirty="0">
                <a:solidFill>
                  <a:srgbClr val="17406D">
                    <a:lumMod val="75000"/>
                  </a:srgbClr>
                </a:solidFill>
              </a:rPr>
              <a:t>указанием </a:t>
            </a:r>
            <a:r>
              <a:rPr lang="ru-RU" sz="1400" b="1" i="1" u="sng" dirty="0">
                <a:solidFill>
                  <a:srgbClr val="17406D">
                    <a:lumMod val="75000"/>
                  </a:srgbClr>
                </a:solidFill>
              </a:rPr>
              <a:t>цен</a:t>
            </a:r>
            <a:r>
              <a:rPr lang="ru-RU" sz="1400" b="1" i="1" dirty="0">
                <a:solidFill>
                  <a:srgbClr val="17406D">
                    <a:lumMod val="75000"/>
                  </a:srgbClr>
                </a:solidFill>
              </a:rPr>
              <a:t> </a:t>
            </a:r>
            <a:r>
              <a:rPr lang="ru-RU" sz="1200" i="1" dirty="0">
                <a:solidFill>
                  <a:srgbClr val="17406D">
                    <a:lumMod val="75000"/>
                  </a:srgbClr>
                </a:solidFill>
              </a:rPr>
              <a:t>(с учетом средней цены за единицу согласно базе данных цен на веб-портале государственных закупок, сведений уполномоченного органа по ведению статистики)</a:t>
            </a:r>
            <a:r>
              <a:rPr lang="ru-RU" sz="1400" dirty="0">
                <a:solidFill>
                  <a:srgbClr val="17406D">
                    <a:lumMod val="75000"/>
                  </a:srgbClr>
                </a:solidFill>
              </a:rPr>
              <a:t>,</a:t>
            </a:r>
            <a:r>
              <a:rPr lang="kk-KZ" sz="1400" dirty="0">
                <a:solidFill>
                  <a:srgbClr val="17406D">
                    <a:lumMod val="75000"/>
                  </a:srgbClr>
                </a:solidFill>
              </a:rPr>
              <a:t> </a:t>
            </a:r>
            <a:r>
              <a:rPr lang="ru-RU" sz="1400" b="1" i="1" dirty="0">
                <a:solidFill>
                  <a:srgbClr val="17406D">
                    <a:lumMod val="75000"/>
                  </a:srgbClr>
                </a:solidFill>
              </a:rPr>
              <a:t>технологических </a:t>
            </a:r>
            <a:r>
              <a:rPr lang="ru-RU" sz="1400" b="1" i="1" dirty="0">
                <a:solidFill>
                  <a:srgbClr val="17406D">
                    <a:lumMod val="75000"/>
                  </a:srgbClr>
                </a:solidFill>
              </a:rPr>
              <a:t>карт </a:t>
            </a:r>
            <a:r>
              <a:rPr lang="ru-RU" sz="1400" b="1" i="1" dirty="0">
                <a:solidFill>
                  <a:srgbClr val="17406D">
                    <a:lumMod val="75000"/>
                  </a:srgbClr>
                </a:solidFill>
              </a:rPr>
              <a:t>блюд;</a:t>
            </a:r>
            <a:endParaRPr lang="ru-RU" sz="1400" dirty="0">
              <a:solidFill>
                <a:srgbClr val="17406D">
                  <a:lumMod val="75000"/>
                </a:srgbClr>
              </a:solidFill>
            </a:endParaRPr>
          </a:p>
          <a:p>
            <a:pPr defTabSz="685800"/>
            <a:endParaRPr lang="ru-RU" sz="1400" b="1" i="1" dirty="0">
              <a:solidFill>
                <a:srgbClr val="17406D">
                  <a:lumMod val="75000"/>
                </a:srgbClr>
              </a:solidFill>
            </a:endParaRP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611561" y="3081874"/>
            <a:ext cx="8154615" cy="62390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5pPr>
            <a:lvl6pPr marL="1528763" indent="-211138" defTabSz="449263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6pPr>
            <a:lvl7pPr marL="1985963" indent="-211138" defTabSz="449263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7pPr>
            <a:lvl8pPr marL="2443163" indent="-211138" defTabSz="449263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8pPr>
            <a:lvl9pPr marL="2900363" indent="-211138" defTabSz="449263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9pPr>
          </a:lstStyle>
          <a:p>
            <a:pPr algn="just" defTabSz="685800"/>
            <a:r>
              <a:rPr lang="kk-KZ" sz="1400" dirty="0">
                <a:solidFill>
                  <a:srgbClr val="17406D">
                    <a:lumMod val="75000"/>
                  </a:srgbClr>
                </a:solidFill>
              </a:rPr>
              <a:t>- </a:t>
            </a:r>
            <a:r>
              <a:rPr lang="kk-KZ" sz="1400" b="1" i="1" dirty="0">
                <a:solidFill>
                  <a:srgbClr val="17406D">
                    <a:lumMod val="75000"/>
                  </a:srgbClr>
                </a:solidFill>
              </a:rPr>
              <a:t>у</a:t>
            </a:r>
            <a:r>
              <a:rPr lang="ru-RU" sz="1400" b="1" i="1" dirty="0">
                <a:solidFill>
                  <a:srgbClr val="17406D">
                    <a:lumMod val="75000"/>
                  </a:srgbClr>
                </a:solidFill>
              </a:rPr>
              <a:t>чет </a:t>
            </a:r>
            <a:r>
              <a:rPr lang="kk-KZ" sz="1400" b="1" i="1" dirty="0">
                <a:solidFill>
                  <a:srgbClr val="17406D">
                    <a:lumMod val="75000"/>
                  </a:srgbClr>
                </a:solidFill>
              </a:rPr>
              <a:t>и фискализация </a:t>
            </a:r>
            <a:r>
              <a:rPr lang="ru-RU" sz="1400" b="1" i="1" dirty="0">
                <a:solidFill>
                  <a:srgbClr val="17406D">
                    <a:lumMod val="75000"/>
                  </a:srgbClr>
                </a:solidFill>
              </a:rPr>
              <a:t>посещения</a:t>
            </a:r>
            <a:r>
              <a:rPr lang="ru-RU" sz="1400" dirty="0">
                <a:solidFill>
                  <a:srgbClr val="17406D">
                    <a:lumMod val="75000"/>
                  </a:srgbClr>
                </a:solidFill>
              </a:rPr>
              <a:t> столовой обучающимися школ </a:t>
            </a:r>
            <a:r>
              <a:rPr lang="kk-KZ" sz="1200" i="1" dirty="0">
                <a:solidFill>
                  <a:srgbClr val="17406D">
                    <a:lumMod val="75000"/>
                  </a:srgbClr>
                </a:solidFill>
              </a:rPr>
              <a:t>(</a:t>
            </a:r>
            <a:r>
              <a:rPr lang="ru-RU" sz="1200" i="1" dirty="0">
                <a:solidFill>
                  <a:srgbClr val="17406D">
                    <a:lumMod val="75000"/>
                  </a:srgbClr>
                </a:solidFill>
              </a:rPr>
              <a:t>фиксация </a:t>
            </a:r>
            <a:r>
              <a:rPr lang="ru-RU" sz="1200" i="1" dirty="0">
                <a:solidFill>
                  <a:srgbClr val="17406D">
                    <a:lumMod val="75000"/>
                  </a:srgbClr>
                </a:solidFill>
              </a:rPr>
              <a:t>и передач</a:t>
            </a:r>
            <a:r>
              <a:rPr lang="kk-KZ" sz="1200" i="1" dirty="0">
                <a:solidFill>
                  <a:srgbClr val="17406D">
                    <a:lumMod val="75000"/>
                  </a:srgbClr>
                </a:solidFill>
              </a:rPr>
              <a:t>а</a:t>
            </a:r>
            <a:r>
              <a:rPr lang="ru-RU" sz="1200" i="1" dirty="0">
                <a:solidFill>
                  <a:srgbClr val="17406D">
                    <a:lumMod val="75000"/>
                  </a:srgbClr>
                </a:solidFill>
              </a:rPr>
              <a:t> данных с контрольно-кассовых </a:t>
            </a:r>
            <a:r>
              <a:rPr lang="ru-RU" sz="1200" i="1" dirty="0">
                <a:solidFill>
                  <a:srgbClr val="17406D">
                    <a:lumMod val="75000"/>
                  </a:srgbClr>
                </a:solidFill>
              </a:rPr>
              <a:t>устройств на информационные или образовательные платформы</a:t>
            </a:r>
            <a:r>
              <a:rPr lang="kk-KZ" sz="1200" i="1" dirty="0">
                <a:solidFill>
                  <a:srgbClr val="17406D">
                    <a:lumMod val="75000"/>
                  </a:srgbClr>
                </a:solidFill>
              </a:rPr>
              <a:t>);</a:t>
            </a:r>
            <a:r>
              <a:rPr lang="kk-KZ" sz="1400" dirty="0">
                <a:solidFill>
                  <a:srgbClr val="17406D">
                    <a:lumMod val="75000"/>
                  </a:srgbClr>
                </a:solidFill>
              </a:rPr>
              <a:t> </a:t>
            </a:r>
            <a:endParaRPr lang="ru-RU" sz="1400" b="1" i="1" dirty="0">
              <a:solidFill>
                <a:srgbClr val="17406D">
                  <a:lumMod val="75000"/>
                </a:srgbClr>
              </a:solidFill>
            </a:endParaRPr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611561" y="3785664"/>
            <a:ext cx="8154615" cy="7020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5pPr>
            <a:lvl6pPr marL="1528763" indent="-211138" defTabSz="449263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6pPr>
            <a:lvl7pPr marL="1985963" indent="-211138" defTabSz="449263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7pPr>
            <a:lvl8pPr marL="2443163" indent="-211138" defTabSz="449263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8pPr>
            <a:lvl9pPr marL="2900363" indent="-211138" defTabSz="449263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9pPr>
          </a:lstStyle>
          <a:p>
            <a:pPr algn="just" defTabSz="685800">
              <a:lnSpc>
                <a:spcPct val="101000"/>
              </a:lnSpc>
            </a:pPr>
            <a:r>
              <a:rPr lang="kk-KZ" sz="1400" dirty="0">
                <a:solidFill>
                  <a:srgbClr val="17406D">
                    <a:lumMod val="75000"/>
                  </a:srgbClr>
                </a:solidFill>
              </a:rPr>
              <a:t>- </a:t>
            </a:r>
            <a:r>
              <a:rPr lang="kk-KZ" sz="1400" b="1" i="1" dirty="0">
                <a:solidFill>
                  <a:srgbClr val="17406D">
                    <a:lumMod val="75000"/>
                  </a:srgbClr>
                </a:solidFill>
              </a:rPr>
              <a:t>размещение </a:t>
            </a:r>
            <a:r>
              <a:rPr lang="kk-KZ" sz="1400" b="1" i="1" dirty="0">
                <a:solidFill>
                  <a:srgbClr val="17406D">
                    <a:lumMod val="75000"/>
                  </a:srgbClr>
                </a:solidFill>
              </a:rPr>
              <a:t>меню, фото блюд</a:t>
            </a:r>
            <a:r>
              <a:rPr lang="kk-KZ" sz="1400" dirty="0">
                <a:solidFill>
                  <a:srgbClr val="17406D">
                    <a:lumMod val="75000"/>
                  </a:srgbClr>
                </a:solidFill>
              </a:rPr>
              <a:t>, </a:t>
            </a:r>
            <a:r>
              <a:rPr lang="kk-KZ" sz="1400" dirty="0">
                <a:solidFill>
                  <a:srgbClr val="17406D">
                    <a:lumMod val="75000"/>
                  </a:srgbClr>
                </a:solidFill>
              </a:rPr>
              <a:t>осуществление </a:t>
            </a:r>
            <a:r>
              <a:rPr lang="kk-KZ" sz="1400" b="1" i="1" dirty="0">
                <a:solidFill>
                  <a:srgbClr val="17406D">
                    <a:lumMod val="75000"/>
                  </a:srgbClr>
                </a:solidFill>
              </a:rPr>
              <a:t>оценки</a:t>
            </a:r>
            <a:r>
              <a:rPr lang="kk-KZ" sz="1400" dirty="0">
                <a:solidFill>
                  <a:srgbClr val="17406D">
                    <a:lumMod val="75000"/>
                  </a:srgbClr>
                </a:solidFill>
              </a:rPr>
              <a:t> </a:t>
            </a:r>
            <a:r>
              <a:rPr lang="kk-KZ" sz="1400" dirty="0">
                <a:solidFill>
                  <a:srgbClr val="17406D">
                    <a:lumMod val="75000"/>
                  </a:srgbClr>
                </a:solidFill>
              </a:rPr>
              <a:t>обучающимися и их родителями </a:t>
            </a:r>
            <a:r>
              <a:rPr lang="kk-KZ" sz="1400" b="1" i="1" dirty="0">
                <a:solidFill>
                  <a:srgbClr val="17406D">
                    <a:lumMod val="75000"/>
                  </a:srgbClr>
                </a:solidFill>
              </a:rPr>
              <a:t>качества услуг, соответствия </a:t>
            </a:r>
            <a:r>
              <a:rPr lang="kk-KZ" sz="1400" b="1" i="1" dirty="0">
                <a:solidFill>
                  <a:srgbClr val="17406D">
                    <a:lumMod val="75000"/>
                  </a:srgbClr>
                </a:solidFill>
              </a:rPr>
              <a:t>меню на информационной или образовательной платформе;</a:t>
            </a:r>
            <a:endParaRPr lang="en-GB" sz="1400" b="1" dirty="0">
              <a:solidFill>
                <a:srgbClr val="17406D">
                  <a:lumMod val="75000"/>
                </a:srgbClr>
              </a:solidFill>
              <a:latin typeface="Tahoma" pitchFamily="34" charset="0"/>
            </a:endParaRP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611560" y="4593504"/>
            <a:ext cx="8177136" cy="6480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5pPr>
            <a:lvl6pPr marL="1528763" indent="-211138" defTabSz="449263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6pPr>
            <a:lvl7pPr marL="1985963" indent="-211138" defTabSz="449263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7pPr>
            <a:lvl8pPr marL="2443163" indent="-211138" defTabSz="449263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8pPr>
            <a:lvl9pPr marL="2900363" indent="-211138" defTabSz="449263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9pPr>
          </a:lstStyle>
          <a:p>
            <a:pPr algn="just" defTabSz="685800">
              <a:lnSpc>
                <a:spcPct val="101000"/>
              </a:lnSpc>
            </a:pPr>
            <a:r>
              <a:rPr lang="kk-KZ" sz="1400" dirty="0">
                <a:solidFill>
                  <a:srgbClr val="17406D">
                    <a:lumMod val="75000"/>
                  </a:srgbClr>
                </a:solidFill>
              </a:rPr>
              <a:t>- </a:t>
            </a:r>
            <a:r>
              <a:rPr lang="kk-KZ" sz="1400" b="1" i="1" dirty="0">
                <a:solidFill>
                  <a:srgbClr val="17406D">
                    <a:lumMod val="75000"/>
                  </a:srgbClr>
                </a:solidFill>
              </a:rPr>
              <a:t>в</a:t>
            </a:r>
            <a:r>
              <a:rPr lang="ru-RU" sz="1400" b="1" i="1" dirty="0">
                <a:solidFill>
                  <a:srgbClr val="17406D">
                    <a:lumMod val="75000"/>
                  </a:srgbClr>
                </a:solidFill>
              </a:rPr>
              <a:t>несени</a:t>
            </a:r>
            <a:r>
              <a:rPr lang="kk-KZ" sz="1400" b="1" i="1" dirty="0">
                <a:solidFill>
                  <a:srgbClr val="17406D">
                    <a:lumMod val="75000"/>
                  </a:srgbClr>
                </a:solidFill>
              </a:rPr>
              <a:t>е</a:t>
            </a:r>
            <a:r>
              <a:rPr lang="ru-RU" sz="1400" b="1" i="1" dirty="0">
                <a:solidFill>
                  <a:srgbClr val="17406D">
                    <a:lumMod val="75000"/>
                  </a:srgbClr>
                </a:solidFill>
              </a:rPr>
              <a:t> </a:t>
            </a:r>
            <a:r>
              <a:rPr lang="ru-RU" sz="1400" b="1" i="1" dirty="0">
                <a:solidFill>
                  <a:srgbClr val="17406D">
                    <a:lumMod val="75000"/>
                  </a:srgbClr>
                </a:solidFill>
              </a:rPr>
              <a:t>изменений </a:t>
            </a:r>
            <a:r>
              <a:rPr lang="kk-KZ" sz="1400" b="1" i="1" dirty="0">
                <a:solidFill>
                  <a:srgbClr val="17406D">
                    <a:lumMod val="75000"/>
                  </a:srgbClr>
                </a:solidFill>
              </a:rPr>
              <a:t>в </a:t>
            </a:r>
            <a:r>
              <a:rPr lang="kk-KZ" sz="1400" b="1" i="1" dirty="0">
                <a:solidFill>
                  <a:srgbClr val="17406D">
                    <a:lumMod val="75000"/>
                  </a:srgbClr>
                </a:solidFill>
              </a:rPr>
              <a:t>действующий договор </a:t>
            </a:r>
            <a:r>
              <a:rPr lang="ru-RU" sz="1400" b="1" i="1" dirty="0">
                <a:solidFill>
                  <a:srgbClr val="17406D">
                    <a:lumMod val="75000"/>
                  </a:srgbClr>
                </a:solidFill>
              </a:rPr>
              <a:t>в части изменения цены</a:t>
            </a:r>
            <a:r>
              <a:rPr lang="ru-RU" sz="1400" dirty="0">
                <a:solidFill>
                  <a:srgbClr val="17406D">
                    <a:lumMod val="75000"/>
                  </a:srgbClr>
                </a:solidFill>
              </a:rPr>
              <a:t> </a:t>
            </a:r>
            <a:r>
              <a:rPr lang="ru-RU" sz="1200" i="1" dirty="0">
                <a:solidFill>
                  <a:srgbClr val="17406D">
                    <a:lumMod val="75000"/>
                  </a:srgbClr>
                </a:solidFill>
              </a:rPr>
              <a:t>(с </a:t>
            </a:r>
            <a:r>
              <a:rPr lang="kk-KZ" sz="1200" i="1" dirty="0">
                <a:solidFill>
                  <a:srgbClr val="17406D">
                    <a:lumMod val="75000"/>
                  </a:srgbClr>
                </a:solidFill>
              </a:rPr>
              <a:t>учетом </a:t>
            </a:r>
            <a:r>
              <a:rPr lang="ru-RU" sz="1200" i="1" dirty="0">
                <a:solidFill>
                  <a:srgbClr val="17406D">
                    <a:lumMod val="75000"/>
                  </a:srgbClr>
                </a:solidFill>
              </a:rPr>
              <a:t>уровн</a:t>
            </a:r>
            <a:r>
              <a:rPr lang="kk-KZ" sz="1200" i="1" dirty="0">
                <a:solidFill>
                  <a:srgbClr val="17406D">
                    <a:lumMod val="75000"/>
                  </a:srgbClr>
                </a:solidFill>
              </a:rPr>
              <a:t>я</a:t>
            </a:r>
            <a:r>
              <a:rPr lang="ru-RU" sz="1200" i="1" dirty="0">
                <a:solidFill>
                  <a:srgbClr val="17406D">
                    <a:lumMod val="75000"/>
                  </a:srgbClr>
                </a:solidFill>
              </a:rPr>
              <a:t> </a:t>
            </a:r>
            <a:r>
              <a:rPr lang="ru-RU" sz="1200" i="1" dirty="0">
                <a:solidFill>
                  <a:srgbClr val="17406D">
                    <a:lumMod val="75000"/>
                  </a:srgbClr>
                </a:solidFill>
              </a:rPr>
              <a:t>инфляции </a:t>
            </a:r>
            <a:r>
              <a:rPr lang="ru-RU" sz="1200" i="1" dirty="0">
                <a:solidFill>
                  <a:srgbClr val="17406D">
                    <a:lumMod val="75000"/>
                  </a:srgbClr>
                </a:solidFill>
              </a:rPr>
              <a:t>и в пределах средней цены на </a:t>
            </a:r>
            <a:r>
              <a:rPr lang="ru-RU" sz="1200" i="1" dirty="0">
                <a:solidFill>
                  <a:srgbClr val="17406D">
                    <a:lumMod val="75000"/>
                  </a:srgbClr>
                </a:solidFill>
              </a:rPr>
              <a:t>портале ГЗ)</a:t>
            </a:r>
            <a:r>
              <a:rPr lang="ru-RU" sz="1200" dirty="0">
                <a:solidFill>
                  <a:srgbClr val="17406D">
                    <a:lumMod val="75000"/>
                  </a:srgbClr>
                </a:solidFill>
              </a:rPr>
              <a:t> </a:t>
            </a:r>
            <a:r>
              <a:rPr lang="kk-KZ" sz="1400" b="1" i="1" dirty="0">
                <a:solidFill>
                  <a:srgbClr val="17406D">
                    <a:lumMod val="75000"/>
                  </a:srgbClr>
                </a:solidFill>
              </a:rPr>
              <a:t>по </a:t>
            </a:r>
            <a:r>
              <a:rPr lang="kk-KZ" sz="1400" b="1" i="1" dirty="0">
                <a:solidFill>
                  <a:srgbClr val="17406D">
                    <a:lumMod val="75000"/>
                  </a:srgbClr>
                </a:solidFill>
              </a:rPr>
              <a:t>решению </a:t>
            </a:r>
            <a:r>
              <a:rPr lang="kk-KZ" sz="1400" b="1" i="1" dirty="0">
                <a:solidFill>
                  <a:srgbClr val="17406D">
                    <a:lumMod val="75000"/>
                  </a:srgbClr>
                </a:solidFill>
              </a:rPr>
              <a:t>местных исполнительных органов</a:t>
            </a:r>
            <a:r>
              <a:rPr lang="ru-RU" sz="1400" dirty="0">
                <a:solidFill>
                  <a:srgbClr val="17406D">
                    <a:lumMod val="75000"/>
                  </a:srgbClr>
                </a:solidFill>
              </a:rPr>
              <a:t>;</a:t>
            </a:r>
            <a:endParaRPr lang="en-GB" sz="1400" dirty="0">
              <a:solidFill>
                <a:srgbClr val="17406D">
                  <a:lumMod val="75000"/>
                </a:srgbClr>
              </a:solidFill>
              <a:latin typeface="Tahoma" pitchFamily="34" charset="0"/>
            </a:endParaRPr>
          </a:p>
        </p:txBody>
      </p:sp>
      <p:sp>
        <p:nvSpPr>
          <p:cNvPr id="19" name="Text Box 9"/>
          <p:cNvSpPr txBox="1">
            <a:spLocks noChangeArrowheads="1"/>
          </p:cNvSpPr>
          <p:nvPr/>
        </p:nvSpPr>
        <p:spPr bwMode="auto">
          <a:xfrm>
            <a:off x="611560" y="5373217"/>
            <a:ext cx="8154554" cy="4320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5pPr>
            <a:lvl6pPr marL="1528763" indent="-211138" defTabSz="449263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6pPr>
            <a:lvl7pPr marL="1985963" indent="-211138" defTabSz="449263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7pPr>
            <a:lvl8pPr marL="2443163" indent="-211138" defTabSz="449263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8pPr>
            <a:lvl9pPr marL="2900363" indent="-211138" defTabSz="449263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9pPr>
          </a:lstStyle>
          <a:p>
            <a:pPr algn="just" defTabSz="685800">
              <a:lnSpc>
                <a:spcPct val="101000"/>
              </a:lnSpc>
            </a:pPr>
            <a:r>
              <a:rPr lang="kk-KZ" sz="1400" dirty="0">
                <a:solidFill>
                  <a:srgbClr val="17406D">
                    <a:lumMod val="75000"/>
                  </a:srgbClr>
                </a:solidFill>
              </a:rPr>
              <a:t>- </a:t>
            </a:r>
            <a:r>
              <a:rPr lang="kk-KZ" sz="1400" b="1" i="1" dirty="0">
                <a:solidFill>
                  <a:srgbClr val="17406D">
                    <a:lumMod val="75000"/>
                  </a:srgbClr>
                </a:solidFill>
              </a:rPr>
              <a:t>нормы по совершенствованию процесса </a:t>
            </a:r>
            <a:r>
              <a:rPr lang="kk-KZ" sz="1400" b="1" i="1" dirty="0">
                <a:solidFill>
                  <a:srgbClr val="17406D">
                    <a:lumMod val="75000"/>
                  </a:srgbClr>
                </a:solidFill>
              </a:rPr>
              <a:t>закупок </a:t>
            </a:r>
            <a:r>
              <a:rPr lang="kk-KZ" sz="1200" i="1" dirty="0">
                <a:solidFill>
                  <a:srgbClr val="17406D">
                    <a:lumMod val="75000"/>
                  </a:srgbClr>
                </a:solidFill>
              </a:rPr>
              <a:t>(определен период </a:t>
            </a:r>
            <a:r>
              <a:rPr lang="kk-KZ" sz="1200" i="1" dirty="0">
                <a:solidFill>
                  <a:srgbClr val="17406D">
                    <a:lumMod val="75000"/>
                  </a:srgbClr>
                </a:solidFill>
              </a:rPr>
              <a:t>размещения объявлений, начало приема </a:t>
            </a:r>
            <a:r>
              <a:rPr lang="kk-KZ" sz="1200" i="1" dirty="0">
                <a:solidFill>
                  <a:srgbClr val="17406D">
                    <a:lumMod val="75000"/>
                  </a:srgbClr>
                </a:solidFill>
              </a:rPr>
              <a:t>заявок и т.д.) </a:t>
            </a:r>
            <a:endParaRPr lang="en-GB" sz="1200" i="1" dirty="0">
              <a:solidFill>
                <a:srgbClr val="17406D">
                  <a:lumMod val="75000"/>
                </a:srgbClr>
              </a:solidFill>
              <a:latin typeface="Tahoma" pitchFamily="34" charset="0"/>
            </a:endParaRPr>
          </a:p>
        </p:txBody>
      </p:sp>
      <p:sp>
        <p:nvSpPr>
          <p:cNvPr id="1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921571" y="5706458"/>
            <a:ext cx="218160" cy="273844"/>
          </a:xfrm>
        </p:spPr>
        <p:txBody>
          <a:bodyPr/>
          <a:lstStyle/>
          <a:p>
            <a:pPr defTabSz="685800"/>
            <a:fld id="{285DC19C-03DA-4066-9FF7-D0BF1BC6D6F6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defTabSz="685800"/>
              <a:t>3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25E6E304-EB0A-4122-9A41-3D6E9899240B}"/>
              </a:ext>
            </a:extLst>
          </p:cNvPr>
          <p:cNvSpPr/>
          <p:nvPr/>
        </p:nvSpPr>
        <p:spPr>
          <a:xfrm>
            <a:off x="0" y="0"/>
            <a:ext cx="9144000" cy="76198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Изменения в НПА</a:t>
            </a:r>
            <a:endParaRPr lang="ru-RU" sz="24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4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D3C1004-F9DC-49F1-A550-768C00D62A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452" y="1061707"/>
            <a:ext cx="2254600" cy="1730275"/>
          </a:xfrm>
          <a:prstGeom prst="rect">
            <a:avLst/>
          </a:prstGeom>
          <a:ln w="19050">
            <a:solidFill>
              <a:srgbClr val="0070C0"/>
            </a:solidFill>
          </a:ln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23B380E-395F-4FD7-BD31-B25C842307E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44700" y="1062836"/>
            <a:ext cx="2254600" cy="1730275"/>
          </a:xfrm>
          <a:prstGeom prst="rect">
            <a:avLst/>
          </a:prstGeom>
          <a:solidFill>
            <a:srgbClr val="00B0F0"/>
          </a:solidFill>
          <a:ln w="19050">
            <a:solidFill>
              <a:srgbClr val="0070C0"/>
            </a:solidFill>
          </a:ln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1188CDF6-4A59-491A-BDDC-420C243862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706" y="3057587"/>
            <a:ext cx="194691" cy="1218751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E08CB295-D650-496C-8BD4-213551D113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27384"/>
            <a:ext cx="9144000" cy="877824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2986D8CD-29BE-4684-A979-1899055F07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27" y="1028733"/>
            <a:ext cx="2255326" cy="1763248"/>
          </a:xfrm>
          <a:prstGeom prst="rect">
            <a:avLst/>
          </a:prstGeom>
          <a:ln w="19050">
            <a:solidFill>
              <a:srgbClr val="0070C0"/>
            </a:solidFill>
          </a:ln>
        </p:spPr>
      </p:pic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AB5239D1-23B6-4643-8B94-839EFA10973F}"/>
              </a:ext>
            </a:extLst>
          </p:cNvPr>
          <p:cNvCxnSpPr/>
          <p:nvPr/>
        </p:nvCxnSpPr>
        <p:spPr>
          <a:xfrm>
            <a:off x="71407" y="2932050"/>
            <a:ext cx="8814053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337930" y="3790966"/>
            <a:ext cx="846813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1200" dirty="0" smtClean="0">
                <a:latin typeface="Arial" pitchFamily="34" charset="0"/>
                <a:cs typeface="Arial" pitchFamily="34" charset="0"/>
              </a:rPr>
              <a:t>          В городских школах поставщик услуги в течение одного месяца со дня вступления в законную силу Договора устанавливает систему видеонаблюдения на пищеблоке столовой, где осуществляется приготовление пищи и обеспечивает Заказчику доступ к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видеопотокам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процесса приготовления блюд в режиме реального времени с источником видеосигнала (видеокамер), распределенных системой видеонаблюдения, установленных на объекте. Материалы, зафиксированные системой видеонаблюдения, хранятся в организации образования в течение последующих 10 рабочих дней. По истечении срока действия договора данное оборудование остается в собственности поставщика.</a:t>
            </a:r>
          </a:p>
          <a:p>
            <a:pPr algn="just" fontAlgn="base"/>
            <a:r>
              <a:rPr lang="ru-RU" sz="1200" dirty="0" smtClean="0">
                <a:latin typeface="Arial" pitchFamily="34" charset="0"/>
                <a:cs typeface="Arial" pitchFamily="34" charset="0"/>
              </a:rPr>
              <a:t>      В городских школах поставщик услуги внедряет систему безналичного расчета обучающихся с установкой специального оборудования и программного обеспечения в течение двух месяцев со дня вступления в законную силу Договора. По истечении срока действия договора данное оборудование остается в собственности поставщика.</a:t>
            </a:r>
          </a:p>
          <a:p>
            <a:pPr algn="just" fontAlgn="base"/>
            <a:r>
              <a:rPr lang="ru-RU" sz="1200" dirty="0" smtClean="0">
                <a:latin typeface="Arial" pitchFamily="34" charset="0"/>
                <a:cs typeface="Arial" pitchFamily="34" charset="0"/>
              </a:rPr>
              <a:t>      При безналичном расчете за питание в школьной столовой для обучающихся, питающихся за счет родительской платы, предусматривается снижение цены на реализуемую в школьной столовой продукцию в размере 10% от цены, указанной в меню (прейскуранте цен).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7206018-12E9-4676-95C1-980CC209EECD}"/>
              </a:ext>
            </a:extLst>
          </p:cNvPr>
          <p:cNvSpPr/>
          <p:nvPr/>
        </p:nvSpPr>
        <p:spPr>
          <a:xfrm>
            <a:off x="822961" y="3070990"/>
            <a:ext cx="7215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452 видеокамеры установлены в 290 пищеблоках, что составляет 81% от общего числа школьных столовых</a:t>
            </a:r>
          </a:p>
        </p:txBody>
      </p:sp>
    </p:spTree>
    <p:extLst>
      <p:ext uri="{BB962C8B-B14F-4D97-AF65-F5344CB8AC3E}">
        <p14:creationId xmlns:p14="http://schemas.microsoft.com/office/powerpoint/2010/main" val="427611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ndex3.jpg"/>
          <p:cNvPicPr>
            <a:picLocks noChangeAspect="1"/>
          </p:cNvPicPr>
          <p:nvPr/>
        </p:nvPicPr>
        <p:blipFill rotWithShape="1">
          <a:blip r:embed="rId2"/>
          <a:srcRect t="7384" r="2018" b="4006"/>
          <a:stretch/>
        </p:blipFill>
        <p:spPr>
          <a:xfrm>
            <a:off x="3374450" y="3199546"/>
            <a:ext cx="2918698" cy="17495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8.jpg"/>
          <p:cNvPicPr>
            <a:picLocks noChangeAspect="1"/>
          </p:cNvPicPr>
          <p:nvPr/>
        </p:nvPicPr>
        <p:blipFill rotWithShape="1">
          <a:blip r:embed="rId3"/>
          <a:srcRect l="2792" t="8751" r="2540" b="10023"/>
          <a:stretch/>
        </p:blipFill>
        <p:spPr>
          <a:xfrm>
            <a:off x="6261651" y="878269"/>
            <a:ext cx="2657569" cy="1971908"/>
          </a:xfrm>
          <a:prstGeom prst="roundRect">
            <a:avLst>
              <a:gd name="adj" fmla="val 8594"/>
            </a:avLst>
          </a:prstGeom>
          <a:solidFill>
            <a:srgbClr val="00B0F0"/>
          </a:solidFill>
          <a:ln w="19050"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5E6E304-EB0A-4122-9A41-3D6E9899240B}"/>
              </a:ext>
            </a:extLst>
          </p:cNvPr>
          <p:cNvSpPr/>
          <p:nvPr/>
        </p:nvSpPr>
        <p:spPr>
          <a:xfrm>
            <a:off x="0" y="0"/>
            <a:ext cx="9144000" cy="76198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Безналичный расчет, Е </a:t>
            </a:r>
            <a:r>
              <a:rPr lang="ru-RU" sz="2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 АСХАНА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EBDF1D4-D76D-4552-90D6-429CB19C8D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508" y="3260390"/>
            <a:ext cx="2918698" cy="17640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pic>
        <p:nvPicPr>
          <p:cNvPr id="10" name="Объект 5">
            <a:extLst>
              <a:ext uri="{FF2B5EF4-FFF2-40B4-BE49-F238E27FC236}">
                <a16:creationId xmlns:a16="http://schemas.microsoft.com/office/drawing/2014/main" id="{63A40B06-D301-494D-8248-B574A9E42F7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7" t="14445" r="80629" b="71601"/>
          <a:stretch/>
        </p:blipFill>
        <p:spPr>
          <a:xfrm>
            <a:off x="342323" y="2118070"/>
            <a:ext cx="657225" cy="876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3EB8436-4203-40BF-9FAB-64DAEBC02E72}"/>
              </a:ext>
            </a:extLst>
          </p:cNvPr>
          <p:cNvSpPr/>
          <p:nvPr/>
        </p:nvSpPr>
        <p:spPr>
          <a:xfrm>
            <a:off x="1250654" y="1524119"/>
            <a:ext cx="4894678" cy="1483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0"/>
              </a:spcAft>
              <a:buAutoNum type="arabicPeriod"/>
            </a:pPr>
            <a:r>
              <a:rPr lang="kk-KZ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Каждому ребенку выдается карточка с QR-кодом;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AutoNum type="arabicPeriod"/>
            </a:pPr>
            <a:r>
              <a:rPr lang="kk-KZ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Ребенок берет определенные блюда;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AutoNum type="arabicPeriod"/>
            </a:pPr>
            <a:r>
              <a:rPr lang="kk-KZ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телефон родителям приходит SMS-оповещение о балансе и купленных блюдах.</a:t>
            </a:r>
            <a:endParaRPr lang="ru-RU" sz="16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8EAA1A1-9B58-430F-BD0D-138D119DCF9F}"/>
              </a:ext>
            </a:extLst>
          </p:cNvPr>
          <p:cNvSpPr/>
          <p:nvPr/>
        </p:nvSpPr>
        <p:spPr>
          <a:xfrm>
            <a:off x="107505" y="5290471"/>
            <a:ext cx="8811716" cy="1331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kk-KZ" sz="2000" b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Автоматизированная система «Bilimal. Электронды мектеп» 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kk-KZ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Данный процесс разработан для учёта качества питания, а также для информирования родителей относительно ежедневного меню и энергетической ценности блюд через мобильное приложение «EduMark»</a:t>
            </a:r>
            <a:endParaRPr lang="ru-RU" sz="16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/>
          <a:srcRect l="28550" t="24414" r="11603" b="16015"/>
          <a:stretch>
            <a:fillRect/>
          </a:stretch>
        </p:blipFill>
        <p:spPr bwMode="auto">
          <a:xfrm>
            <a:off x="6430617" y="3113715"/>
            <a:ext cx="2564296" cy="1835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7206018-12E9-4676-95C1-980CC209EECD}"/>
              </a:ext>
            </a:extLst>
          </p:cNvPr>
          <p:cNvSpPr/>
          <p:nvPr/>
        </p:nvSpPr>
        <p:spPr>
          <a:xfrm>
            <a:off x="267508" y="852414"/>
            <a:ext cx="58778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153 школах или 42,7 %  внедрен безналичный расчет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898672" y="425666"/>
            <a:ext cx="1907332" cy="333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92"/>
              </a:lnSpc>
            </a:pPr>
            <a:r>
              <a:rPr sz="1100" dirty="0">
                <a:solidFill>
                  <a:srgbClr val="FFFFFF"/>
                </a:solidFill>
                <a:latin typeface="WRPFFG+Microsoft Sans Serif"/>
                <a:cs typeface="WRPFFG+Microsoft Sans Serif"/>
              </a:rPr>
              <a:t>ТОО «Центр инновационных</a:t>
            </a:r>
          </a:p>
          <a:p>
            <a:pPr marL="513207">
              <a:lnSpc>
                <a:spcPts val="1192"/>
              </a:lnSpc>
              <a:spcBef>
                <a:spcPts val="212"/>
              </a:spcBef>
            </a:pPr>
            <a:r>
              <a:rPr sz="1100" dirty="0">
                <a:solidFill>
                  <a:srgbClr val="FFFFFF"/>
                </a:solidFill>
                <a:latin typeface="WRPFFG+Microsoft Sans Serif"/>
                <a:cs typeface="WRPFFG+Microsoft Sans Serif"/>
              </a:rPr>
              <a:t>технологий</a:t>
            </a:r>
            <a:r>
              <a:rPr sz="1100" spc="-24" dirty="0">
                <a:solidFill>
                  <a:srgbClr val="FFFFFF"/>
                </a:solidFill>
                <a:latin typeface="WRPFFG+Microsoft Sans Serif"/>
                <a:cs typeface="WRPFFG+Microsoft Sans Serif"/>
              </a:rPr>
              <a:t> </a:t>
            </a:r>
            <a:r>
              <a:rPr sz="1100" dirty="0">
                <a:solidFill>
                  <a:srgbClr val="FFFFFF"/>
                </a:solidFill>
                <a:latin typeface="WRPFFG+Microsoft Sans Serif"/>
                <a:cs typeface="WRPFFG+Microsoft Sans Serif"/>
              </a:rPr>
              <a:t>«Өрлеу»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18667" t="24414" r="17093" b="11132"/>
          <a:stretch>
            <a:fillRect/>
          </a:stretch>
        </p:blipFill>
        <p:spPr bwMode="auto">
          <a:xfrm>
            <a:off x="-32" y="-24"/>
            <a:ext cx="9144032" cy="6858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>
                    <a:lumMod val="95000"/>
                  </a:schemeClr>
                </a:solidFill>
                <a:latin typeface="Arial Narrow" panose="020B0606020202030204" pitchFamily="34" charset="0"/>
              </a:rPr>
              <a:t>Правовая база (НПА) </a:t>
            </a:r>
            <a:endParaRPr lang="ru-RU" sz="3200" b="1" dirty="0">
              <a:solidFill>
                <a:schemeClr val="bg1">
                  <a:lumMod val="9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 idx="4294967295"/>
          </p:nvPr>
        </p:nvSpPr>
        <p:spPr>
          <a:xfrm>
            <a:off x="288236" y="788988"/>
            <a:ext cx="8656982" cy="5730875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fontAlgn="base"/>
            <a:r>
              <a:rPr lang="ru-RU" sz="1600" dirty="0">
                <a:latin typeface="Arial" pitchFamily="34" charset="0"/>
                <a:cs typeface="Arial" pitchFamily="34" charset="0"/>
              </a:rPr>
              <a:t>Правила организации питания обучающихся в государственных организациях среднего образования, внешкольных организациях дополнительного образования, а также приобретения товаров, связанных с обеспечением питания детей, воспитывающихся и обучающихся в государственных дошкольных организациях, организациях образования для детей-сирот и детей, оставшихся без попечения родителей, организациях технического и профессионального,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послесреднего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образования </a:t>
            </a:r>
            <a:r>
              <a:rPr lang="ru-RU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Приказ МОН РК от 31 октября 2018 года № 598)</a:t>
            </a:r>
            <a:b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dirty="0" smtClean="0">
                <a:latin typeface="Arial" pitchFamily="34" charset="0"/>
                <a:cs typeface="Arial" pitchFamily="34" charset="0"/>
              </a:rPr>
              <a:t>Санитарные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правила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«Санитарно-эпидемиологические требования к объектам образования»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(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приказ МЗ РК от 5 августа 2021 года № ҚР ДСМ-76)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dirty="0">
                <a:latin typeface="Arial" pitchFamily="34" charset="0"/>
                <a:cs typeface="Arial" pitchFamily="34" charset="0"/>
              </a:rPr>
              <a:t/>
            </a:r>
            <a:br>
              <a:rPr lang="ru-RU" sz="1600" dirty="0">
                <a:latin typeface="Arial" pitchFamily="34" charset="0"/>
                <a:cs typeface="Arial" pitchFamily="34" charset="0"/>
              </a:rPr>
            </a:br>
            <a:r>
              <a:rPr lang="ru-RU" sz="1600" dirty="0">
                <a:latin typeface="Arial" pitchFamily="34" charset="0"/>
                <a:cs typeface="Arial" pitchFamily="34" charset="0"/>
              </a:rPr>
              <a:t>Санитарные правила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«Санитарно-эпидемиологические требования к объектам общественного питания»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(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приказ МЗ РК от 17 февраля 2022 года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№ ҚР ДСМ-16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</a:t>
            </a:r>
            <a:b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dirty="0">
                <a:latin typeface="Arial" pitchFamily="34" charset="0"/>
                <a:cs typeface="Arial" pitchFamily="34" charset="0"/>
              </a:rPr>
              <a:t/>
            </a:r>
            <a:br>
              <a:rPr lang="ru-RU" sz="1600" dirty="0">
                <a:latin typeface="Arial" pitchFamily="34" charset="0"/>
                <a:cs typeface="Arial" pitchFamily="34" charset="0"/>
              </a:rPr>
            </a:br>
            <a:r>
              <a:rPr lang="ru-RU" sz="1600" dirty="0">
                <a:latin typeface="Arial" pitchFamily="34" charset="0"/>
                <a:cs typeface="Arial" pitchFamily="34" charset="0"/>
              </a:rPr>
              <a:t>Санитарные правила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«Санитарно-эпидемиологические требования к осуществлению производственного контроля» 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(приказ МНЭ РК от 6 июня 2016 года № 239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</a:t>
            </a:r>
            <a:b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dirty="0" smtClean="0">
                <a:latin typeface="Arial" pitchFamily="34" charset="0"/>
                <a:cs typeface="Arial" pitchFamily="34" charset="0"/>
              </a:rPr>
              <a:t>"Об утверждении стандартов питания в организациях здравоохранения и образования"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Приказ Министра здравоохранения Республики Казахстан от 21 декабря 2020 года № ҚР ДСМ-302/2020.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AutoShape 2" descr="Диалог Культу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Диалог Культур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Диалог Культур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2" descr="Что такое суверенное государство: определение, примеры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Что такое суверенное государство: определение, примеры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2" descr="55-59 - Великие арабские завоевания VII-VIII веков - Русская историческая  библиотека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4" descr="55-59 - Великие арабские завоевания VII-VIII веков - Русская историческая  библиотека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05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 idx="4294967295"/>
          </p:nvPr>
        </p:nvSpPr>
        <p:spPr>
          <a:xfrm>
            <a:off x="387628" y="4078978"/>
            <a:ext cx="8587408" cy="2624137"/>
          </a:xfrm>
          <a:prstGeom prst="rect">
            <a:avLst/>
          </a:prstGeom>
        </p:spPr>
        <p:txBody>
          <a:bodyPr>
            <a:noAutofit/>
          </a:bodyPr>
          <a:lstStyle/>
          <a:p>
            <a:pPr indent="539750" algn="ctr">
              <a:defRPr/>
            </a:pPr>
            <a:r>
              <a:rPr lang="ru-RU" sz="1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Алгоритм: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latin typeface="Arial" pitchFamily="34" charset="0"/>
                <a:cs typeface="Arial" pitchFamily="34" charset="0"/>
              </a:rPr>
              <a:t>1. Органы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управления образованием и организации среднего образования </a:t>
            </a:r>
            <a:r>
              <a:rPr lang="ru-RU" sz="1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создают на </a:t>
            </a:r>
            <a:r>
              <a:rPr lang="ru-RU" sz="1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интернет-ресурсе</a:t>
            </a:r>
            <a:r>
              <a:rPr lang="ru-RU" sz="1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рубрику "Школьное питание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", обеспечивают систематическое размещение информации по организации питания обучающихся </a:t>
            </a:r>
            <a:r>
              <a:rPr lang="ru-RU" sz="1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(перспективное, ежедневное меню с приложением фото блюд, план работы, акты комиссий по мониторингу качества питания, межведомственных экспертных групп</a:t>
            </a:r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);</a:t>
            </a:r>
            <a:b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latin typeface="Arial" pitchFamily="34" charset="0"/>
                <a:cs typeface="Arial" pitchFamily="34" charset="0"/>
              </a:rPr>
              <a:t>2.</a:t>
            </a:r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Руководитель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организации среднего образования в соответствии с перспективным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меню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ежедневно утверждает меню с указанием выхода блюд на предстоящий день и размещает его в столовой, и в месте, доступном для родителей или законных представителей обучающихся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b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latin typeface="Arial" pitchFamily="34" charset="0"/>
                <a:cs typeface="Arial" pitchFamily="34" charset="0"/>
              </a:rPr>
              <a:t>3.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Поставщик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услуги </a:t>
            </a:r>
            <a:r>
              <a:rPr lang="ru-RU" sz="1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ежемесячно предоставляет руководителю организации среднего образования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сведения об используемом перечне продуктов питания для обучающихся с приложением документов, удостоверяющих качество и безопасность продукции.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ru-RU" sz="1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AutoShape 2" descr="Диалог Культу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Диалог Культур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2" descr="Что такое суверенное государство: определение, примеры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Что такое суверенное государство: определение, примеры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2" descr="55-59 - Великие арабские завоевания VII-VIII веков - Русская историческая  библиотека"/>
          <p:cNvSpPr>
            <a:spLocks noChangeAspect="1" noChangeArrowheads="1"/>
          </p:cNvSpPr>
          <p:nvPr/>
        </p:nvSpPr>
        <p:spPr bwMode="auto">
          <a:xfrm>
            <a:off x="917574" y="327991"/>
            <a:ext cx="594345" cy="594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4" descr="55-59 - Великие арабские завоевания VII-VIII веков - Русская историческая  библиотека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Школьное питание - Новости - Роспотребнадзор - Здравоохранение - Социальная  сфера - Городской округ Верхотурский"/>
          <p:cNvSpPr>
            <a:spLocks noChangeAspect="1" noChangeArrowheads="1"/>
          </p:cNvSpPr>
          <p:nvPr/>
        </p:nvSpPr>
        <p:spPr bwMode="auto">
          <a:xfrm>
            <a:off x="1560305" y="18684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4" descr="Школьное питание - Новости - Роспотребнадзор - Здравоохранение - Социальная  сфера - Городской округ Верхотурский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Школьное питание в Новосибирской области признали одним из лучших в стра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139" y="743432"/>
            <a:ext cx="8458200" cy="2480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Обеспечение условий для организации питания обучающихся</a:t>
            </a:r>
          </a:p>
          <a:p>
            <a:pPr algn="ctr"/>
            <a:r>
              <a:rPr lang="ru-RU" sz="16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в государственных организациях среднего образования</a:t>
            </a:r>
            <a:endParaRPr lang="ru-RU" sz="1600" b="1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10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 idx="4294967295"/>
          </p:nvPr>
        </p:nvSpPr>
        <p:spPr>
          <a:xfrm>
            <a:off x="228600" y="3681413"/>
            <a:ext cx="8915400" cy="2624137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fontAlgn="base"/>
            <a:r>
              <a:rPr lang="ru-RU" sz="12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2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2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Алгоритм работы комиссии: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организации среднего образования создается комиссия по мониторингу качества питания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с участием представителей попечительского совета, родительского комитета, администрации школы, медицинского работника медицинского пункта организации образования. </a:t>
            </a:r>
            <a:r>
              <a:rPr lang="ru-RU" sz="1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Председателем комиссии является руководитель организации среднего образования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 smtClean="0"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latin typeface="Arial" pitchFamily="34" charset="0"/>
                <a:cs typeface="Arial" pitchFamily="34" charset="0"/>
              </a:rPr>
              <a:t>В задачи комиссии входит осуществление мониторинга качества поступающих продуктов питания, наличия сертификатов CT-KZ на продукты питания отечественных товаропроизводителей, качества приготовленных блюд, наличием и исправностью технологического оборудования, соблюдением сроков и условий хранения, доставки продуктов, готовых блюд, соответствия фактического рациона питания детей ежедневному, перспективному меню, санитарного состояния столовой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.</a:t>
            </a:r>
            <a:br>
              <a:rPr lang="ru-RU" sz="1400" dirty="0" smtClean="0"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latin typeface="Arial" pitchFamily="34" charset="0"/>
                <a:cs typeface="Arial" pitchFamily="34" charset="0"/>
              </a:rPr>
              <a:t>      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Итоги </a:t>
            </a:r>
            <a:r>
              <a:rPr lang="ru-RU" sz="1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работы комиссии </a:t>
            </a:r>
            <a:r>
              <a:rPr lang="ru-RU" sz="14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ежемесячно</a:t>
            </a:r>
            <a:r>
              <a:rPr lang="ru-RU" sz="1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оформляются в виде информации </a:t>
            </a:r>
            <a:r>
              <a:rPr lang="ru-RU" sz="14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 последующим их рассмотрением на педагогическом совете организации образования и размещением на </a:t>
            </a:r>
            <a:r>
              <a:rPr lang="ru-RU" sz="1400" b="1" u="sng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интернет-ресурсе</a:t>
            </a:r>
            <a:r>
              <a:rPr lang="ru-RU" sz="14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организации среднего образования.</a:t>
            </a:r>
            <a:br>
              <a:rPr lang="ru-RU" sz="14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ru-RU" sz="1400" b="1" u="sng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AutoShape 2" descr="Диалог Культу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Диалог Культур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Диалог Культур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2" descr="Что такое суверенное государство: определение, примеры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Что такое суверенное государство: определение, примеры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2" descr="55-59 - Великие арабские завоевания VII-VIII веков - Русская историческая  библиотека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4" descr="55-59 - Великие арабские завоевания VII-VIII веков - Русская историческая  библиотека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 descr="Почему бесплатное школьное питание стало опасным | Вести образован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30" y="634118"/>
            <a:ext cx="8289235" cy="206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0" y="-4152"/>
            <a:ext cx="9144000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Комиссия по мониторингу за качеством питания при организации образования </a:t>
            </a:r>
          </a:p>
        </p:txBody>
      </p:sp>
    </p:spTree>
    <p:extLst>
      <p:ext uri="{BB962C8B-B14F-4D97-AF65-F5344CB8AC3E}">
        <p14:creationId xmlns:p14="http://schemas.microsoft.com/office/powerpoint/2010/main" val="1609683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Другая 2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FFC000"/>
      </a:accent3>
      <a:accent4>
        <a:srgbClr val="FFC000"/>
      </a:accent4>
      <a:accent5>
        <a:srgbClr val="7CCA62"/>
      </a:accent5>
      <a:accent6>
        <a:srgbClr val="A5C249"/>
      </a:accent6>
      <a:hlink>
        <a:srgbClr val="F49100"/>
      </a:hlink>
      <a:folHlink>
        <a:srgbClr val="F49100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5805</TotalTime>
  <Words>880</Words>
  <Application>Microsoft Office PowerPoint</Application>
  <PresentationFormat>Экран (4:3)</PresentationFormat>
  <Paragraphs>66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39" baseType="lpstr">
      <vt:lpstr>Arial</vt:lpstr>
      <vt:lpstr>Arial Narrow</vt:lpstr>
      <vt:lpstr>Bookman Old Style</vt:lpstr>
      <vt:lpstr>Brush Script MT</vt:lpstr>
      <vt:lpstr>Calibri</vt:lpstr>
      <vt:lpstr>Calibri Light</vt:lpstr>
      <vt:lpstr>Cambria</vt:lpstr>
      <vt:lpstr>Century Gothic</vt:lpstr>
      <vt:lpstr>Corbel</vt:lpstr>
      <vt:lpstr>Gill Sans MT</vt:lpstr>
      <vt:lpstr>Lucida Sans Unicode</vt:lpstr>
      <vt:lpstr>Segoe UI</vt:lpstr>
      <vt:lpstr>Tahoma</vt:lpstr>
      <vt:lpstr>Times New Roman</vt:lpstr>
      <vt:lpstr>Wingdings</vt:lpstr>
      <vt:lpstr>Wingdings 3</vt:lpstr>
      <vt:lpstr>WRPFFG+Microsoft Sans Serif</vt:lpstr>
      <vt:lpstr>Начальная</vt:lpstr>
      <vt:lpstr>Office Theme</vt:lpstr>
      <vt:lpstr> Об организации  питания  школьников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Правила организации питания обучающихся в государственных организациях среднего образования, внешкольных организациях дополнительного образования, а также приобретения товаров, связанных с обеспечением питания детей, воспитывающихся и обучающихся в государственных дошкольных организациях, организациях образования для детей-сирот и детей, оставшихся без попечения родителей, организациях технического и профессионального, послесреднего образования (Приказ МОН РК от 31 октября 2018 года № 598)  Санитарные правила «Санитарно-эпидемиологические требования к объектам образования» (приказ МЗ РК от 5 августа 2021 года № ҚР ДСМ-76)   Санитарные правила «Санитарно-эпидемиологические требования к объектам общественного питания» (приказ МЗ РК от 17 февраля 2022 года  № ҚР ДСМ-16)   Санитарные правила «Санитарно-эпидемиологические требования к осуществлению производственного контроля» (приказ МНЭ РК от 6 июня 2016 года № 239)  "Об утверждении стандартов питания в организациях здравоохранения и образования" Приказ Министра здравоохранения Республики Казахстан от 21 декабря 2020 года № ҚР ДСМ-302/2020. </vt:lpstr>
      <vt:lpstr>Алгоритм: 1. Органы управления образованием и организации среднего образования создают на интернет-ресурсе рубрику "Школьное питание", обеспечивают систематическое размещение информации по организации питания обучающихся (перспективное, ежедневное меню с приложением фото блюд, план работы, акты комиссий по мониторингу качества питания, межведомственных экспертных групп);  2. Руководитель организации среднего образования в соответствии с перспективным меню  ежедневно утверждает меню с указанием выхода блюд на предстоящий день и размещает его в столовой, и в месте, доступном для родителей или законных представителей обучающихся.  3. Поставщик услуги ежемесячно предоставляет руководителю организации среднего образования сведения об используемом перечне продуктов питания для обучающихся с приложением документов, удостоверяющих качество и безопасность продукции. </vt:lpstr>
      <vt:lpstr>  Алгоритм работы комиссии: В организации среднего образования создается комиссия по мониторингу качества питания с участием представителей попечительского совета, родительского комитета, администрации школы, медицинского работника медицинского пункта организации образования. Председателем комиссии является руководитель организации среднего образования.  В задачи комиссии входит осуществление мониторинга качества поступающих продуктов питания, наличия сертификатов CT-KZ на продукты питания отечественных товаропроизводителей, качества приготовленных блюд, наличием и исправностью технологического оборудования, соблюдением сроков и условий хранения, доставки продуктов, готовых блюд, соответствия фактического рациона питания детей ежедневному, перспективному меню, санитарного состояния столовой.        Итоги работы комиссии ежемесячно оформляются в виде информации с последующим их рассмотрением на педагогическом совете организации образования и размещением на интернет-ресурсе организации среднего образования. </vt:lpstr>
      <vt:lpstr>Алгоритм работы МЭГ:  Межведомственные экспертные группы по контролю за качеством питания, действующие при органах управления образованием, ведут систематический мониторинг деятельности комиссий по мониторингу за качеством питания и принимают меры по эффективной организации питания школьников.        Функции комиссии по мониторингу качества питания также осуществляются посредством привлечения физических лиц, осуществляющих предпринимательскую деятельность, или юридических лиц. В случае принятия данного решения организация образования, поставщик услуги предоставляют доступ физических лиц, осуществляющих предпринимательскую деятельность, или юридических лиц для осуществления вышеуказанных функций.</vt:lpstr>
      <vt:lpstr>- книги жалоб и предложений родителей (мониторинг жалоб и принятых мер); - исправность технологического оборудования; - наличие заключения СЭС по пищеблока и договора на производственный контроль;  - оформление школьной столовой (наличие уголка здоровья, режима работы, плакатов «Ас болсын», «Приятного аппетита» и т.д.  с учетом современных требований дизайна и школьной эргономики); - наличие видеокамеры и мониторинг видеонаблюдения в столовой;  - сведения о квалификации:            - от 151 до 350 обучающихся в организации образования – не менее 1-го повара, 2-х кухонных рабочих;       - от 351 до 650 обучающихся в организации образования – не менее 1-го повара, 3-х кухонных рабочих;       - от 651 до 1500 обучающихся в организации образования – не менее 3-х поваров, 4-х кухонных рабочих;        - наличие заведующей производством и диетолога ( согласно данным конкурсной документации); - наличие медицинского допуска (санминимум), наличие санитарной книжки и дипломов об образовании; - наличие кассового аппарата, зарегистрированного в УГД  и наличие пост-терминала (банк); - виды буфетной продукции, согласованные с органами по защите прав потребителей (имеются ли в продаже фрукты, вода).  </vt:lpstr>
      <vt:lpstr>  - работу комиссии по мониторингу за качеством питания и мониторинг учетной документации (приказ о создании комиссии, утвержденный план работы, наличие актов, протоколов комиссии);  - наличие утвержденного меню (наличие ежедневного и перспективного меню);    - наличие рубрики «Школьное питание» на интернет-ресурсе организации образования;   - наличие материала в рубрике «Школьное питание» (перспективное, ежедневное меню с приложением фото блюд, план работы, акты комиссий по мониторингу качества питания, межведомственных экспертных групп) ;  -мероприятия по пропаганде ЗОЖ и правильного питания:  1) план мероприятий по пропаганде ЗОЖ и здорового питания (в школе, классе, родительском собрании и др.);  2) наличие информации о принципах правильного питания в школьной столовой;  3) использование интерактивных методов пропаганды здорового школьного питания (видеофильмы, ролики, классные часы, лекции, встреча, круглый стол, конференций и др.)  4) использование методических рекомендация ВОЗ «Школы, способствующие здоровью».      </vt:lpstr>
      <vt:lpstr>1. Прием пищевых продуктов и продовольственного сырья осуществляют при наличии документов, удостоверяющих их качество и безопасность (документы ветеринарно-санитарной экспертизы, изготовителя, а также сертификат соответствия).   2.Документы, удостоверяющие качество и безопасность продукции, сохраняют в организации общественного питания.   3.Транспортировку пищевых продуктов проводят специальным автотранспортом. Экспедитор должен иметь специальную одежду и проходить медицинский осмотр в соответствии с законодательством Республики Казахстан.   4. Наличие бракеражного журнала скоропортящейся пищевой продукции и полуфабрикатов.   5. Ежедневно составляется меню-раскладка, в которой указывается число лиц, получающих питание, перечень блюд для каждого приема пищи с указанием выхода (веса) блюда в граммах, а также расход пищевой продукции (в весе "брутто") по каждому блюду.  6. ПОМНИТЬ!!!!  В меню не допускается повторение одних и тех же блюд или кулинарных изделий в один и тот же день и в последующие два–три календарных дней.        Ежедневно в рацион питания включают мясо, молоко, сливочное и растительное масло, хлеб ржаной и (или) пшеничный, овощи и сахар.          Рыбу, яйца, сыр, творог, мясо птицы включают один раз в два – семь календарных дней.  </vt:lpstr>
      <vt:lpstr> 7.На объектах питания, обслуживающих и изготавливающих для организованных коллективов, ежедневно перед раздачей проводится органолептическая оценка качества блюд и кулинарных изделий с внесением записей в журнал по установленной форме: блюд и кулинарных, мучных кондитерских и хлебобулочных изделий – по внешнему виду, консистенции, цвету, запаху и вкусу; полуфабрикатов – по внешнему виду, консистенции, цвету и запаху. Бракеражный журнал должен быть пронумерован, прошнурован и заверен подписью .  Хранится бракеражный журнал у заведующего производством.  8.При нарушении технологии приготовления пищевой продукции, а также в случае неготовности, блюдо, кулинарное изделие к выдаче не допускается до устранения выявленных недостатков (Обязательное введение журнала органолептической оценки качества блюд и кулинарных изделий).  9.Ежедневно на пищеблоке повар оставляет суточные пробы готовой продукции в соответствии с фактическим меню.          Суточная проба от приготовленного блюда отбирается стерильными (или прокипяченными) ложками в промаркированную стерильную (или прокипяченную) стеклянную посуду с плотно закрывающимися стеклянными или металлическими крышками.   10. Суточные пробы хранятся не менее 48 часов при температуре от +2оС до +6оС в специальном холодильном оборудовании для хранения готовой пищевой продукции. По истечении 48 часов с момента окончания срока реализации пищевой продукции, после замены приготовленным  завтраком, обедом, полдником или ужином соответственно, суточная проба утилизируется в пищевые отходы. </vt:lpstr>
      <vt:lpstr>Обеденные залы оборудуют мебелью с покрытием, позволяющим проводить их обработку с применением моющих и дезинфицирующих средств.   Столовые должны обеспечиваться столовой посудой и приборами из расчета не менее трех комплектов на одно посадочное место.   При организации питания используют фарфоровую, фаянсовую и стеклянную посуду (тарелки, блюдца, чашки, бокалы), отвечающую требованиям безопасности для материалов, контактирующих с пищевыми продуктами.   Столовые приборы (ложки, вилки, ножи), посуда для приготовления и хранения готовых блюд должна быть из нержавеющей стали или аналогичных по гигиеническим свойствам материалам.  </vt:lpstr>
      <vt:lpstr>Производственные столы с маркировкой: мясо сырое «МС», мясо вареное «МВ», рыба сырая «РС», рыба вареная «РВ», овощи сырые «ОС», овощи вареные «ОВ», «хлеб», готовая продукция «ГП», для теста;      Разделочный инвентарь (разделочные доски и ножи): мясо сырое «МС», мясо вареное «МВ», рыба сырая «РС», рыба вареная «РВ», овощи сырые «ОС» овощи вареные «ОВ», «хлеб», «сельдь», «гастрономия»;      Кухонная посуда с маркировкой: «I блюдо», «II блюдо», «III блюдо», «молоко», «для обработки яиц», «для разбивания яиц», «для готовой продукции», «для сырой продукции».                Не допускается использование посуды с трещинами, сколами, отбитыми        краями,   деформированную, с поврежденной эмалью;                Разделочные доски, колоды для разруба мяса и, при необходимости, рыбы,        используются с гладкой поверхностью, без трещин (при использовании изделий из дерева - из твердых пород).  </vt:lpstr>
      <vt:lpstr>Товарное соседство – условия, исключающие совместное хранение, перевозку (транспортирование), расфасовку (взвешивание, упаковку, маркировку), реализацию сырой и готовой пищевой продукции, предотвращающие ее загрязнение и проникновение посторонних запахов, отражающихся на ее качестве и безопасности.</vt:lpstr>
      <vt:lpstr>Складские помещения для хранения пищевой продукции, содержатся с соблюдением условий хранения (включая температурно-влажностного, светового режимов, товарного соседства) и складирования, предъявляемых для каждого вида пищевой продукции.   Для реализации скоропортящейся пищевой продукции объекты оснащаются охлаждаемыми или холодильными камерами, торговым холодильным оборудованием (прилавками, витринами, шкафами и иным оборудованием), обеспечивающие температурные режимы хранения каждого вида пищевой продукции.        В холодильном оборудовании на потолках, стенах, полах, дверях, упаковках с пищевой продукцией не допускаются образования снега и льда (наледи). </vt:lpstr>
      <vt:lpstr>       Перед началом работы верхнюю одежду убирают в шкаф, тщательно моют руки с мылом и щеткой; Работают в чистой специальной одежде, подбирают волосы под косынку или колпак;  Перед работой снимают кольца, цепочки, часы и другие бьющиеся предметы;  При выходе из пищевого блока, при посещении туалета снимают спецодежду, по возвращении в столовую тщательно моют руки горячей водой с мылом и щеткой, после чего одевают спецодежду;  Не допускается иметь длинные ногти и покрывать их лаком, застегивать спецодежду булавками;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УМЦ</cp:lastModifiedBy>
  <cp:revision>368</cp:revision>
  <cp:lastPrinted>2022-09-15T07:08:07Z</cp:lastPrinted>
  <dcterms:created xsi:type="dcterms:W3CDTF">2018-09-04T12:10:47Z</dcterms:created>
  <dcterms:modified xsi:type="dcterms:W3CDTF">2022-09-15T10:17:16Z</dcterms:modified>
</cp:coreProperties>
</file>