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906" r:id="rId1"/>
  </p:sldMasterIdLst>
  <p:notesMasterIdLst>
    <p:notesMasterId r:id="rId14"/>
  </p:notesMasterIdLst>
  <p:sldIdLst>
    <p:sldId id="257" r:id="rId2"/>
    <p:sldId id="258" r:id="rId3"/>
    <p:sldId id="262" r:id="rId4"/>
    <p:sldId id="277" r:id="rId5"/>
    <p:sldId id="265" r:id="rId6"/>
    <p:sldId id="269" r:id="rId7"/>
    <p:sldId id="271" r:id="rId8"/>
    <p:sldId id="270" r:id="rId9"/>
    <p:sldId id="272" r:id="rId10"/>
    <p:sldId id="275" r:id="rId11"/>
    <p:sldId id="276" r:id="rId12"/>
    <p:sldId id="278" r:id="rId13"/>
  </p:sldIdLst>
  <p:sldSz cx="10080625" cy="7559675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1620" y="-9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1pPr>
          </a:lstStyle>
          <a:p>
            <a:endParaRPr lang="ru-RU" altLang="ru-RU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1pPr>
          </a:lstStyle>
          <a:p>
            <a:endParaRPr lang="ru-RU" altLang="ru-RU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1pPr>
          </a:lstStyle>
          <a:p>
            <a:endParaRPr lang="ru-RU" altLang="ru-RU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1pPr>
          </a:lstStyle>
          <a:p>
            <a:fld id="{00296D6A-D331-42D8-9857-F2CEF2024EB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7846978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B9B1C3D-DEEB-4880-98B4-BF4155BC35FC}" type="slidenum">
              <a:rPr lang="ru-RU" altLang="ru-RU"/>
              <a:pPr/>
              <a:t>1</a:t>
            </a:fld>
            <a:endParaRPr lang="ru-RU" altLang="ru-RU"/>
          </a:p>
        </p:txBody>
      </p:sp>
      <p:sp>
        <p:nvSpPr>
          <p:cNvPr id="614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xmlns="" val="44683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00296D6A-D331-42D8-9857-F2CEF2024EB8}" type="slidenum">
              <a:rPr lang="ru-RU" altLang="ru-RU" smtClean="0"/>
              <a:pPr/>
              <a:t>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3312522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00296D6A-D331-42D8-9857-F2CEF2024EB8}" type="slidenum">
              <a:rPr lang="ru-RU" altLang="ru-RU" smtClean="0"/>
              <a:pPr/>
              <a:t>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7282233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00296D6A-D331-42D8-9857-F2CEF2024EB8}" type="slidenum">
              <a:rPr lang="ru-RU" altLang="ru-RU" smtClean="0"/>
              <a:pPr/>
              <a:t>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0690717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00296D6A-D331-42D8-9857-F2CEF2024EB8}" type="slidenum">
              <a:rPr lang="ru-RU" altLang="ru-RU" smtClean="0"/>
              <a:pPr/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346551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10080627" cy="75596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6" name="Group 65"/>
          <p:cNvGrpSpPr/>
          <p:nvPr/>
        </p:nvGrpSpPr>
        <p:grpSpPr>
          <a:xfrm>
            <a:off x="0" y="1"/>
            <a:ext cx="2541159" cy="7559676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67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8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9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0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71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3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96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8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3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5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6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7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8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9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0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94881" y="1237197"/>
            <a:ext cx="7269075" cy="2631887"/>
          </a:xfrm>
        </p:spPr>
        <p:txBody>
          <a:bodyPr anchor="b">
            <a:normAutofit/>
          </a:bodyPr>
          <a:lstStyle>
            <a:lvl1pPr algn="l">
              <a:defRPr sz="529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94881" y="3970580"/>
            <a:ext cx="7269075" cy="1825171"/>
          </a:xfrm>
        </p:spPr>
        <p:txBody>
          <a:bodyPr>
            <a:normAutofit/>
          </a:bodyPr>
          <a:lstStyle>
            <a:lvl1pPr marL="0" indent="0" algn="l">
              <a:buNone/>
              <a:defRPr sz="2205" cap="all" baseline="0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95257" y="5963746"/>
            <a:ext cx="2268141" cy="402483"/>
          </a:xfrm>
        </p:spPr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94880" y="5963746"/>
            <a:ext cx="4237374" cy="402483"/>
          </a:xfrm>
        </p:spPr>
        <p:txBody>
          <a:bodyPr/>
          <a:lstStyle/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26403" y="5963744"/>
            <a:ext cx="637554" cy="402483"/>
          </a:xfrm>
        </p:spPr>
        <p:txBody>
          <a:bodyPr/>
          <a:lstStyle/>
          <a:p>
            <a:fld id="{FCA35429-6426-4E6F-A233-39D8EADA459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303727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3744" y="4745097"/>
            <a:ext cx="8195762" cy="903187"/>
          </a:xfrm>
        </p:spPr>
        <p:txBody>
          <a:bodyPr anchor="b">
            <a:normAutofit/>
          </a:bodyPr>
          <a:lstStyle>
            <a:lvl1pPr>
              <a:defRPr sz="35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43744" y="668472"/>
            <a:ext cx="8195762" cy="3637394"/>
          </a:xfrm>
          <a:prstGeom prst="round2DiagRect">
            <a:avLst>
              <a:gd name="adj1" fmla="val 5101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527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3707" y="5648283"/>
            <a:ext cx="8194525" cy="752299"/>
          </a:xfrm>
        </p:spPr>
        <p:txBody>
          <a:bodyPr>
            <a:normAutofit/>
          </a:bodyPr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609B1-946D-42DF-A783-EB2326F9FC64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623275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3783" y="671971"/>
            <a:ext cx="8190470" cy="3779838"/>
          </a:xfrm>
        </p:spPr>
        <p:txBody>
          <a:bodyPr anchor="ctr">
            <a:normAutofit/>
          </a:bodyPr>
          <a:lstStyle>
            <a:lvl1pPr>
              <a:defRPr sz="396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3745" y="4871791"/>
            <a:ext cx="8189233" cy="1511934"/>
          </a:xfrm>
        </p:spPr>
        <p:txBody>
          <a:bodyPr anchor="ctr">
            <a:normAutofit/>
          </a:bodyPr>
          <a:lstStyle>
            <a:lvl1pPr marL="0" indent="0">
              <a:buNone/>
              <a:defRPr sz="198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609B1-946D-42DF-A783-EB2326F9FC64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9558745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5761" y="671972"/>
            <a:ext cx="7691729" cy="3029634"/>
          </a:xfrm>
        </p:spPr>
        <p:txBody>
          <a:bodyPr anchor="ctr">
            <a:normAutofit/>
          </a:bodyPr>
          <a:lstStyle>
            <a:lvl1pPr>
              <a:defRPr sz="396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22669" y="3709903"/>
            <a:ext cx="7236601" cy="605136"/>
          </a:xfrm>
        </p:spPr>
        <p:txBody>
          <a:bodyPr anchor="t">
            <a:normAutofit/>
          </a:bodyPr>
          <a:lstStyle>
            <a:lvl1pPr marL="0" indent="0">
              <a:buNone/>
              <a:defRPr sz="1543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3745" y="4750887"/>
            <a:ext cx="8190510" cy="1641894"/>
          </a:xfrm>
        </p:spPr>
        <p:txBody>
          <a:bodyPr anchor="ctr">
            <a:normAutofit/>
          </a:bodyPr>
          <a:lstStyle>
            <a:lvl1pPr marL="0" indent="0">
              <a:buNone/>
              <a:defRPr sz="198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609B1-946D-42DF-A783-EB2326F9FC64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52" name="TextBox 51"/>
          <p:cNvSpPr txBox="1"/>
          <p:nvPr/>
        </p:nvSpPr>
        <p:spPr>
          <a:xfrm>
            <a:off x="767930" y="791967"/>
            <a:ext cx="504031" cy="644607"/>
          </a:xfrm>
          <a:prstGeom prst="rect">
            <a:avLst/>
          </a:prstGeom>
        </p:spPr>
        <p:txBody>
          <a:bodyPr vert="horz" lIns="100796" tIns="50398" rIns="100796" bIns="5039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818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8618221" y="3047870"/>
            <a:ext cx="504031" cy="644607"/>
          </a:xfrm>
          <a:prstGeom prst="rect">
            <a:avLst/>
          </a:prstGeom>
        </p:spPr>
        <p:txBody>
          <a:bodyPr vert="horz" lIns="100796" tIns="50398" rIns="100796" bIns="5039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818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814586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3745" y="2352387"/>
            <a:ext cx="8190509" cy="2768833"/>
          </a:xfrm>
        </p:spPr>
        <p:txBody>
          <a:bodyPr anchor="b">
            <a:normAutofit/>
          </a:bodyPr>
          <a:lstStyle>
            <a:lvl1pPr>
              <a:defRPr sz="396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3706" y="5134202"/>
            <a:ext cx="8189272" cy="1257349"/>
          </a:xfrm>
        </p:spPr>
        <p:txBody>
          <a:bodyPr anchor="t">
            <a:normAutofit/>
          </a:bodyPr>
          <a:lstStyle>
            <a:lvl1pPr marL="0" indent="0">
              <a:buNone/>
              <a:defRPr sz="198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609B1-946D-42DF-A783-EB2326F9FC64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3665912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43747" y="671971"/>
            <a:ext cx="8190507" cy="209991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43745" y="2948100"/>
            <a:ext cx="2643269" cy="755968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205" b="0" cap="all" baseline="0">
                <a:solidFill>
                  <a:schemeClr val="tx1"/>
                </a:solidFill>
              </a:defRPr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43746" y="3704068"/>
            <a:ext cx="2641900" cy="2679657"/>
          </a:xfrm>
        </p:spPr>
        <p:txBody>
          <a:bodyPr anchor="t">
            <a:normAutofit/>
          </a:bodyPr>
          <a:lstStyle>
            <a:lvl1pPr marL="0" indent="0">
              <a:buNone/>
              <a:defRPr sz="154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32913" y="2951596"/>
            <a:ext cx="2632923" cy="755968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205" b="0" cap="all" baseline="0">
                <a:solidFill>
                  <a:schemeClr val="tx1"/>
                </a:solidFill>
              </a:defRPr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732913" y="3707564"/>
            <a:ext cx="2633660" cy="2679657"/>
          </a:xfrm>
        </p:spPr>
        <p:txBody>
          <a:bodyPr anchor="t">
            <a:normAutofit/>
          </a:bodyPr>
          <a:lstStyle>
            <a:lvl1pPr marL="0" indent="0">
              <a:buNone/>
              <a:defRPr sz="154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492579" y="2948100"/>
            <a:ext cx="2641673" cy="755968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205" b="0" cap="all" baseline="0">
                <a:solidFill>
                  <a:schemeClr val="tx1"/>
                </a:solidFill>
              </a:defRPr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6492579" y="3704068"/>
            <a:ext cx="2641673" cy="2679657"/>
          </a:xfrm>
        </p:spPr>
        <p:txBody>
          <a:bodyPr anchor="t">
            <a:normAutofit/>
          </a:bodyPr>
          <a:lstStyle>
            <a:lvl1pPr marL="0" indent="0">
              <a:buNone/>
              <a:defRPr sz="154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609B1-946D-42DF-A783-EB2326F9FC64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7050379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43746" y="671971"/>
            <a:ext cx="8190507" cy="209991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43747" y="4855251"/>
            <a:ext cx="2641898" cy="63522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205" b="0" cap="all" baseline="0">
                <a:solidFill>
                  <a:schemeClr val="tx1"/>
                </a:solidFill>
              </a:defRPr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43747" y="2939871"/>
            <a:ext cx="2641898" cy="1679928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984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43747" y="5490475"/>
            <a:ext cx="2641898" cy="901520"/>
          </a:xfrm>
        </p:spPr>
        <p:txBody>
          <a:bodyPr anchor="t">
            <a:normAutofit/>
          </a:bodyPr>
          <a:lstStyle>
            <a:lvl1pPr marL="0" indent="0">
              <a:buNone/>
              <a:defRPr sz="154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11652" y="4855251"/>
            <a:ext cx="2646164" cy="63522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205" b="0" cap="all" baseline="0">
                <a:solidFill>
                  <a:schemeClr val="tx1"/>
                </a:solidFill>
              </a:defRPr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711653" y="2939871"/>
            <a:ext cx="2644957" cy="1679928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984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710445" y="5490472"/>
            <a:ext cx="2646164" cy="893252"/>
          </a:xfrm>
        </p:spPr>
        <p:txBody>
          <a:bodyPr anchor="t">
            <a:normAutofit/>
          </a:bodyPr>
          <a:lstStyle>
            <a:lvl1pPr marL="0" indent="0">
              <a:buNone/>
              <a:defRPr sz="154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492683" y="4855250"/>
            <a:ext cx="2638178" cy="63522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205" b="0" cap="all" baseline="0">
                <a:solidFill>
                  <a:schemeClr val="tx1"/>
                </a:solidFill>
              </a:defRPr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492580" y="2939871"/>
            <a:ext cx="2641674" cy="1679928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984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6492579" y="5490471"/>
            <a:ext cx="2641673" cy="893255"/>
          </a:xfrm>
        </p:spPr>
        <p:txBody>
          <a:bodyPr anchor="t">
            <a:normAutofit/>
          </a:bodyPr>
          <a:lstStyle>
            <a:lvl1pPr marL="0" indent="0">
              <a:buNone/>
              <a:defRPr sz="154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 baseline="0"/>
            </a:lvl1pPr>
          </a:lstStyle>
          <a:p>
            <a:endParaRPr lang="ru-RU" alt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609B1-946D-42DF-A783-EB2326F9FC64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436627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1A14D-EE55-4CE2-B392-6B24F9EC706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2093866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76465" y="671971"/>
            <a:ext cx="1657789" cy="571175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3744" y="671971"/>
            <a:ext cx="6406712" cy="571175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C290-DBEB-4543-B27D-3ACCF75BA544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022515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943747" y="681801"/>
            <a:ext cx="8190507" cy="16298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8" name="Content Placeholder 2"/>
          <p:cNvSpPr>
            <a:spLocks noGrp="1"/>
          </p:cNvSpPr>
          <p:nvPr>
            <p:ph idx="1"/>
          </p:nvPr>
        </p:nvSpPr>
        <p:spPr>
          <a:xfrm>
            <a:off x="943747" y="2479643"/>
            <a:ext cx="8190507" cy="39040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9" name="Date Placeholder 3"/>
          <p:cNvSpPr>
            <a:spLocks noGrp="1"/>
          </p:cNvSpPr>
          <p:nvPr>
            <p:ph type="dt" sz="half" idx="10"/>
          </p:nvPr>
        </p:nvSpPr>
        <p:spPr>
          <a:xfrm>
            <a:off x="6165553" y="6485224"/>
            <a:ext cx="2268141" cy="402483"/>
          </a:xfrm>
        </p:spPr>
        <p:txBody>
          <a:bodyPr/>
          <a:lstStyle/>
          <a:p>
            <a:endParaRPr lang="ru-RU" altLang="ru-RU"/>
          </a:p>
        </p:txBody>
      </p:sp>
      <p:sp>
        <p:nvSpPr>
          <p:cNvPr id="5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43746" y="6485223"/>
            <a:ext cx="5158804" cy="402483"/>
          </a:xfrm>
        </p:spPr>
        <p:txBody>
          <a:bodyPr/>
          <a:lstStyle/>
          <a:p>
            <a:endParaRPr lang="ru-RU" altLang="ru-RU"/>
          </a:p>
        </p:txBody>
      </p:sp>
      <p:sp>
        <p:nvSpPr>
          <p:cNvPr id="5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96699" y="6485222"/>
            <a:ext cx="637554" cy="402483"/>
          </a:xfrm>
        </p:spPr>
        <p:txBody>
          <a:bodyPr/>
          <a:lstStyle/>
          <a:p>
            <a:fld id="{2043EC98-AED0-4A0B-BE71-787BD0778D3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924018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3744" y="1564436"/>
            <a:ext cx="8190508" cy="3144614"/>
          </a:xfrm>
        </p:spPr>
        <p:txBody>
          <a:bodyPr anchor="b">
            <a:normAutofit/>
          </a:bodyPr>
          <a:lstStyle>
            <a:lvl1pPr>
              <a:defRPr sz="396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3744" y="4877040"/>
            <a:ext cx="8190508" cy="1515436"/>
          </a:xfrm>
        </p:spPr>
        <p:txBody>
          <a:bodyPr>
            <a:normAutofit/>
          </a:bodyPr>
          <a:lstStyle>
            <a:lvl1pPr marL="0" indent="0">
              <a:buNone/>
              <a:defRPr sz="1984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87742-D51A-4851-8FFD-0BB771ED5B2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668079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3745" y="2479642"/>
            <a:ext cx="4033564" cy="39040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3317" y="2479642"/>
            <a:ext cx="4030936" cy="39040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A32B5-09A6-4D7B-A21E-45FB7BD3346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485516234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3744" y="682474"/>
            <a:ext cx="8190508" cy="162917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9415" y="2479642"/>
            <a:ext cx="3787895" cy="908210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646" b="0" cap="all" baseline="0">
                <a:solidFill>
                  <a:schemeClr val="tx1"/>
                </a:solidFill>
              </a:defRPr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3745" y="3387853"/>
            <a:ext cx="4033565" cy="29958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48985" y="2479641"/>
            <a:ext cx="3785267" cy="908210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646" b="0" cap="all" baseline="0">
                <a:solidFill>
                  <a:schemeClr val="tx1"/>
                </a:solidFill>
              </a:defRPr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316" y="3387853"/>
            <a:ext cx="4030936" cy="29958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896B1-55A4-4BB2-AE2B-A06922E5F882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086831100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F470-F358-45C2-810D-C2ED0499ACC3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767637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B1804-175F-4950-AFAE-275040D5A37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941548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8122" y="671972"/>
            <a:ext cx="3188260" cy="1807668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3265" y="653305"/>
            <a:ext cx="4870987" cy="5730421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8122" y="2479642"/>
            <a:ext cx="3188260" cy="3904084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04282-6692-4B85-8B8A-BE920024C5A0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714893491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3748" y="671971"/>
            <a:ext cx="4138482" cy="1807671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27900" y="671971"/>
            <a:ext cx="3806354" cy="5711757"/>
          </a:xfrm>
          <a:prstGeom prst="round2DiagRect">
            <a:avLst>
              <a:gd name="adj1" fmla="val 6074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527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3745" y="2479642"/>
            <a:ext cx="4138485" cy="3904084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2B848-591C-4412-8867-0DC434E620A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153822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10080627" cy="75596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5752" y="1"/>
            <a:ext cx="9967928" cy="7559676"/>
            <a:chOff x="-14288" y="0"/>
            <a:chExt cx="9041774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8352798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3747" y="681801"/>
            <a:ext cx="8190507" cy="1629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3747" y="2479643"/>
            <a:ext cx="8190507" cy="39040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65553" y="6485224"/>
            <a:ext cx="226814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43746" y="6485223"/>
            <a:ext cx="5158804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96699" y="6485222"/>
            <a:ext cx="637554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5609B1-946D-42DF-A783-EB2326F9FC64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7844894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  <p:sldLayoutId id="2147483918" r:id="rId12"/>
    <p:sldLayoutId id="2147483919" r:id="rId13"/>
    <p:sldLayoutId id="2147483920" r:id="rId14"/>
    <p:sldLayoutId id="2147483921" r:id="rId15"/>
    <p:sldLayoutId id="2147483922" r:id="rId16"/>
    <p:sldLayoutId id="2147483923" r:id="rId17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3968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120000"/>
        </a:lnSpc>
        <a:spcBef>
          <a:spcPts val="1102"/>
        </a:spcBef>
        <a:buSzPct val="125000"/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120000"/>
        </a:lnSpc>
        <a:spcBef>
          <a:spcPts val="551"/>
        </a:spcBef>
        <a:buSzPct val="125000"/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120000"/>
        </a:lnSpc>
        <a:spcBef>
          <a:spcPts val="551"/>
        </a:spcBef>
        <a:buSzPct val="125000"/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120000"/>
        </a:lnSpc>
        <a:spcBef>
          <a:spcPts val="551"/>
        </a:spcBef>
        <a:buSzPct val="125000"/>
        <a:buFont typeface="Arial" panose="020B0604020202020204" pitchFamily="34" charset="0"/>
        <a:buChar char="•"/>
        <a:defRPr sz="176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120000"/>
        </a:lnSpc>
        <a:spcBef>
          <a:spcPts val="551"/>
        </a:spcBef>
        <a:buSzPct val="125000"/>
        <a:buFont typeface="Arial" panose="020B0604020202020204" pitchFamily="34" charset="0"/>
        <a:buChar char="•"/>
        <a:defRPr sz="176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120000"/>
        </a:lnSpc>
        <a:spcBef>
          <a:spcPts val="551"/>
        </a:spcBef>
        <a:buSzPct val="125000"/>
        <a:buFont typeface="Arial" panose="020B0604020202020204" pitchFamily="34" charset="0"/>
        <a:buChar char="•"/>
        <a:defRPr sz="1543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120000"/>
        </a:lnSpc>
        <a:spcBef>
          <a:spcPts val="551"/>
        </a:spcBef>
        <a:buSzPct val="125000"/>
        <a:buFont typeface="Arial" panose="020B0604020202020204" pitchFamily="34" charset="0"/>
        <a:buChar char="•"/>
        <a:defRPr sz="1543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120000"/>
        </a:lnSpc>
        <a:spcBef>
          <a:spcPts val="551"/>
        </a:spcBef>
        <a:buSzPct val="125000"/>
        <a:buFont typeface="Arial" panose="020B0604020202020204" pitchFamily="34" charset="0"/>
        <a:buChar char="•"/>
        <a:defRPr sz="1543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120000"/>
        </a:lnSpc>
        <a:spcBef>
          <a:spcPts val="551"/>
        </a:spcBef>
        <a:buSzPct val="125000"/>
        <a:buFont typeface="Arial" panose="020B0604020202020204" pitchFamily="34" charset="0"/>
        <a:buChar char="•"/>
        <a:defRPr sz="154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71960" y="665803"/>
            <a:ext cx="6840616" cy="607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КГКП «Ясли-сад «Аленка»</a:t>
            </a: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80072" y="539477"/>
            <a:ext cx="6264695" cy="758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algn="ctr">
              <a:spcAft>
                <a:spcPts val="0"/>
              </a:spcAft>
            </a:pPr>
            <a:endParaRPr lang="ru-RU" sz="2400" b="1" dirty="0" smtClean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</a:pPr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0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0444" y="4279903"/>
            <a:ext cx="3096344" cy="305682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1156" y="1779573"/>
            <a:ext cx="9072626" cy="6647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>
                  <a:prstDash val="solid"/>
                </a:ln>
                <a:solidFill>
                  <a:srgbClr val="0070C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Для заинтересованных родителей</a:t>
            </a:r>
            <a:endParaRPr lang="ru-RU" sz="4000" b="1" cap="none" spc="0" dirty="0">
              <a:ln>
                <a:prstDash val="solid"/>
              </a:ln>
              <a:solidFill>
                <a:srgbClr val="0070C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4032" y="2779705"/>
            <a:ext cx="8786874" cy="14661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kumimoji="0" lang="ru-RU" altLang="ru-RU" sz="3200" b="1" i="1" u="none" strike="noStrike" kern="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  <a:t>«Адаптация детей раннего возраста </a:t>
            </a:r>
            <a:endParaRPr kumimoji="0" lang="ru-RU" altLang="ru-RU" sz="3200" b="1" i="1" u="none" strike="noStrike" kern="0" cap="all" spc="0" normalizeH="0" baseline="0" noProof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Georgia" panose="02040502050405020303" pitchFamily="18" charset="0"/>
              <a:ea typeface="+mj-ea"/>
              <a:cs typeface="+mj-cs"/>
            </a:endParaRPr>
          </a:p>
          <a:p>
            <a:pPr algn="ctr"/>
            <a:r>
              <a:rPr kumimoji="0" lang="ru-RU" altLang="ru-RU" sz="3200" b="1" i="1" u="none" strike="noStrike" kern="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  <a:t>к </a:t>
            </a:r>
            <a:r>
              <a:rPr kumimoji="0" lang="ru-RU" altLang="ru-RU" sz="3200" b="1" i="1" u="none" strike="noStrike" kern="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  <a:t>условиям </a:t>
            </a:r>
            <a:r>
              <a:rPr kumimoji="0" lang="ru-RU" altLang="ru-RU" sz="3200" b="1" i="1" u="none" strike="noStrike" kern="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  <a:t>ДО»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35856" y="1547589"/>
            <a:ext cx="9001000" cy="3755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Признаки готовности ребенка к детскому саду:</a:t>
            </a:r>
          </a:p>
          <a:p>
            <a:endParaRPr lang="ru-RU" altLang="ru-RU" sz="3200" b="1" dirty="0" smtClean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Малыш может остаться без родителей;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Легко знакомится со сверстниками и взрослыми</a:t>
            </a:r>
            <a:r>
              <a:rPr lang="en-US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,</a:t>
            </a:r>
            <a:r>
              <a:rPr lang="ru-RU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проявляет интерес.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altLang="ru-RU" sz="3200" b="1" dirty="0" smtClean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87984" y="4715941"/>
            <a:ext cx="2376264" cy="15859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1780152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1840" y="1331565"/>
            <a:ext cx="9073008" cy="4213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Главное помните</a:t>
            </a:r>
            <a:r>
              <a:rPr lang="en-US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,</a:t>
            </a:r>
            <a:r>
              <a:rPr lang="ru-RU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что это ваш малыш.</a:t>
            </a:r>
          </a:p>
          <a:p>
            <a:endParaRPr lang="ru-RU" altLang="ru-RU" sz="3200" b="1" dirty="0" smtClean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r>
              <a:rPr lang="ru-RU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Побольше проводите сейчас с ним времени. </a:t>
            </a:r>
          </a:p>
          <a:p>
            <a:endParaRPr lang="ru-RU" altLang="ru-RU" sz="3200" b="1" dirty="0" smtClean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r>
              <a:rPr lang="ru-RU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И вы убедитесь</a:t>
            </a:r>
            <a:r>
              <a:rPr lang="en-US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,</a:t>
            </a:r>
            <a:r>
              <a:rPr lang="ru-RU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что это тот же крохотный человечек</a:t>
            </a:r>
            <a:r>
              <a:rPr lang="en-US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,</a:t>
            </a:r>
            <a:r>
              <a:rPr lang="ru-RU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который благодаря вам появился на свет.</a:t>
            </a:r>
          </a:p>
          <a:p>
            <a:endParaRPr lang="ru-RU" altLang="ru-RU" sz="3200" b="1" dirty="0" smtClean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601" y="4706661"/>
            <a:ext cx="2260607" cy="2025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2439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67904" y="1820947"/>
            <a:ext cx="9001000" cy="2840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Необходимое условие успешной адаптации- </a:t>
            </a:r>
            <a:endParaRPr lang="ru-RU" altLang="ru-RU" sz="3200" b="1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endParaRPr lang="ru-RU" altLang="ru-RU" sz="32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r>
              <a:rPr lang="ru-RU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согласованность действий родителей и воспитателей.</a:t>
            </a:r>
          </a:p>
          <a:p>
            <a:endParaRPr lang="ru-RU" altLang="ru-RU" sz="3200" b="1" dirty="0" smtClean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59992" y="4427909"/>
            <a:ext cx="2016224" cy="201622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xmlns="" val="3938664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58804" y="22302"/>
            <a:ext cx="9720832" cy="7419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+mn-ea"/>
                <a:cs typeface="+mn-cs"/>
              </a:rPr>
              <a:t>  </a:t>
            </a:r>
            <a:r>
              <a:rPr kumimoji="0" lang="ru-RU" altLang="ru-RU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Адаптация</a:t>
            </a: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приспособление организма к изменяющимся внешним условиям</a:t>
            </a:r>
            <a:r>
              <a:rPr kumimoji="0" lang="ru-RU" alt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lang="ru-RU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Этот процесс требует больших затрат психической энергии и часто проходит с напряжением.</a:t>
            </a:r>
          </a:p>
          <a:p>
            <a:pPr marL="0" marR="0" lvl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lang="ru-RU" altLang="ru-RU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ru-RU" alt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kumimoji="0" lang="ru-RU" altLang="ru-RU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Есть</a:t>
            </a:r>
            <a:r>
              <a:rPr kumimoji="0" lang="ru-RU" altLang="ru-RU" sz="32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три этапа </a:t>
            </a:r>
          </a:p>
          <a:p>
            <a:pPr marL="171450" marR="0" lvl="0" indent="-17145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tabLst/>
            </a:pPr>
            <a:r>
              <a:rPr lang="ru-RU" altLang="ru-RU" sz="3200" b="1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Тяжелая</a:t>
            </a:r>
            <a:r>
              <a:rPr lang="ru-RU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степень адаптации – ребенок отказывается играть</a:t>
            </a:r>
            <a:r>
              <a:rPr lang="en-US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плохо ест и спит</a:t>
            </a:r>
            <a:r>
              <a:rPr lang="en-US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капризничает</a:t>
            </a:r>
            <a:r>
              <a:rPr lang="en-US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часто болеет.</a:t>
            </a:r>
          </a:p>
          <a:p>
            <a:pPr marL="171450" marR="0" lvl="0" indent="-17145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tabLst/>
            </a:pPr>
            <a:r>
              <a:rPr kumimoji="0" lang="ru-RU" alt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</a:t>
            </a:r>
            <a:r>
              <a:rPr kumimoji="0" lang="ru-RU" altLang="ru-RU" sz="32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степень – малыш переменчив в настроении</a:t>
            </a:r>
            <a:r>
              <a:rPr kumimoji="0" lang="en-US" altLang="ru-RU" sz="32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kumimoji="0" lang="ru-RU" altLang="ru-RU" sz="32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аппетит и сон не устойчивы</a:t>
            </a:r>
            <a:r>
              <a:rPr kumimoji="0" lang="en-US" altLang="ru-RU" sz="32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kumimoji="0" lang="ru-RU" altLang="ru-RU" sz="32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если заболевает</a:t>
            </a:r>
            <a:r>
              <a:rPr kumimoji="0" lang="en-US" altLang="ru-RU" sz="32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kumimoji="0" lang="ru-RU" altLang="ru-RU" sz="32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 на 7-14 дней.</a:t>
            </a:r>
          </a:p>
          <a:p>
            <a:pPr marL="171450" marR="0" lvl="0" indent="-17145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tabLst/>
            </a:pPr>
            <a:r>
              <a:rPr lang="ru-RU" altLang="ru-RU" sz="3200" b="1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Легкая</a:t>
            </a:r>
            <a:r>
              <a:rPr lang="ru-RU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степень адаптации – если ребенок без труда прощается с родителями</a:t>
            </a:r>
            <a:r>
              <a:rPr lang="en-US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общителен с детьми и взрослыми</a:t>
            </a:r>
            <a:r>
              <a:rPr lang="en-US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заболевает не более</a:t>
            </a:r>
            <a:r>
              <a:rPr lang="en-US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чем на 7 дней.</a:t>
            </a:r>
            <a:endParaRPr kumimoji="0" lang="en-GB" alt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1836" y="1835621"/>
            <a:ext cx="2127688" cy="2085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90982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3808" y="323453"/>
            <a:ext cx="9361040" cy="55876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n-US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Уже с первых дней жизни у ребенка в семье формируются привычки</a:t>
            </a:r>
            <a:r>
              <a:rPr lang="en-US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привязанности</a:t>
            </a:r>
            <a:r>
              <a:rPr lang="en-US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определенное поведение. </a:t>
            </a:r>
          </a:p>
          <a:p>
            <a:pPr>
              <a:buFontTx/>
              <a:buNone/>
            </a:pPr>
            <a:endParaRPr lang="ru-RU" altLang="ru-RU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ru-RU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2-3 годам стереотип становится довольно устойчивым. </a:t>
            </a:r>
          </a:p>
          <a:p>
            <a:pPr>
              <a:buFontTx/>
              <a:buNone/>
            </a:pPr>
            <a:endParaRPr lang="ru-RU" altLang="ru-RU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ru-RU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Конечно же вы очень волнуетесь</a:t>
            </a:r>
            <a:r>
              <a:rPr lang="en-US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как он отреагирует на перемены в его жизни.</a:t>
            </a:r>
          </a:p>
          <a:p>
            <a:pPr>
              <a:buFontTx/>
              <a:buNone/>
            </a:pPr>
            <a:r>
              <a:rPr lang="ru-RU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какими реальными проблемами</a:t>
            </a:r>
            <a:r>
              <a:rPr lang="en-US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возможно придется столкнуться вам и малышу и как сделать процесс адаптации более </a:t>
            </a:r>
            <a:r>
              <a:rPr lang="ru-RU" alt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мягкким</a:t>
            </a:r>
            <a:r>
              <a:rPr lang="ru-RU" alt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83928" y="6012085"/>
            <a:ext cx="2231704" cy="134468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xmlns="" val="2616982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7784" y="323453"/>
            <a:ext cx="9577064" cy="7019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alt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Легче всего пройдет адаптация у детей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  <a:r>
              <a:rPr lang="en-US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чьи родители готовили их к посещению сада заранее. За несколько месяцев до этого события (это заключается в том</a:t>
            </a:r>
            <a:r>
              <a:rPr lang="en-US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что родители читали сказочные истории про детский сад</a:t>
            </a:r>
            <a:r>
              <a:rPr lang="en-US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гуляли возле сада…)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  <a:r>
              <a:rPr lang="en-US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физически здоровые</a:t>
            </a:r>
            <a:r>
              <a:rPr lang="en-US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т.е. не имеющие хронических заболеваний (в этот период все силы ребенка напряжены</a:t>
            </a:r>
            <a:r>
              <a:rPr lang="en-US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можно направить на привыкание к саду</a:t>
            </a:r>
            <a:r>
              <a:rPr lang="en-US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тратя время на борьбу с болезнью)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  <a:r>
              <a:rPr lang="en-US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имеющие навыки самостоятельности (не надо тратить силы ребенка еще и на обучение всему необходимому)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  <a:r>
              <a:rPr lang="en-US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чей режим близок к режиму сада (это режим дня</a:t>
            </a:r>
            <a:r>
              <a:rPr lang="en-US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сон</a:t>
            </a:r>
            <a:r>
              <a:rPr lang="en-US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питание)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  <a:r>
              <a:rPr lang="en-US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чей рацион питания приближен к саду.</a:t>
            </a:r>
          </a:p>
          <a:p>
            <a:pPr>
              <a:buFontTx/>
              <a:buNone/>
            </a:pPr>
            <a:endParaRPr lang="ru-RU" alt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327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9792" y="657708"/>
            <a:ext cx="9289032" cy="664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В период адаптации очень важно соблюдать следующие рекомендации:</a:t>
            </a:r>
          </a:p>
          <a:p>
            <a:pPr marL="609600" indent="-609600">
              <a:lnSpc>
                <a:spcPct val="80000"/>
              </a:lnSpc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Устройство лучше проводить во время вашего отпуска, так как в первое время ребенок находится не более 1-2 часов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          ( это регулирует воспитатель по мере наблюдения за малышом);</a:t>
            </a:r>
          </a:p>
          <a:p>
            <a:pPr marL="609600" indent="-609600">
              <a:lnSpc>
                <a:spcPct val="80000"/>
              </a:lnSpc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В период адаптации прислушивайтесь к советам и просьбам персонала;</a:t>
            </a:r>
          </a:p>
          <a:p>
            <a:pPr marL="609600" indent="-609600">
              <a:lnSpc>
                <a:spcPct val="80000"/>
              </a:lnSpc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В период приспособления к новым условиям нужно тщательно наблюдать за изменениями в состоянии здоровья малыша и своевременно сообщать о них работникам детского сада;</a:t>
            </a:r>
          </a:p>
          <a:p>
            <a:pPr marL="609600" indent="-609600">
              <a:lnSpc>
                <a:spcPct val="80000"/>
              </a:lnSpc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В период адаптации малыш особенно нуждается в теплом, ласковом обращении с ним. Будьте внимательны к малышу , заботливы и терпеливы;</a:t>
            </a:r>
          </a:p>
          <a:p>
            <a:pPr marL="609600" indent="-609600">
              <a:lnSpc>
                <a:spcPct val="80000"/>
              </a:lnSpc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Дома необходимо поддерживать спокойную обстановку, не перегружайте впечатлениями, не принимайте и не посещайте гостей.</a:t>
            </a:r>
            <a:endPara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59668" y="107429"/>
            <a:ext cx="3753272" cy="55027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Советы родителям</a:t>
            </a:r>
            <a:endParaRPr lang="ru-RU" sz="32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795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1840" y="1187549"/>
            <a:ext cx="8856984" cy="4099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И дома и в саду говорите с малышом спокойно.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altLang="ru-RU" sz="2800" b="1" dirty="0" smtClean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Пусть малыша отводит тот родитель или родственник</a:t>
            </a:r>
            <a:r>
              <a:rPr lang="en-US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,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которым ему легче расстаться.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altLang="ru-RU" sz="2800" b="1" dirty="0" smtClean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Обязательно скажите</a:t>
            </a:r>
            <a:r>
              <a:rPr lang="en-US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,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что вы придете и обозначьте</a:t>
            </a:r>
            <a:r>
              <a:rPr lang="en-US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,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когда.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altLang="ru-RU" sz="2800" b="1" dirty="0" smtClean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У вас должен быть свой ритуал прощания</a:t>
            </a:r>
            <a:r>
              <a:rPr lang="en-US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,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после чего вы уходите уверенно.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2400" y="5003973"/>
            <a:ext cx="2196889" cy="219688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756812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63848" y="620851"/>
            <a:ext cx="8712968" cy="530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 Поверить</a:t>
            </a:r>
            <a:r>
              <a:rPr lang="en-US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,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что малыш вовсе не «слабое» создание.</a:t>
            </a:r>
          </a:p>
          <a:p>
            <a:endParaRPr lang="ru-RU" altLang="ru-RU" sz="2800" b="1" dirty="0" smtClean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Адаптационная система ребенка достаточно сильна</a:t>
            </a:r>
            <a:r>
              <a:rPr lang="en-US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,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чтобы это испытание выдержать. </a:t>
            </a:r>
          </a:p>
          <a:p>
            <a:endParaRPr lang="ru-RU" altLang="ru-RU" sz="2800" b="1" dirty="0" smtClean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Парадоксально</a:t>
            </a:r>
            <a:r>
              <a:rPr lang="en-US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,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но факт</a:t>
            </a:r>
            <a:r>
              <a:rPr lang="en-US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,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хорошо</a:t>
            </a:r>
            <a:r>
              <a:rPr lang="en-US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,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что кроха плачет. Поверьте</a:t>
            </a:r>
            <a:r>
              <a:rPr lang="en-US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,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у него настоящее горе. </a:t>
            </a:r>
          </a:p>
          <a:p>
            <a:endParaRPr lang="ru-RU" altLang="ru-RU" sz="2800" b="1" dirty="0" smtClean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Плачь – помощник нервной системы</a:t>
            </a:r>
            <a:r>
              <a:rPr lang="en-US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,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он не дает ей перегружаться. </a:t>
            </a:r>
          </a:p>
          <a:p>
            <a:endParaRPr lang="ru-RU" altLang="ru-RU" sz="2800" b="1" dirty="0" smtClean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Поэтому не бойтесь детского плача</a:t>
            </a:r>
            <a:r>
              <a:rPr lang="en-US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,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не сердитесь на ребенка за плачь.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71960" y="5940077"/>
            <a:ext cx="2231704" cy="134468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xmlns="" val="118591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3808" y="971525"/>
            <a:ext cx="9361040" cy="57028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  Призовите на помощь сказку или игру.</a:t>
            </a:r>
          </a:p>
          <a:p>
            <a:pPr>
              <a:buFontTx/>
              <a:buNone/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Вы можете придумать сказку о том</a:t>
            </a:r>
            <a:r>
              <a:rPr lang="en-US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как мишка пошел в сад. Как ему там понравилось</a:t>
            </a:r>
            <a:r>
              <a:rPr lang="en-US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,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сначала было неуютно и немного страшно</a:t>
            </a:r>
            <a:r>
              <a:rPr lang="en-US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,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но он подружился с детьми и воспитателем. Эту сказку вы можете проиграть с игрушками.</a:t>
            </a:r>
          </a:p>
          <a:p>
            <a:pPr>
              <a:buFontTx/>
              <a:buNone/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И в ней ключевым моментом являются возвращение мамы за ребенком. </a:t>
            </a:r>
          </a:p>
          <a:p>
            <a:pPr>
              <a:buFontTx/>
              <a:buNone/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Ни в коем случае не прерывайте повествования. Пока не настанет этот момент.</a:t>
            </a:r>
          </a:p>
          <a:p>
            <a:pPr>
              <a:buFontTx/>
              <a:buNone/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Поступление в сад – это момент отделения мамы от ребенка</a:t>
            </a:r>
            <a:r>
              <a:rPr lang="en-US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,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и это испытание для обоих. У мамы тоже «рвется сердце»</a:t>
            </a:r>
            <a:r>
              <a:rPr lang="en-US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,,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когда она видит</a:t>
            </a:r>
            <a:r>
              <a:rPr lang="en-US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,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как переживает ее малыш.</a:t>
            </a:r>
          </a:p>
        </p:txBody>
      </p:sp>
    </p:spTree>
    <p:extLst>
      <p:ext uri="{BB962C8B-B14F-4D97-AF65-F5344CB8AC3E}">
        <p14:creationId xmlns:p14="http://schemas.microsoft.com/office/powerpoint/2010/main" xmlns="" val="1033967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95896" y="1907629"/>
            <a:ext cx="8568952" cy="19241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Нельзя пугать детским садом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altLang="ru-RU" sz="3200" b="1" dirty="0" smtClean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Нельзя плохо отзываться о воспитателях или о саде при ребенке.</a:t>
            </a:r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928" y="4355901"/>
            <a:ext cx="3096344" cy="2555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43241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Контур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Контур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336</TotalTime>
  <Words>722</Words>
  <Application>Microsoft Office PowerPoint</Application>
  <PresentationFormat>Произвольный</PresentationFormat>
  <Paragraphs>75</Paragraphs>
  <Slides>12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Контур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Metod1</cp:lastModifiedBy>
  <cp:revision>47</cp:revision>
  <cp:lastPrinted>1601-01-01T00:00:00Z</cp:lastPrinted>
  <dcterms:created xsi:type="dcterms:W3CDTF">2010-10-28T08:00:51Z</dcterms:created>
  <dcterms:modified xsi:type="dcterms:W3CDTF">2025-08-11T06:07:42Z</dcterms:modified>
</cp:coreProperties>
</file>