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0" r:id="rId2"/>
    <p:sldId id="304" r:id="rId3"/>
    <p:sldId id="305" r:id="rId4"/>
    <p:sldId id="306" r:id="rId5"/>
    <p:sldId id="307" r:id="rId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F5597"/>
    <a:srgbClr val="FFC000"/>
    <a:srgbClr val="0D4FFC"/>
    <a:srgbClr val="0070C0"/>
    <a:srgbClr val="96DCF8"/>
    <a:srgbClr val="FFEFBF"/>
    <a:srgbClr val="D9D9D9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9" autoAdjust="0"/>
    <p:restoredTop sz="97423" autoAdjust="0"/>
  </p:normalViewPr>
  <p:slideViewPr>
    <p:cSldViewPr snapToGrid="0" showGuides="1">
      <p:cViewPr varScale="1">
        <p:scale>
          <a:sx n="113" d="100"/>
          <a:sy n="113" d="100"/>
        </p:scale>
        <p:origin x="570" y="114"/>
      </p:cViewPr>
      <p:guideLst>
        <p:guide orient="horz" pos="2160"/>
        <p:guide pos="3840"/>
        <p:guide orient="horz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216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216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300"/>
            </a:lvl1pPr>
          </a:lstStyle>
          <a:p>
            <a:fld id="{B7E47988-87DE-47E3-A120-56FEBEE55313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6" rIns="95572" bIns="47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5572" tIns="47786" rIns="95572" bIns="477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60" cy="49821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60" cy="498214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300"/>
            </a:lvl1pPr>
          </a:lstStyle>
          <a:p>
            <a:fld id="{E16AE868-87F1-4401-A41B-EFE0EA8A3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1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5089" y="5615698"/>
            <a:ext cx="4157522" cy="26064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25464">
              <a:defRPr/>
            </a:pPr>
            <a:fld id="{3C3A632B-FBDE-46D4-BF6F-6D14421E6342}" type="slidenum">
              <a:rPr lang="en-US">
                <a:solidFill>
                  <a:srgbClr val="000000"/>
                </a:solidFill>
              </a:rPr>
              <a:pPr defTabSz="725464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5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AD882-529D-6F96-6482-8B552A023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35FE86-F9CB-1A52-BA72-474AD5BEB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E7038-1F81-56DF-89E9-78B0DF48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F1E02-C983-B910-FC65-E6232C4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8207B-817C-6FB6-3BC8-9BFF3AF5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73D6-902E-4407-E4FA-6AD5C4F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3BB4AF-6A27-BA9A-DF26-E0FD9C91E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310EC-5519-C043-708D-C526C86D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75550-D030-56ED-6D0C-782DA388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0765A-8F22-2CC1-A0D9-3E712BBD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86182C-06C0-DB36-D064-6D8EA0075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47965F-EBBE-128A-EA41-D496EFBE3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D5A3A-A54A-0143-7422-23284D87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76247-FB83-7810-3120-FF26E5FA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B2A2B-1F20-6C0C-79B0-3C310BBD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31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7773-1AA9-4E66-8A9C-737F401720F8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63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84F43-B5BD-9E72-6F52-843500C2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7A24B-A39B-4C38-5A76-9DED8E98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6D54E-409A-2175-769A-EC67F7C7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9BD26-C481-3B60-F895-7FB154B7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2C074-225D-D618-4445-273067B3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2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9F7C9-E4D1-66BB-37CE-082ACDEB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1FA37-48C4-70E5-6CAE-2D2F7721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E2DE3-6546-813C-4B15-71B903BD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68F20-B9F2-C983-8973-5AA762085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FB3EBD-2D56-0515-D57F-F11FDC59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6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AE439-ED96-5E53-AA8D-70C3C4A1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95114-C30A-C9B6-77FD-751DDA74E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C0FD4-1A77-EE15-3C86-9F91AC7BB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9E81A2-9E06-149F-47EA-89B51A57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0312CC-1FB1-386A-CBF4-2B638725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C8A798-6534-D2F2-9B5C-790F3FC2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0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EF596-FE9B-508C-5858-FD01FEBC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D1B7A-F9B1-D200-65F0-83E002A9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B542BB-0851-C007-45A3-92577319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B1E985-BF8F-3680-0044-FAC7D71A3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0DE4F-1929-FDE3-7542-9C00B07D3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B62B40-7EA4-B88E-F118-29DE6F04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250D25-7210-FC5A-D292-72DBECF5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10D1D-73C4-61FE-3AB0-EAA9BB8C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25B24-74A9-8D3C-3CE7-A17B92BB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28C0D0-0859-9884-8950-74A6C2D2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1744A6-4F6D-638C-0714-49343CA6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A2BD77-BE80-E775-B81E-FDBCF27E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2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D2636E-63E8-6487-AFAD-350CAF46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9ADB2-A3A0-5C90-96C9-F1A51AB6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0DF0D5-5F66-D24E-A27C-FFBC12AC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3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F7879-652C-2926-DB71-5EFED2F4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340B6-C66D-AC2E-2B50-9A0DBF36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05345-56EC-E5AB-C02F-D7ABE1C2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5A5B1B-93B1-F09D-8BBF-9051F739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74AA1-FC14-FC7C-73E4-2051E2BC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49C721-77BE-1B89-94B7-FA47415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2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DF7E5-9515-6C35-F10F-07198D74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3EFC1F-A7B7-7DB8-3EFA-777A6EB2D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04F82C-E8ED-A7A3-7688-6867467CD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46E51-4EC8-C916-05B5-7079BED6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67AB6-0D23-66C8-026C-34F29B74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3718E-4474-2102-A5FA-C4ED9BF1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3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D4918-EE27-62B9-AFA4-C2910859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EEA048-3709-D2D5-15FF-7B9845AAF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6F8BE-CDD0-93D4-5AFE-E30E9C2F5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11015-95B6-4ECD-BB72-6637E88E32CA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EB4A5-5D92-BDD7-D472-0F5CD743E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D19EA4-2FF6-A29D-A876-C658F6FD0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2D7F00-37F6-4463-85F9-AADE5BD07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Прямоугольник 248"/>
          <p:cNvSpPr/>
          <p:nvPr/>
        </p:nvSpPr>
        <p:spPr>
          <a:xfrm>
            <a:off x="158537" y="104788"/>
            <a:ext cx="11874926" cy="66278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889E38F-CE3E-44F7-ADBC-3C9119B3D9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314" y="3916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889E38F-CE3E-44F7-ADBC-3C9119B3D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" y="3916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63AECC7-489D-4064-B05F-4962581BA8F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98" y="1799"/>
            <a:ext cx="211556" cy="2115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938" dirty="0" err="1">
              <a:solidFill>
                <a:srgbClr val="000000"/>
              </a:solidFill>
              <a:latin typeface="Segoe UI Black" panose="020B0A02040204020203" pitchFamily="34" charset="0"/>
              <a:ea typeface="ＭＳ Ｐゴシック"/>
              <a:sym typeface="Segoe UI Black" panose="020B0A02040204020203" pitchFamily="34" charset="0"/>
            </a:endParaRPr>
          </a:p>
        </p:txBody>
      </p:sp>
      <p:sp>
        <p:nvSpPr>
          <p:cNvPr id="5742" name="Rectangle 5741" hidden="1">
            <a:extLst>
              <a:ext uri="{FF2B5EF4-FFF2-40B4-BE49-F238E27FC236}">
                <a16:creationId xmlns:a16="http://schemas.microsoft.com/office/drawing/2014/main" id="{E2528067-BB0A-4FFC-94CA-EEBCCCAD73D4}"/>
              </a:ext>
            </a:extLst>
          </p:cNvPr>
          <p:cNvSpPr/>
          <p:nvPr/>
        </p:nvSpPr>
        <p:spPr>
          <a:xfrm>
            <a:off x="3198" y="1799"/>
            <a:ext cx="211556" cy="2115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66" b="1" dirty="0">
              <a:solidFill>
                <a:srgbClr val="000000"/>
              </a:solidFill>
              <a:latin typeface="Segoe UI Light"/>
              <a:ea typeface="ＭＳ Ｐゴシック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14883" y="2495390"/>
            <a:ext cx="1136223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АЛГОРИТМ ВЫЯВЛЕНИЯ АУТОДЕСТРУКТИВНОГО ПОВЕДЕНИЯ УЧАЩИХСЯ</a:t>
            </a:r>
            <a:b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i="1" spc="1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(классным руководителем, куратором)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17" name="Google Shape;393;p10"/>
          <p:cNvCxnSpPr>
            <a:cxnSpLocks noChangeShapeType="1"/>
          </p:cNvCxnSpPr>
          <p:nvPr/>
        </p:nvCxnSpPr>
        <p:spPr bwMode="auto">
          <a:xfrm>
            <a:off x="365658" y="1482764"/>
            <a:ext cx="0" cy="5053048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8" name="Google Shape;393;p10"/>
          <p:cNvCxnSpPr>
            <a:cxnSpLocks noChangeShapeType="1"/>
          </p:cNvCxnSpPr>
          <p:nvPr/>
        </p:nvCxnSpPr>
        <p:spPr bwMode="auto">
          <a:xfrm flipH="1">
            <a:off x="509763" y="6535812"/>
            <a:ext cx="8652037" cy="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Google Shape;393;p10"/>
          <p:cNvCxnSpPr>
            <a:cxnSpLocks noChangeShapeType="1"/>
          </p:cNvCxnSpPr>
          <p:nvPr/>
        </p:nvCxnSpPr>
        <p:spPr bwMode="auto">
          <a:xfrm flipH="1">
            <a:off x="1559204" y="322188"/>
            <a:ext cx="10198098" cy="0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Google Shape;393;p10"/>
          <p:cNvCxnSpPr>
            <a:cxnSpLocks noChangeShapeType="1"/>
          </p:cNvCxnSpPr>
          <p:nvPr/>
        </p:nvCxnSpPr>
        <p:spPr bwMode="auto">
          <a:xfrm>
            <a:off x="11796932" y="415137"/>
            <a:ext cx="0" cy="3013863"/>
          </a:xfrm>
          <a:prstGeom prst="straightConnector1">
            <a:avLst/>
          </a:prstGeom>
          <a:noFill/>
          <a:ln w="38100">
            <a:solidFill>
              <a:schemeClr val="bg1">
                <a:lumMod val="85000"/>
              </a:schemeClr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Рисунок 33" descr="Изображение выглядит как эмблема, символ, герб, наши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4117D3-63E4-08A9-701E-ACEF8CF03B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1218" r="11157" b="14463"/>
          <a:stretch/>
        </p:blipFill>
        <p:spPr>
          <a:xfrm>
            <a:off x="158538" y="104786"/>
            <a:ext cx="1601252" cy="15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3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264C9-E161-80EF-2520-212609D3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833C96-1B8C-FA2E-5554-0C81627AD73F}"/>
              </a:ext>
            </a:extLst>
          </p:cNvPr>
          <p:cNvSpPr/>
          <p:nvPr/>
        </p:nvSpPr>
        <p:spPr>
          <a:xfrm>
            <a:off x="0" y="0"/>
            <a:ext cx="433634" cy="4336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0EE41-D7BA-622A-09B4-9F57C991C1D5}"/>
              </a:ext>
            </a:extLst>
          </p:cNvPr>
          <p:cNvSpPr txBox="1"/>
          <p:nvPr/>
        </p:nvSpPr>
        <p:spPr>
          <a:xfrm>
            <a:off x="501978" y="-14016"/>
            <a:ext cx="7146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НАБЛЮДЕНИЯ (ПОСТОЯННЫЙ)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FB04605-18B3-A570-76A1-9D1C030B1019}"/>
              </a:ext>
            </a:extLst>
          </p:cNvPr>
          <p:cNvCxnSpPr>
            <a:cxnSpLocks/>
          </p:cNvCxnSpPr>
          <p:nvPr/>
        </p:nvCxnSpPr>
        <p:spPr>
          <a:xfrm>
            <a:off x="0" y="433634"/>
            <a:ext cx="12192000" cy="79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D8D184-4F0E-00F6-522C-64A57D632BAA}"/>
              </a:ext>
            </a:extLst>
          </p:cNvPr>
          <p:cNvSpPr/>
          <p:nvPr/>
        </p:nvSpPr>
        <p:spPr>
          <a:xfrm>
            <a:off x="146617" y="1490633"/>
            <a:ext cx="3631761" cy="212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замкнутость, резкое снижение общения;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 интереса к учебе, хобби, внеклассным мероприятиям;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агрессия, вспышки раздражительности, апатия;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резкие перепады настроения;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склонность к противоправным действиям.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7650F-45CE-2710-A02A-AC90FB185F2F}"/>
              </a:ext>
            </a:extLst>
          </p:cNvPr>
          <p:cNvSpPr txBox="1"/>
          <p:nvPr/>
        </p:nvSpPr>
        <p:spPr>
          <a:xfrm>
            <a:off x="146618" y="627521"/>
            <a:ext cx="3631760" cy="771548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828446" eaLnBrk="0" fontAlgn="base" hangingPunct="0">
              <a:spcBef>
                <a:spcPct val="0"/>
              </a:spcBef>
              <a:spcAft>
                <a:spcPct val="0"/>
              </a:spcAft>
              <a:defRPr sz="1268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28446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ПОВЕДЕНЧЕСКИЕ ПРИЗНАКИ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1C2B8F-578A-87A6-4CD0-C2060604EB5A}"/>
              </a:ext>
            </a:extLst>
          </p:cNvPr>
          <p:cNvSpPr/>
          <p:nvPr/>
        </p:nvSpPr>
        <p:spPr>
          <a:xfrm>
            <a:off x="4284421" y="1490633"/>
            <a:ext cx="3631761" cy="14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чувство безысходности, тревожность;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частые жалобы на усталость, бессмысленность жизни;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выражения вины, никчемности.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endParaRPr lang="ru-RU" sz="1400" spc="1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BD27A-B836-1397-9CB9-0B912EBF0083}"/>
              </a:ext>
            </a:extLst>
          </p:cNvPr>
          <p:cNvSpPr txBox="1"/>
          <p:nvPr/>
        </p:nvSpPr>
        <p:spPr>
          <a:xfrm>
            <a:off x="4284422" y="627521"/>
            <a:ext cx="3631760" cy="771548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828446" eaLnBrk="0" fontAlgn="base" hangingPunct="0">
              <a:spcBef>
                <a:spcPct val="0"/>
              </a:spcBef>
              <a:spcAft>
                <a:spcPct val="0"/>
              </a:spcAft>
              <a:defRPr sz="1268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28446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ЭМОЦИОНАЛЬНЫЕ ПРИЗНАКИ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FC0DBE-1689-1E97-9155-AB679D3C9D6F}"/>
              </a:ext>
            </a:extLst>
          </p:cNvPr>
          <p:cNvSpPr/>
          <p:nvPr/>
        </p:nvSpPr>
        <p:spPr>
          <a:xfrm>
            <a:off x="8422225" y="1490633"/>
            <a:ext cx="3631761" cy="98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резкое снижение успеваемости;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частые пропуски занятий без уважительных причин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endParaRPr lang="ru-RU" sz="1400" spc="1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ECB70-AD70-5FD2-3936-5236DDC8DADC}"/>
              </a:ext>
            </a:extLst>
          </p:cNvPr>
          <p:cNvSpPr txBox="1"/>
          <p:nvPr/>
        </p:nvSpPr>
        <p:spPr>
          <a:xfrm>
            <a:off x="8422226" y="627521"/>
            <a:ext cx="3631760" cy="771548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828446" eaLnBrk="0" fontAlgn="base" hangingPunct="0">
              <a:spcBef>
                <a:spcPct val="0"/>
              </a:spcBef>
              <a:spcAft>
                <a:spcPct val="0"/>
              </a:spcAft>
              <a:defRPr sz="1268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28446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УЧЕБНЫЕ ПРИЗНАКИ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E806DD-6569-C6DF-6E08-6FBC21941516}"/>
              </a:ext>
            </a:extLst>
          </p:cNvPr>
          <p:cNvSpPr/>
          <p:nvPr/>
        </p:nvSpPr>
        <p:spPr>
          <a:xfrm>
            <a:off x="0" y="3853132"/>
            <a:ext cx="433634" cy="4336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2A403-A4CD-EF87-3E70-2165A9BF2860}"/>
              </a:ext>
            </a:extLst>
          </p:cNvPr>
          <p:cNvSpPr txBox="1"/>
          <p:nvPr/>
        </p:nvSpPr>
        <p:spPr>
          <a:xfrm>
            <a:off x="501978" y="3839116"/>
            <a:ext cx="7146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ИНФОРМИРОВАНИЯ СПЕЦИАЛИСТОВ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8A4E7B4-226B-FCA0-EC26-0A1C412A7CE0}"/>
              </a:ext>
            </a:extLst>
          </p:cNvPr>
          <p:cNvCxnSpPr>
            <a:cxnSpLocks/>
          </p:cNvCxnSpPr>
          <p:nvPr/>
        </p:nvCxnSpPr>
        <p:spPr>
          <a:xfrm>
            <a:off x="0" y="4286766"/>
            <a:ext cx="8203721" cy="140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35CF14-644E-1925-F937-43F9548BB9F2}"/>
              </a:ext>
            </a:extLst>
          </p:cNvPr>
          <p:cNvSpPr/>
          <p:nvPr/>
        </p:nvSpPr>
        <p:spPr>
          <a:xfrm>
            <a:off x="107838" y="4515815"/>
            <a:ext cx="7341079" cy="38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КУРАТОРА, КЛАССНОГО РУКОВОДИТЕЛЯ</a:t>
            </a:r>
            <a:endParaRPr lang="ru-RU" sz="2000" spc="1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8CA58D7-9410-85EB-E22C-0014FDE58668}"/>
              </a:ext>
            </a:extLst>
          </p:cNvPr>
          <p:cNvSpPr/>
          <p:nvPr/>
        </p:nvSpPr>
        <p:spPr>
          <a:xfrm>
            <a:off x="216817" y="5055978"/>
            <a:ext cx="9634549" cy="169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6000"/>
              </a:lnSpc>
              <a:buAutoNum type="arabicPeriod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НЕЗАМЕДЛИТЕЛЬНО СООБЩИТЬ </a:t>
            </a:r>
            <a:r>
              <a:rPr lang="ru-RU" sz="2000" b="1" spc="1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ДАННОМ ФАКТЕ СПЕЦИАЛИСТАМ СЛУЖБЫ ПСИХОЛОГО-ПЕДАГОГИЧЕСКОГО СОПРОВОЖДЕНИЯ.</a:t>
            </a:r>
          </a:p>
          <a:p>
            <a:pPr marL="457200" indent="-457200">
              <a:lnSpc>
                <a:spcPct val="106000"/>
              </a:lnSpc>
              <a:buAutoNum type="arabicPeriod"/>
              <a:tabLst>
                <a:tab pos="-450215" algn="l"/>
                <a:tab pos="630555" algn="l"/>
              </a:tabLst>
            </a:pPr>
            <a:endParaRPr lang="ru-RU" sz="2000" b="1" spc="1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06000"/>
              </a:lnSpc>
              <a:buAutoNum type="arabicPeriod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ФИКСАЦИЯ НАБЛЮДЕНИЙ </a:t>
            </a:r>
            <a:r>
              <a:rPr lang="ru-RU" sz="1600" i="1" spc="1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(Форма №1, Форма №2, Форма №3)</a:t>
            </a:r>
            <a:endParaRPr lang="ru-RU" sz="2000" b="1" spc="1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C355B2-7414-D72D-6DBE-5B2D4E1CA2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14" y="3382071"/>
            <a:ext cx="2411955" cy="24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264C9-E161-80EF-2520-212609D3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833C96-1B8C-FA2E-5554-0C81627AD73F}"/>
              </a:ext>
            </a:extLst>
          </p:cNvPr>
          <p:cNvSpPr/>
          <p:nvPr/>
        </p:nvSpPr>
        <p:spPr>
          <a:xfrm>
            <a:off x="0" y="0"/>
            <a:ext cx="433634" cy="4336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0EE41-D7BA-622A-09B4-9F57C991C1D5}"/>
              </a:ext>
            </a:extLst>
          </p:cNvPr>
          <p:cNvSpPr txBox="1"/>
          <p:nvPr/>
        </p:nvSpPr>
        <p:spPr>
          <a:xfrm>
            <a:off x="501978" y="-14016"/>
            <a:ext cx="11552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ФОРМЫ, НАПРАВЛЯЕМЫЕ В АДМИНИСТРАЦИЮ УЧЕБНОГОЗАВЕДЕНИЯ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FB04605-18B3-A570-76A1-9D1C030B1019}"/>
              </a:ext>
            </a:extLst>
          </p:cNvPr>
          <p:cNvCxnSpPr>
            <a:cxnSpLocks/>
          </p:cNvCxnSpPr>
          <p:nvPr/>
        </p:nvCxnSpPr>
        <p:spPr>
          <a:xfrm>
            <a:off x="0" y="433634"/>
            <a:ext cx="12192000" cy="79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текст, письмо, Шрифт, док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BA0C6CB-01B1-5356-3A00-3E952ABD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/>
          <a:stretch/>
        </p:blipFill>
        <p:spPr>
          <a:xfrm>
            <a:off x="3948050" y="834062"/>
            <a:ext cx="3306813" cy="518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Изображение выглядит как текст, Шрифт, снимок экрана, Параллель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310B4B3-55C3-8CA7-0E6A-9AE50E398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/>
          <a:stretch/>
        </p:blipFill>
        <p:spPr>
          <a:xfrm>
            <a:off x="216817" y="834062"/>
            <a:ext cx="3306813" cy="518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Изображение выглядит как текст, снимок экрана, Шрифт, док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EEE72F-BFEA-11FB-C9B3-4E64A12B1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1"/>
          <a:stretch/>
        </p:blipFill>
        <p:spPr>
          <a:xfrm>
            <a:off x="7679283" y="1845719"/>
            <a:ext cx="4206760" cy="316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8F53A05-8996-25EA-86DE-B97AD76C72F7}"/>
              </a:ext>
            </a:extLst>
          </p:cNvPr>
          <p:cNvSpPr/>
          <p:nvPr/>
        </p:nvSpPr>
        <p:spPr>
          <a:xfrm>
            <a:off x="216817" y="6229537"/>
            <a:ext cx="7038046" cy="38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КУРАТОР, КЛАССНЫЙ РУКОВОДИТЕЛЬ</a:t>
            </a:r>
            <a:endParaRPr lang="ru-RU" sz="2000" spc="1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7B4CB14-8341-38F0-94C4-452143A49D7A}"/>
              </a:ext>
            </a:extLst>
          </p:cNvPr>
          <p:cNvSpPr/>
          <p:nvPr/>
        </p:nvSpPr>
        <p:spPr>
          <a:xfrm>
            <a:off x="7640585" y="5225123"/>
            <a:ext cx="4284155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ДИРЕКТОРА ПО ВОСПИТАТЕЛЬНОЙ РАБОТЕ</a:t>
            </a:r>
            <a:endParaRPr lang="ru-RU" sz="2000" spc="1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9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264C9-E161-80EF-2520-212609D3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40EE41-D7BA-622A-09B4-9F57C991C1D5}"/>
              </a:ext>
            </a:extLst>
          </p:cNvPr>
          <p:cNvSpPr txBox="1"/>
          <p:nvPr/>
        </p:nvSpPr>
        <p:spPr>
          <a:xfrm>
            <a:off x="674785" y="126229"/>
            <a:ext cx="4346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ВЗАИМОДЕЙСТВИЯ С РОДИТЕЛЯМИ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FB04605-18B3-A570-76A1-9D1C030B1019}"/>
              </a:ext>
            </a:extLst>
          </p:cNvPr>
          <p:cNvCxnSpPr>
            <a:cxnSpLocks/>
          </p:cNvCxnSpPr>
          <p:nvPr/>
        </p:nvCxnSpPr>
        <p:spPr>
          <a:xfrm flipV="1">
            <a:off x="5600809" y="0"/>
            <a:ext cx="0" cy="685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D79ED3-FBAF-E209-3CA8-1879987EC4F2}"/>
              </a:ext>
            </a:extLst>
          </p:cNvPr>
          <p:cNvSpPr/>
          <p:nvPr/>
        </p:nvSpPr>
        <p:spPr>
          <a:xfrm>
            <a:off x="1224144" y="1541838"/>
            <a:ext cx="3420366" cy="389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ДЕЙСТВИЙ</a:t>
            </a:r>
            <a:endParaRPr lang="ru-RU" sz="2000" spc="1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D1EA23-C494-85E0-1F8E-716A750A5AA5}"/>
              </a:ext>
            </a:extLst>
          </p:cNvPr>
          <p:cNvSpPr/>
          <p:nvPr/>
        </p:nvSpPr>
        <p:spPr>
          <a:xfrm>
            <a:off x="545389" y="2097285"/>
            <a:ext cx="4777877" cy="121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родителей </a:t>
            </a: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проводится через администрацию с учетом решения службы психолого-педагогического сопровождения;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акцент </a:t>
            </a:r>
            <a:r>
              <a:rPr lang="ru-RU" sz="14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заботу </a:t>
            </a: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ребенке, а не на обвинения;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по обращению к специалистам.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46FC8E-FBAE-134D-1B8C-EDEF302C1255}"/>
              </a:ext>
            </a:extLst>
          </p:cNvPr>
          <p:cNvSpPr/>
          <p:nvPr/>
        </p:nvSpPr>
        <p:spPr>
          <a:xfrm>
            <a:off x="756737" y="4120197"/>
            <a:ext cx="4355183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КУРАТОРА,</a:t>
            </a:r>
          </a:p>
          <a:p>
            <a:pPr algn="ctr"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КЛАССНОГО РУКОВОДИТЕЛЯ</a:t>
            </a:r>
            <a:endParaRPr lang="ru-RU" sz="2000" spc="1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B785DE-A528-ACC8-4061-453A3E2081E1}"/>
              </a:ext>
            </a:extLst>
          </p:cNvPr>
          <p:cNvSpPr/>
          <p:nvPr/>
        </p:nvSpPr>
        <p:spPr>
          <a:xfrm>
            <a:off x="545391" y="4896721"/>
            <a:ext cx="4777877" cy="189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благоприятного микроклимата в классе;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</a:t>
            </a: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социальной включенности учащегося;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регулярная связь </a:t>
            </a: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службой психолого-педагогического сопровождения (СППС).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 включению учащегося в коллектив;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</a:t>
            </a:r>
            <a:r>
              <a:rPr lang="ru-RU" sz="1400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повторных тревожных сигналах.</a:t>
            </a:r>
          </a:p>
        </p:txBody>
      </p:sp>
      <p:pic>
        <p:nvPicPr>
          <p:cNvPr id="9" name="Рисунок 8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A2255C-3A76-B2D5-F791-B1CCB36BAE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8" y="3649627"/>
            <a:ext cx="1126087" cy="112608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Шриф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96E255-4D17-6DB8-48A6-D79310EE2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3" y="839076"/>
            <a:ext cx="1126088" cy="11260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DF3D6D-68D4-46CD-2796-B6D2E3DBB341}"/>
              </a:ext>
            </a:extLst>
          </p:cNvPr>
          <p:cNvSpPr txBox="1"/>
          <p:nvPr/>
        </p:nvSpPr>
        <p:spPr>
          <a:xfrm>
            <a:off x="6096000" y="126229"/>
            <a:ext cx="5893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ЭКСТРЕННЫЙ ПОРЯДОК ДЕЙСТВИЙ</a:t>
            </a:r>
            <a:b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spc="-1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(КРАСНЫЙ УРОВЕНЬ)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75D16-A3E1-9DC8-0EFA-36B670DD791E}"/>
              </a:ext>
            </a:extLst>
          </p:cNvPr>
          <p:cNvSpPr txBox="1"/>
          <p:nvPr/>
        </p:nvSpPr>
        <p:spPr>
          <a:xfrm>
            <a:off x="5943333" y="1402120"/>
            <a:ext cx="1775653" cy="12141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828446" eaLnBrk="0" fontAlgn="base" hangingPunct="0">
              <a:spcBef>
                <a:spcPct val="0"/>
              </a:spcBef>
              <a:spcAft>
                <a:spcPct val="0"/>
              </a:spcAft>
              <a:defRPr sz="1268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28446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/>
              <a:t>ПРИЗНАКИ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FDBC79-4E38-75A2-DB92-58F1516025C8}"/>
              </a:ext>
            </a:extLst>
          </p:cNvPr>
          <p:cNvSpPr/>
          <p:nvPr/>
        </p:nvSpPr>
        <p:spPr>
          <a:xfrm>
            <a:off x="8071303" y="1402120"/>
            <a:ext cx="3633769" cy="121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прямые высказывания о намерении покончить с собой;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угрозы, прощальные сообщения;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нанесение себе вреда;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противоправные действия.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359B0-FA78-A2C5-5F25-89D422D9D715}"/>
              </a:ext>
            </a:extLst>
          </p:cNvPr>
          <p:cNvSpPr txBox="1"/>
          <p:nvPr/>
        </p:nvSpPr>
        <p:spPr>
          <a:xfrm>
            <a:off x="5943333" y="3271361"/>
            <a:ext cx="1775653" cy="2812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>
            <a:defPPr>
              <a:defRPr lang="ru-RU"/>
            </a:defPPr>
            <a:lvl1pPr algn="ctr" defTabSz="828446" eaLnBrk="0" fontAlgn="base" hangingPunct="0">
              <a:spcBef>
                <a:spcPct val="0"/>
              </a:spcBef>
              <a:spcAft>
                <a:spcPct val="0"/>
              </a:spcAft>
              <a:defRPr sz="1268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828446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/>
              <a:t>ДЕЙСТВИЯ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7DA7CA-CB99-BA7C-A061-1570D597892D}"/>
              </a:ext>
            </a:extLst>
          </p:cNvPr>
          <p:cNvSpPr/>
          <p:nvPr/>
        </p:nvSpPr>
        <p:spPr>
          <a:xfrm>
            <a:off x="7893302" y="3271361"/>
            <a:ext cx="3989770" cy="274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Немедленно сообщить администрации колледжа, школы.</a:t>
            </a:r>
          </a:p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endParaRPr lang="ru-RU" sz="1400" b="1" spc="1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1400" b="1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Администрация школы с учетом мнения СППС принимает решение о: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оповещении вышестоящих организации </a:t>
            </a:r>
            <a:r>
              <a:rPr lang="ru-RU" sz="1200" i="1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(отдел образования, управление образования)</a:t>
            </a:r>
            <a:r>
              <a:rPr lang="ru-RU" sz="1400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вызов экстренных служб </a:t>
            </a:r>
            <a:r>
              <a:rPr lang="ru-RU" sz="1200" i="1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 необходимости – отдел полиции, специалисты здравоохранения, ЦПП, ЦПС, УПР области, социальные службы)</a:t>
            </a:r>
            <a:r>
              <a:rPr lang="ru-RU" sz="1400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1400" spc="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51769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264C9-E161-80EF-2520-212609D3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833C96-1B8C-FA2E-5554-0C81627AD73F}"/>
              </a:ext>
            </a:extLst>
          </p:cNvPr>
          <p:cNvSpPr/>
          <p:nvPr/>
        </p:nvSpPr>
        <p:spPr>
          <a:xfrm>
            <a:off x="0" y="0"/>
            <a:ext cx="433634" cy="4336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0EE41-D7BA-622A-09B4-9F57C991C1D5}"/>
              </a:ext>
            </a:extLst>
          </p:cNvPr>
          <p:cNvSpPr txBox="1"/>
          <p:nvPr/>
        </p:nvSpPr>
        <p:spPr>
          <a:xfrm>
            <a:off x="501978" y="-14016"/>
            <a:ext cx="11552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spc="-11" dirty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ОБЩИЕ ПРИНЦИПЫ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FB04605-18B3-A570-76A1-9D1C030B1019}"/>
              </a:ext>
            </a:extLst>
          </p:cNvPr>
          <p:cNvCxnSpPr>
            <a:cxnSpLocks/>
          </p:cNvCxnSpPr>
          <p:nvPr/>
        </p:nvCxnSpPr>
        <p:spPr>
          <a:xfrm>
            <a:off x="0" y="433634"/>
            <a:ext cx="12192000" cy="795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B5D544-AD9E-4FB9-FB49-49443FBE032F}"/>
              </a:ext>
            </a:extLst>
          </p:cNvPr>
          <p:cNvSpPr txBox="1"/>
          <p:nvPr/>
        </p:nvSpPr>
        <p:spPr>
          <a:xfrm>
            <a:off x="6162203" y="687470"/>
            <a:ext cx="5833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-1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ЗАПРЕЩЕНО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A99871-F815-F7B5-CC1E-304F69D80D31}"/>
              </a:ext>
            </a:extLst>
          </p:cNvPr>
          <p:cNvSpPr/>
          <p:nvPr/>
        </p:nvSpPr>
        <p:spPr>
          <a:xfrm>
            <a:off x="1445463" y="925055"/>
            <a:ext cx="3673696" cy="10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РАННЕЕ ВЫЯВЛЕНИЕ ПОВЕДЕНЧЕСКИХ ПРИЗНАКОВ</a:t>
            </a:r>
            <a:endParaRPr lang="ru-RU" sz="2000" spc="1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514C16-3945-8C92-E62D-C00B5EC13649}"/>
              </a:ext>
            </a:extLst>
          </p:cNvPr>
          <p:cNvSpPr/>
          <p:nvPr/>
        </p:nvSpPr>
        <p:spPr>
          <a:xfrm>
            <a:off x="1397531" y="2435318"/>
            <a:ext cx="3673696" cy="71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КОНФИДЕНЦИАЛЬНОСТЬ И ЭТИЧНОСТЬ</a:t>
            </a:r>
            <a:endParaRPr lang="ru-RU" sz="2000" spc="1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C8BC09-0462-37B1-5C22-7165EA77620C}"/>
              </a:ext>
            </a:extLst>
          </p:cNvPr>
          <p:cNvSpPr/>
          <p:nvPr/>
        </p:nvSpPr>
        <p:spPr>
          <a:xfrm>
            <a:off x="1397531" y="3741610"/>
            <a:ext cx="3673696" cy="10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НЕЗАМЕДЛИТЕЛЬНОЕ ИНФОРМИРОВАНИЕ СПЕЦИАЛИСТОВ</a:t>
            </a:r>
            <a:endParaRPr lang="ru-RU" sz="2000" spc="1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E345D9-AE28-C061-249A-51621E8C701C}"/>
              </a:ext>
            </a:extLst>
          </p:cNvPr>
          <p:cNvSpPr/>
          <p:nvPr/>
        </p:nvSpPr>
        <p:spPr>
          <a:xfrm>
            <a:off x="1445463" y="5117112"/>
            <a:ext cx="4182654" cy="10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НЕДОПУСТИМОСТЬ ИГНОРИРОВАНИЯ ТРЕВОЖНЫХ СИГНАЛОВ</a:t>
            </a:r>
            <a:endParaRPr lang="ru-RU" sz="2000" spc="1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8B107B-6D15-5E20-07F9-D65A7A866F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3" y="867268"/>
            <a:ext cx="1157718" cy="11577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8EA86DD-2063-E8C5-A64D-E1F0D918B9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7" y="2214410"/>
            <a:ext cx="1157718" cy="115771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E97CF-235F-3C55-31A5-AA8333195A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7" y="3683824"/>
            <a:ext cx="1157718" cy="115771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черный, темно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6310AF-7E70-21D4-7649-05C8A505D5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2" y="5059326"/>
            <a:ext cx="1157719" cy="115771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E86A5C4-5690-3659-FC3E-3FBC84FBF3DD}"/>
              </a:ext>
            </a:extLst>
          </p:cNvPr>
          <p:cNvSpPr/>
          <p:nvPr/>
        </p:nvSpPr>
        <p:spPr>
          <a:xfrm>
            <a:off x="6162203" y="1388956"/>
            <a:ext cx="5833830" cy="495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ИГНОРИРОВАТЬ СИГНАЛЫ;</a:t>
            </a:r>
          </a:p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endParaRPr lang="ru-RU" sz="2000" b="1" spc="1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ОБСУЖДАТЬ СИТУАЦИЮ С ДРУГИМИ УЧАЩИМИСЯ;</a:t>
            </a:r>
          </a:p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endParaRPr lang="ru-RU" sz="2000" b="1" spc="1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САМОСТОЯТЕЛЬНОЕ «ВЕДЕНИЕ» СИТУАЦИИ КУРАТОРОМ, КЛАССНЫМ РУКОВОДИТЕЛЕМ НЕДОПУСТИМО;</a:t>
            </a:r>
          </a:p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endParaRPr lang="ru-RU" sz="2000" b="1" spc="1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ПУГАТЬ ОТВЕТСТВЕННОСТЬЮ ИЛИ НАКАЗАНИЕМ;</a:t>
            </a:r>
          </a:p>
          <a:p>
            <a:pPr>
              <a:lnSpc>
                <a:spcPct val="106000"/>
              </a:lnSpc>
              <a:tabLst>
                <a:tab pos="-450215" algn="l"/>
                <a:tab pos="630555" algn="l"/>
              </a:tabLst>
            </a:pPr>
            <a:endParaRPr lang="ru-RU" sz="2000" b="1" spc="1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6000"/>
              </a:lnSpc>
              <a:buFontTx/>
              <a:buChar char="-"/>
              <a:tabLst>
                <a:tab pos="-450215" algn="l"/>
                <a:tab pos="630555" algn="l"/>
              </a:tabLst>
            </a:pPr>
            <a:r>
              <a:rPr lang="ru-RU" sz="2000" b="1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РЕШЕНИЯ СППС ТРЕВОЖИТЬ РОДИТЕЛЕЙ И ЗАКОННЫХ ПРЕДСТАВИТЕЛЕЙ</a:t>
            </a:r>
          </a:p>
        </p:txBody>
      </p:sp>
      <p:pic>
        <p:nvPicPr>
          <p:cNvPr id="20" name="Рисунок 19" descr="Изображение выглядит как круг, символ, График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9181F9-9E94-0E3A-4F8F-0462CD106D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22" y="1245729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718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iTOGWRYH5EHR37vmtZh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341</Words>
  <Application>Microsoft Office PowerPoint</Application>
  <PresentationFormat>Широкоэкранный</PresentationFormat>
  <Paragraphs>64</Paragraphs>
  <Slides>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Microsoft Sans Serif</vt:lpstr>
      <vt:lpstr>Segoe UI Black</vt:lpstr>
      <vt:lpstr>Segoe UI Light</vt:lpstr>
      <vt:lpstr>Tahoma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1</cp:lastModifiedBy>
  <cp:revision>115</cp:revision>
  <cp:lastPrinted>2025-03-20T04:12:03Z</cp:lastPrinted>
  <dcterms:created xsi:type="dcterms:W3CDTF">2024-12-17T12:36:43Z</dcterms:created>
  <dcterms:modified xsi:type="dcterms:W3CDTF">2026-01-13T15:26:22Z</dcterms:modified>
</cp:coreProperties>
</file>