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4" r:id="rId3"/>
    <p:sldId id="293" r:id="rId4"/>
    <p:sldId id="278" r:id="rId5"/>
    <p:sldId id="281" r:id="rId6"/>
    <p:sldId id="283" r:id="rId7"/>
    <p:sldId id="287" r:id="rId8"/>
    <p:sldId id="516" r:id="rId9"/>
    <p:sldId id="289" r:id="rId10"/>
    <p:sldId id="264" r:id="rId11"/>
    <p:sldId id="272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8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53763" autoAdjust="0"/>
  </p:normalViewPr>
  <p:slideViewPr>
    <p:cSldViewPr snapToGrid="0">
      <p:cViewPr varScale="1">
        <p:scale>
          <a:sx n="41" d="100"/>
          <a:sy n="41" d="100"/>
        </p:scale>
        <p:origin x="-16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B34B0C8-FF6B-429B-97F8-E3B05555BD84}" type="datetimeFigureOut">
              <a:rPr lang="en-US"/>
              <a:pPr>
                <a:defRPr/>
              </a:pPr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0C9D82F-27E7-4158-8A63-72434E23A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563">
              <a:spcBef>
                <a:spcPct val="0"/>
              </a:spcBef>
            </a:pPr>
            <a:r>
              <a:rPr lang="ru-RU" altLang="ru-RU"/>
              <a:t>Итак, первая часть школьной жизни уже позади - ребенок отучился в начальной школе. Он повзрослел. Он чувствует себя взрослым и снисходительно относится к тем «малышам», ряды которых сам покинул всего лишь три месяца назад. Он теперь - пятиклассник! Подростку предстоит понять требования средней школы и приспособиться к ним. </a:t>
            </a:r>
          </a:p>
          <a:p>
            <a:pPr indent="182563">
              <a:spcBef>
                <a:spcPct val="0"/>
              </a:spcBef>
            </a:pPr>
            <a:endParaRPr lang="ru-RU"/>
          </a:p>
          <a:p>
            <a:pPr indent="182563">
              <a:spcBef>
                <a:spcPct val="0"/>
              </a:spcBef>
            </a:pPr>
            <a:r>
              <a:rPr lang="ru-RU" altLang="ru-RU"/>
              <a:t>Переход ученика из начальной школы в среднюю школу совпадает со своеобразным концом детства - стабильным периодом развития в жизни ребенка. В пятом классе ребенка ждет новая система обучения: классный руководитель и учителя-предметники, преподающие новые дисциплины в разных кабинетах.</a:t>
            </a: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26EC91-2937-4622-9EA2-48163532B6C0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5851ED-C5D0-4E78-998B-11DB7A0FAE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563">
              <a:spcBef>
                <a:spcPct val="0"/>
              </a:spcBef>
            </a:pPr>
            <a:r>
              <a:rPr lang="ru-RU"/>
              <a:t>Если у вас остались вопросы свяжитесь со школьным психологом или психологом колледжа.</a:t>
            </a:r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3BCF7B-9818-427E-B687-7FC8D9DE0CD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563">
              <a:spcBef>
                <a:spcPct val="0"/>
              </a:spcBef>
            </a:pPr>
            <a:r>
              <a:rPr lang="ru-RU" altLang="ru-RU"/>
              <a:t>Если для учащихся начальной школы проблемы чаще всего связаны с учебной успешностью, то переход в среднее звено школы сопряжен с проблемами личностного развития и межличностных отношений ребят. А это, как правило, сопровождается появлением разного рода трудностей - повышением тревожности, появлением неуверенности, страхов, частых волнений в ситуациях, связанных (решением каждодневных задач. Например, усиливается страх не соответствовать ожиданиям окружающих, который в этом возрасте, как правило, сильнее, чем страх самовыражения. Для ребенка младшего подросткового возраста чрезвычайно важно мнение других людей о нем и о его поступках, особенно мнение одноклассников и учителей.</a:t>
            </a:r>
          </a:p>
          <a:p>
            <a:pPr indent="182563">
              <a:spcBef>
                <a:spcPct val="0"/>
              </a:spcBef>
            </a:pPr>
            <a:r>
              <a:rPr lang="ru-RU" altLang="ru-RU"/>
              <a:t>Постоянный страх не соответствовать ожиданиям окружающих приводит к тому, что и способный ребенок не проявляет в должной мере свои возможности. Кстати, дети очень способные живут в быстром ритме, увлекаются шахматами, английским языком, информатикой, и может быть, поэтому физиологическая сопротивляемость стрессу у них низкая. Родители, заботясь об образовании детей и их успешности в будущей жизни и беспокоясь, «как бы чего не случилось на улице, ведь время такое сложное», предпочитают загружать свободное время ребенка образованием, хотя именно эти дети нуждаются в щадящем режиме и специальных навыках управления стрессом, и, может быть, в особом внимании медиков.</a:t>
            </a:r>
            <a:endParaRPr lang="en-US" altLang="ru-RU"/>
          </a:p>
          <a:p>
            <a:pPr indent="182563">
              <a:spcBef>
                <a:spcPct val="0"/>
              </a:spcBef>
            </a:pPr>
            <a:endParaRPr lang="ru-RU" alt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6DFB08-B929-41F0-89BF-4C222FDEA3AC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В переходный период наибольшие изменения во внутренней позиции связаны со взаимоотношениями с другими людьми, прежде всего со сверстниками. В этом возрасте появляются притязания детей на определенное положение в системе и деловых, и личных взаимоотношений класса, формируется достаточно устойчивый статус ученика в этой системе. Поэтому на эмоциональное самочувствие ребенка все в большей степени начинает влиять то, как складываются его отношения с товарищами, а не только успехи в учебе и отношения с учителями.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dirty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64A2CF-2ECF-42BA-B7BB-CED3E00560EB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Давайте разберемся, в чем же заключается сложность этого периода и как миновать «подводные камни», о которые «спотыкаются» и дети, и родители, и педагоги.</a:t>
            </a:r>
          </a:p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В большинстве случаев сами пятиклассники указывают, что в школе стало сложнее, потому что: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- очень много разных учителей (их надо запомнить, привыкнуть) к требованиям каждого);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- непривычное расписание (новый режим);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- много новых кабинетов, которые неизвестно как расположены;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- новые дети в классе (или я сам в новом классе);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- новый классный руководитель;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- в средней школе мы снова - самые маленькие, а в начальной были уже большими;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- проблемы со старшеклассниками (например, в буфете или в туалетной комнате).</a:t>
            </a:r>
          </a:p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Учась в начальной школе, ребенок был ориентирован на одного учителя. Именно у него надо было завоевать авторитет. Уже через некоторое время после начала учебы этот учитель знал, на что способен ваш ребенок, как его ободрить, поддержать, помочь разобраться в сложной теме. Ребенок спокойно развивался: приобретал знания в ОДНОМ кабинете, с ОДНИМ основным учителем, его окружали ОДНИ и те же ребята, и требования к выполнению заданий и ведению тетрадей были ОДИНАКОВЫЕ. Все было привычно. А учитель - практически вторая мама, которая и подскажет, и направит.</a:t>
            </a:r>
          </a:p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При переходе же в 5-й класс ребенок сталкивается с проблемой множественности. Во-первых, стало МНОГО учителей-предметников. Во-вторых, каждый предмет изучается в своем кабинете, и таких кабинетов МНОГО. Зачастую на этом этапе дети переходят в другую школу, в другой класс (например, гимназический). Тогда ко всему вышесказанному прибавляется еще и новый коллектив - МНОГО новых ребят.</a:t>
            </a:r>
          </a:p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Рушится привычный мирок, и, конечно, освоить все это непросто. Надо выучить всех новых учителей, расположение всех кабинетов. А на это требуется время. И побегать по школе придется, потому что больше некому напомнить, какой следующий урок и в каком кабинете он будет. Ко всему прочему, необходимо помнить, что ребенку надо заново завоевывать авторитет, и не у одного учителя, а у многих, со многими учителями выработать свои отношения. Поневоле заволнуешься, испугаешься - а в итоге повышается тревожность.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dirty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821A05-2627-451A-8BF7-8B526D517268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A40E3E-6A2C-429A-B7A5-52DB7861AEB6}" type="slidenum">
              <a:rPr lang="ru-RU" alt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Одни пятиклассники гордятся тем, что повзрослели, и быстро втягиваются в учебный процесс, а другие переживают изменения в школьной жизни, и адаптация у них затягивается. В такой период дети нередко меняются - тревожатся без явных на то причин, становятся робкими или, наоборот, развязными, слишком суетятся. </a:t>
            </a:r>
          </a:p>
          <a:p>
            <a:pPr indent="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dirty="0"/>
              <a:t>Как результат – у ребят снижается работоспособность, они становятся забывчивыми, неорганизованными, иногда у детей ухудшаются сон и аппетит. Успешность адаптации младшего подростка зависит не только от его интеллектуальной готовности, но и от того, насколько хорошо он умеет налаживать отношения и общаться с одноклассниками и педагогами, соблюдать школьные правила, ориентироваться в новых ситуациях.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en-US" dirty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6B5FA0-E905-4822-B0D8-DB88F7699CF4}" type="slidenum">
              <a:rPr lang="ru-RU" alt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kk-KZ" altLang="ru-RU"/>
              <a:t>Давайте ответим на следующие вопросы</a:t>
            </a:r>
          </a:p>
          <a:p>
            <a:pPr>
              <a:spcBef>
                <a:spcPct val="0"/>
              </a:spcBef>
            </a:pPr>
            <a:r>
              <a:rPr lang="kk-KZ" altLang="en-US"/>
              <a:t>За каждый + один бал</a:t>
            </a:r>
            <a:endParaRPr lang="ru-RU" altLang="en-US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1A53F5-EF12-469E-B0D7-7A8A6BF168EE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kk-KZ" altLang="ru-RU"/>
              <a:t>Давайте ответим на следующие вопросы</a:t>
            </a:r>
          </a:p>
          <a:p>
            <a:pPr>
              <a:spcBef>
                <a:spcPct val="0"/>
              </a:spcBef>
            </a:pPr>
            <a:r>
              <a:rPr lang="kk-KZ" altLang="en-US"/>
              <a:t>За каждый + один бал</a:t>
            </a:r>
            <a:endParaRPr lang="ru-RU" altLang="en-US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5466D7-6CA6-4593-A21C-3D0633824FB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kk-KZ" altLang="ru-RU"/>
              <a:t>Здесь мы можете посмотреть ответы</a:t>
            </a:r>
            <a:endParaRPr lang="ru-RU" altLang="ru-RU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F1BE66-4ACD-48B1-8FAF-3B3FB4E80528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94814-A53C-4971-A93E-CF2743703FFC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2D9A2-8F4E-41C1-B920-F1F652C7C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8B685-BA70-4159-BB73-0DC89695DDC6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F6F82-9D3D-4D86-9F03-45BA72268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600A7-8764-42B5-B469-64CD1FAA2B82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394B1-E860-4B8D-B582-1F9703A22D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DBC7B-B30C-4002-A793-1DF8453B10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03604-B9A4-46A6-AC51-870BAC0178D5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6E889-5121-4B56-AAEC-0B475013A7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6F5BE-99BD-4CAA-9D6B-6BB61F152797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B202-13B9-444B-B7CB-1BF6F4896A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14459-0DD3-4878-94CD-F2FB96547869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EF01-A9A8-4141-94C9-AA2C9F970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7617-AA46-4156-A8BB-7A92E2143055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62E64-0A0A-4867-A8CD-8C32C34D9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F2136-6593-46F3-B2A0-FABE6AB6F56D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79F95-7637-4F35-A16D-CBA4F8F30F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D331E-E93E-4694-B455-AE74A099AD4C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4BC7C-2A77-43BD-9025-1A4CFD8887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7407E-2069-4AE5-B1B1-3264057A2343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E3306-C996-4C01-B730-C75D69E61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FF751-3EFB-4B39-A79F-2ABA565C8041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B3206-CE1B-4EC5-8CBC-4F56C4043E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67307E-CEA2-4900-A6CF-503EAE24F56B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8304E-6A77-497E-8A9C-1D14BEC1FC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2.xml" /><Relationship Id="rId5" Type="http://schemas.openxmlformats.org/officeDocument/2006/relationships/image" Target="../media/image3.jpeg" /><Relationship Id="rId4" Type="http://schemas.openxmlformats.org/officeDocument/2006/relationships/image" Target="../media/image2.gif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7.gif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123825" y="5227638"/>
            <a:ext cx="12069763" cy="142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4400" b="1">
                <a:solidFill>
                  <a:srgbClr val="C00000"/>
                </a:solidFill>
              </a:rPr>
              <a:t>Пятый класс: </a:t>
            </a:r>
            <a:r>
              <a:rPr lang="ru-RU" altLang="ru-RU" sz="3600">
                <a:solidFill>
                  <a:srgbClr val="000066"/>
                </a:solidFill>
              </a:rPr>
              <a:t>переход не только на новую ступень, но и в новый период развития - </a:t>
            </a:r>
            <a:r>
              <a:rPr lang="ru-RU" altLang="ru-RU" sz="4400" b="1">
                <a:solidFill>
                  <a:srgbClr val="000066"/>
                </a:solidFill>
              </a:rPr>
              <a:t>отрочество.</a:t>
            </a:r>
          </a:p>
        </p:txBody>
      </p:sp>
      <p:pic>
        <p:nvPicPr>
          <p:cNvPr id="1536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825" y="1316038"/>
            <a:ext cx="1800225" cy="197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7" descr="slide0055_image07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44150" y="1219200"/>
            <a:ext cx="213201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1244564717_schkoljnaj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30538" y="33338"/>
            <a:ext cx="6437312" cy="519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 Box 6"/>
          <p:cNvSpPr txBox="1">
            <a:spLocks noChangeArrowheads="1"/>
          </p:cNvSpPr>
          <p:nvPr/>
        </p:nvSpPr>
        <p:spPr bwMode="auto">
          <a:xfrm rot="-488676">
            <a:off x="4298950" y="844550"/>
            <a:ext cx="3900488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800" b="1">
                <a:solidFill>
                  <a:srgbClr val="FF3300"/>
                </a:solidFill>
              </a:rPr>
              <a:t>         </a:t>
            </a:r>
            <a:r>
              <a:rPr lang="ru-RU" altLang="ru-RU" sz="3200" b="1">
                <a:solidFill>
                  <a:srgbClr val="FF3300"/>
                </a:solidFill>
              </a:rPr>
              <a:t>«Особенности </a:t>
            </a:r>
          </a:p>
          <a:p>
            <a:pPr algn="ctr"/>
            <a:r>
              <a:rPr lang="ru-RU" altLang="ru-RU" sz="3200" b="1">
                <a:solidFill>
                  <a:srgbClr val="FF3300"/>
                </a:solidFill>
              </a:rPr>
              <a:t>адаптации </a:t>
            </a:r>
          </a:p>
          <a:p>
            <a:pPr algn="ctr"/>
            <a:r>
              <a:rPr lang="ru-RU" altLang="ru-RU" sz="3200" b="1">
                <a:solidFill>
                  <a:srgbClr val="FF3300"/>
                </a:solidFill>
              </a:rPr>
              <a:t>пятиклассников»</a:t>
            </a:r>
          </a:p>
          <a:p>
            <a:pPr algn="ctr"/>
            <a:endParaRPr lang="ru-RU" altLang="ru-RU" sz="2000" b="1">
              <a:solidFill>
                <a:srgbClr val="0070C0"/>
              </a:solidFill>
            </a:endParaRPr>
          </a:p>
          <a:p>
            <a:pPr algn="ctr"/>
            <a:r>
              <a:rPr lang="ru-RU" altLang="ru-RU" sz="2000" b="1">
                <a:solidFill>
                  <a:srgbClr val="0070C0"/>
                </a:solidFill>
              </a:rPr>
              <a:t>Встреча психолога с родителями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20650"/>
            <a:ext cx="10515600" cy="701675"/>
          </a:xfrm>
        </p:spPr>
        <p:txBody>
          <a:bodyPr rtlCol="0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Рекомендации родителям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52500"/>
            <a:ext cx="11544300" cy="4351338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/>
              <a:buAutoNum type="arabicPeriod"/>
            </a:pPr>
            <a:r>
              <a:rPr lang="ru-RU" altLang="ru-RU" sz="3200" b="1"/>
              <a:t>Расспрашивайте Вашего ребенка о его школьных делах.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/>
              <a:buAutoNum type="arabicPeriod"/>
            </a:pPr>
            <a:r>
              <a:rPr lang="ru-RU" altLang="ru-RU" sz="3200" b="1">
                <a:solidFill>
                  <a:srgbClr val="0070C0"/>
                </a:solidFill>
              </a:rPr>
              <a:t>Регулярно беседуйте с учителями вашего ребенка 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/>
              <a:buAutoNum type="arabicPeriod"/>
            </a:pPr>
            <a:r>
              <a:rPr lang="ru-RU" altLang="ru-RU" sz="3200" b="1"/>
              <a:t>Не связывайте оценки за успеваемость ребенка со своей системой наказаний и поощрений.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/>
              <a:buAutoNum type="arabicPeriod"/>
            </a:pPr>
            <a:r>
              <a:rPr lang="ru-RU" altLang="ru-RU" sz="3200" b="1">
                <a:solidFill>
                  <a:srgbClr val="0070C0"/>
                </a:solidFill>
              </a:rPr>
              <a:t>Помогайте ребенку выполнять домашние задания 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/>
              <a:buAutoNum type="arabicPeriod"/>
            </a:pPr>
            <a:r>
              <a:rPr lang="ru-RU" altLang="ru-RU" sz="3200" b="1"/>
              <a:t>Помогите ребенку почувствовать интерес к тому, что преподают в школе</a:t>
            </a:r>
            <a:r>
              <a:rPr lang="ru-RU" altLang="ru-RU" sz="3200"/>
              <a:t> 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/>
              <a:buAutoNum type="arabicPeriod"/>
            </a:pPr>
            <a:r>
              <a:rPr lang="ru-RU" altLang="ru-RU" sz="3200" b="1">
                <a:solidFill>
                  <a:srgbClr val="0070C0"/>
                </a:solidFill>
              </a:rPr>
              <a:t>Особенные усилия прилагайте для того, чтобы поддерживать спокойную и стабильную атмосферу в доме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1263" y="2568575"/>
            <a:ext cx="9448800" cy="3125788"/>
          </a:xfrm>
        </p:spPr>
        <p:txBody>
          <a:bodyPr>
            <a:normAutofit/>
          </a:bodyPr>
          <a:lstStyle/>
          <a:p>
            <a:r>
              <a:rPr lang="ru-RU" sz="4200" b="1" dirty="0">
                <a:solidFill>
                  <a:srgbClr val="05856D"/>
                </a:solidFill>
                <a:latin typeface="Calibri" pitchFamily="34" charset="0"/>
                <a:ea typeface="Open Sans Light"/>
                <a:cs typeface="Open Sans Light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4775"/>
            <a:ext cx="10515600" cy="54768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b="1" dirty="0">
                <a:solidFill>
                  <a:srgbClr val="993300"/>
                </a:solidFill>
                <a:latin typeface="+mn-lt"/>
              </a:rPr>
              <a:t>Что важно знать о младшем подростке: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847725"/>
            <a:ext cx="11976100" cy="5630863"/>
          </a:xfrm>
        </p:spPr>
        <p:txBody>
          <a:bodyPr rtlCol="0">
            <a:normAutofit fontScale="92500"/>
          </a:bodyPr>
          <a:lstStyle/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/>
              <a:t>Проявление чувства взрослости. Стремление отмежеваться от всего «детского»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>
                <a:solidFill>
                  <a:srgbClr val="0070C0"/>
                </a:solidFill>
              </a:rPr>
              <a:t>Рост самооценки, самосознания, саморегуляции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/>
              <a:t>Проявление самостоятельности в приобретении знаний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>
                <a:solidFill>
                  <a:srgbClr val="0070C0"/>
                </a:solidFill>
              </a:rPr>
              <a:t>Появление познавательной мотивации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/>
              <a:t>Желание быть не хуже других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>
                <a:solidFill>
                  <a:srgbClr val="0070C0"/>
                </a:solidFill>
              </a:rPr>
              <a:t>Потребность в достойном положении в коллективе сверстников, в семье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/>
              <a:t>Стремление обзавестись верным другом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>
                <a:solidFill>
                  <a:srgbClr val="0070C0"/>
                </a:solidFill>
              </a:rPr>
              <a:t>Стремление избежать изоляции, как в классе, так и в малом коллективе 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/>
              <a:t>Повышенный интерес к вопросу о “соотношении сил” в классе</a:t>
            </a:r>
          </a:p>
          <a:p>
            <a:pPr marL="514350" indent="-514350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ru-RU" altLang="ru-RU" b="1" dirty="0">
                <a:solidFill>
                  <a:srgbClr val="0070C0"/>
                </a:solidFill>
              </a:rPr>
              <a:t>Установление доверительных отношений со сверстниками (ведущая деятельность – общение)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739775"/>
            <a:ext cx="11772900" cy="601345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>
                <a:solidFill>
                  <a:srgbClr val="0070C0"/>
                </a:solidFill>
              </a:rPr>
              <a:t>11. Повышенное внимание к своей внешности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/>
              <a:t>12. Ярко выраженная эмоциональность, высокая тревожность, неустойчивая психика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>
                <a:solidFill>
                  <a:srgbClr val="0070C0"/>
                </a:solidFill>
              </a:rPr>
              <a:t>13. Отсутствие авторитета возраста; намеренная манипуляция взрослыми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/>
              <a:t>14. Повышенное негативное отношение к учителям, родителям, взрослым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>
                <a:solidFill>
                  <a:srgbClr val="0070C0"/>
                </a:solidFill>
              </a:rPr>
              <a:t>15. Отвращение к необоснованным запретам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/>
              <a:t>16. Переоценка своих возможностей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>
                <a:solidFill>
                  <a:srgbClr val="0070C0"/>
                </a:solidFill>
              </a:rPr>
              <a:t>17.Отсутствие адаптации к неудачам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/>
              <a:t>18.Проявление эгоцентризма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>
                <a:solidFill>
                  <a:srgbClr val="0070C0"/>
                </a:solidFill>
              </a:rPr>
              <a:t>19. Внутренний конфликт с самим собой и окружающими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None/>
            </a:pPr>
            <a:r>
              <a:rPr lang="ru-RU" altLang="ru-RU" b="1"/>
              <a:t>20. Страх одиночества</a:t>
            </a:r>
            <a:endParaRPr lang="ru-RU" altLang="ru-RU" sz="2400" b="1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4775"/>
            <a:ext cx="10515600" cy="54768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b="1" dirty="0">
                <a:solidFill>
                  <a:srgbClr val="993300"/>
                </a:solidFill>
                <a:latin typeface="+mn-lt"/>
              </a:rPr>
              <a:t>Что важно знать о младшем подростке: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80975"/>
            <a:ext cx="11353800" cy="16478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k-KZ" altLang="ru-RU" b="1" dirty="0">
                <a:solidFill>
                  <a:srgbClr val="993300"/>
                </a:solidFill>
                <a:latin typeface="+mn-lt"/>
              </a:rPr>
              <a:t>С какими трудностями встречается пятиклассник</a:t>
            </a:r>
            <a:endParaRPr lang="ru-RU" altLang="ru-RU" b="1" dirty="0">
              <a:solidFill>
                <a:srgbClr val="993300"/>
              </a:solidFill>
              <a:latin typeface="+mn-lt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8388" y="2008188"/>
            <a:ext cx="10515600" cy="3168650"/>
          </a:xfrm>
        </p:spPr>
        <p:txBody>
          <a:bodyPr/>
          <a:lstStyle/>
          <a:p>
            <a:pPr marL="609600" indent="-609600">
              <a:buFont typeface="Arial" charset="0"/>
              <a:buNone/>
            </a:pPr>
            <a:endParaRPr lang="ru-RU" altLang="ru-RU"/>
          </a:p>
          <a:p>
            <a:pPr marL="609600" indent="-609600">
              <a:buFont typeface="Arial" charset="0"/>
              <a:buNone/>
            </a:pPr>
            <a:r>
              <a:rPr lang="ru-RU" altLang="ru-RU" sz="3600"/>
              <a:t>1. Изменение условий обучения</a:t>
            </a:r>
          </a:p>
          <a:p>
            <a:pPr marL="609600" indent="-609600">
              <a:buFont typeface="Arial" charset="0"/>
              <a:buNone/>
            </a:pPr>
            <a:r>
              <a:rPr lang="ru-RU" altLang="ru-RU" sz="3600">
                <a:solidFill>
                  <a:srgbClr val="0070C0"/>
                </a:solidFill>
              </a:rPr>
              <a:t>2. Разные требования </a:t>
            </a:r>
          </a:p>
          <a:p>
            <a:pPr marL="609600" indent="-609600">
              <a:buFont typeface="Arial" charset="0"/>
              <a:buNone/>
            </a:pPr>
            <a:r>
              <a:rPr lang="ru-RU" altLang="ru-RU" sz="3600"/>
              <a:t>3. Отсутствие контроля</a:t>
            </a:r>
          </a:p>
          <a:p>
            <a:pPr marL="609600" indent="-609600">
              <a:buFont typeface="Arial" charset="0"/>
              <a:buNone/>
            </a:pPr>
            <a:endParaRPr lang="ru-RU" altLang="ru-RU" sz="3600"/>
          </a:p>
          <a:p>
            <a:pPr marL="609600" indent="-609600">
              <a:buFontTx/>
              <a:buAutoNum type="arabicPeriod"/>
            </a:pPr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247650" y="96838"/>
            <a:ext cx="9961563" cy="1325562"/>
          </a:xfrm>
        </p:spPr>
        <p:txBody>
          <a:bodyPr/>
          <a:lstStyle/>
          <a:p>
            <a:pPr algn="ctr"/>
            <a:r>
              <a:rPr lang="ru-RU" altLang="ru-RU" b="1">
                <a:solidFill>
                  <a:srgbClr val="993300"/>
                </a:solidFill>
              </a:rPr>
              <a:t>Как понять что ваш ребенок успешно адаптируется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1685925"/>
            <a:ext cx="10515600" cy="4351338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3200" dirty="0"/>
              <a:t>1. Удовлетворенность ребенка процессом обучения.</a:t>
            </a:r>
          </a:p>
          <a:p>
            <a:pPr marL="0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3200" dirty="0">
                <a:solidFill>
                  <a:srgbClr val="0070C0"/>
                </a:solidFill>
              </a:rPr>
              <a:t>2. Ребенок легко справляется с программой.</a:t>
            </a:r>
          </a:p>
          <a:p>
            <a:pPr marL="0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3200" dirty="0"/>
              <a:t>3. Степень самостоятельности ребенка при выполнении им учебных заданий, готовность прибегнуть к помощи взрослого лишь ПОСЛЕ попыток выполнить задание самому.</a:t>
            </a:r>
          </a:p>
          <a:p>
            <a:pPr marL="0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3200" dirty="0">
                <a:solidFill>
                  <a:srgbClr val="0070C0"/>
                </a:solidFill>
              </a:rPr>
              <a:t>4. Удовлетворенность межличностными отношениями – с одноклассниками и учителем.</a:t>
            </a:r>
          </a:p>
          <a:p>
            <a:pPr marL="0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ru-RU" altLang="ru-RU" sz="3200" dirty="0"/>
          </a:p>
        </p:txBody>
      </p:sp>
      <p:pic>
        <p:nvPicPr>
          <p:cNvPr id="23555" name="Picture 4" descr="slide0089_image18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98075" y="-1211263"/>
            <a:ext cx="2087563" cy="364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1613"/>
            <a:ext cx="12120563" cy="615950"/>
          </a:xfrm>
        </p:spPr>
        <p:txBody>
          <a:bodyPr/>
          <a:lstStyle/>
          <a:p>
            <a:pPr algn="ctr">
              <a:lnSpc>
                <a:spcPts val="3600"/>
              </a:lnSpc>
            </a:pPr>
            <a:r>
              <a:rPr lang="kk-KZ" altLang="ru-RU" sz="4000" b="1">
                <a:solidFill>
                  <a:srgbClr val="993300"/>
                </a:solidFill>
              </a:rPr>
              <a:t>Как понять что ребенок испытывает </a:t>
            </a:r>
            <a:br>
              <a:rPr lang="en-US" altLang="ru-RU" sz="4000" b="1">
                <a:solidFill>
                  <a:srgbClr val="993300"/>
                </a:solidFill>
              </a:rPr>
            </a:br>
            <a:r>
              <a:rPr lang="kk-KZ" altLang="ru-RU" sz="4000" b="1">
                <a:solidFill>
                  <a:srgbClr val="993300"/>
                </a:solidFill>
              </a:rPr>
              <a:t>трудности в адаптации</a:t>
            </a:r>
            <a:endParaRPr lang="ru-RU" altLang="ru-RU" sz="4000" b="1">
              <a:solidFill>
                <a:srgbClr val="9933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88" y="1036638"/>
            <a:ext cx="11985625" cy="5730875"/>
          </a:xfrm>
        </p:spPr>
        <p:txBody>
          <a:bodyPr rtlCol="0">
            <a:normAutofit fontScale="92500"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/>
              <a:t>Усталый, утомлённый внешний вид ребёнка.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>
                <a:solidFill>
                  <a:srgbClr val="0070C0"/>
                </a:solidFill>
              </a:rPr>
              <a:t>Нежелание ребёнка делиться своими впечатлениями о проведённом дне.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/>
              <a:t>Стремление отвлечь взрослого от школьных событий, переключить внимание на другие темы.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>
                <a:solidFill>
                  <a:srgbClr val="0070C0"/>
                </a:solidFill>
              </a:rPr>
              <a:t>Нежелания выполнять домашние задания.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/>
              <a:t>Негативные характеристики в адрес школы, учителей, одноклассников.</a:t>
            </a:r>
            <a:endParaRPr lang="en-US" altLang="ru-RU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>
                <a:solidFill>
                  <a:srgbClr val="0070C0"/>
                </a:solidFill>
              </a:rPr>
              <a:t>Жалобы на те или иные события, связанные со школой.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/>
              <a:t>Беспокойный сон. Нарушение аппетита.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>
                <a:solidFill>
                  <a:srgbClr val="0070C0"/>
                </a:solidFill>
              </a:rPr>
              <a:t>Трудности утреннего пробуждения, вялость.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/>
              <a:t>Постоянные жалобы на плохое самочувствие.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>
                <a:solidFill>
                  <a:srgbClr val="0070C0"/>
                </a:solidFill>
              </a:rPr>
              <a:t>Снижение работоспособности.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/>
              <a:t>Забывчивость.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altLang="ru-RU" dirty="0">
                <a:solidFill>
                  <a:srgbClr val="0070C0"/>
                </a:solidFill>
              </a:rPr>
              <a:t>Неорганизованность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altLang="ru-RU" dirty="0"/>
          </a:p>
        </p:txBody>
      </p:sp>
      <p:pic>
        <p:nvPicPr>
          <p:cNvPr id="25603" name="Picture 4" descr="people18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24963" y="4662488"/>
            <a:ext cx="21748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563" y="196850"/>
            <a:ext cx="11969750" cy="1200150"/>
          </a:xfrm>
        </p:spPr>
        <p:txBody>
          <a:bodyPr>
            <a:normAutofit/>
          </a:bodyPr>
          <a:lstStyle/>
          <a:p>
            <a:pPr>
              <a:lnSpc>
                <a:spcPts val="4500"/>
              </a:lnSpc>
            </a:pPr>
            <a:br>
              <a:rPr lang="ru-RU" altLang="ru-RU" sz="6000" b="1">
                <a:solidFill>
                  <a:srgbClr val="993300"/>
                </a:solidFill>
              </a:rPr>
            </a:br>
            <a:r>
              <a:rPr lang="ru-RU" altLang="ru-RU" sz="6000" b="1">
                <a:solidFill>
                  <a:srgbClr val="993300"/>
                </a:solidFill>
              </a:rPr>
              <a:t>Тест</a:t>
            </a:r>
            <a:r>
              <a:rPr lang="ru-RU" altLang="ru-RU" sz="4300" b="1">
                <a:solidFill>
                  <a:srgbClr val="993300"/>
                </a:solidFill>
              </a:rPr>
              <a:t> «Как вы думаете, все ли благополучно </a:t>
            </a:r>
            <a:br>
              <a:rPr lang="en-US" altLang="ru-RU" sz="4300" b="1">
                <a:solidFill>
                  <a:srgbClr val="993300"/>
                </a:solidFill>
              </a:rPr>
            </a:br>
            <a:r>
              <a:rPr lang="ru-RU" altLang="ru-RU" sz="4300" b="1">
                <a:solidFill>
                  <a:srgbClr val="993300"/>
                </a:solidFill>
              </a:rPr>
              <a:t>у вашего ребенка в школе?»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4113" y="3141663"/>
            <a:ext cx="8007350" cy="2763837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</a:t>
            </a:r>
            <a:endParaRPr lang="ru-RU" altLang="ru-RU" sz="3600" b="1"/>
          </a:p>
        </p:txBody>
      </p:sp>
      <p:pic>
        <p:nvPicPr>
          <p:cNvPr id="27651" name="Picture 4" descr="54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0825" y="4264025"/>
            <a:ext cx="1897063" cy="18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Rectangle 3"/>
          <p:cNvSpPr txBox="1">
            <a:spLocks noChangeArrowheads="1"/>
          </p:cNvSpPr>
          <p:nvPr/>
        </p:nvSpPr>
        <p:spPr bwMode="auto">
          <a:xfrm>
            <a:off x="266700" y="1870075"/>
            <a:ext cx="11399838" cy="296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</a:pPr>
            <a:r>
              <a:rPr lang="ru-RU" altLang="ru-RU" sz="3600" b="1">
                <a:latin typeface="Calibri" pitchFamily="34" charset="0"/>
              </a:rPr>
              <a:t>Если согласны с утверждением, то поставьте </a:t>
            </a:r>
            <a:r>
              <a:rPr lang="ru-RU" altLang="ru-RU" sz="4400" b="1">
                <a:solidFill>
                  <a:schemeClr val="accent2"/>
                </a:solidFill>
                <a:latin typeface="Calibri" pitchFamily="34" charset="0"/>
              </a:rPr>
              <a:t>“+”</a:t>
            </a:r>
            <a:endParaRPr lang="ru-RU" altLang="ru-RU" sz="3600" b="1">
              <a:solidFill>
                <a:schemeClr val="accent2"/>
              </a:solidFill>
              <a:latin typeface="Calibri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</a:pPr>
            <a:r>
              <a:rPr lang="ru-RU" altLang="ru-RU" sz="1100" b="1">
                <a:latin typeface="Calibri" pitchFamily="34" charset="0"/>
              </a:rPr>
              <a:t> </a:t>
            </a:r>
            <a:r>
              <a:rPr lang="ru-RU" altLang="ru-RU" sz="2000" b="1">
                <a:latin typeface="Calibri" pitchFamily="34" charset="0"/>
              </a:rPr>
              <a:t>  </a:t>
            </a:r>
            <a:endParaRPr lang="ru-RU" altLang="ru-RU" sz="3600" b="1">
              <a:latin typeface="Calibri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</a:pPr>
            <a:r>
              <a:rPr lang="ru-RU" altLang="ru-RU" sz="3600" b="1">
                <a:latin typeface="Calibri" pitchFamily="34" charset="0"/>
              </a:rPr>
              <a:t>Если утверждение к вам не относится, то поставьте </a:t>
            </a:r>
            <a:r>
              <a:rPr lang="ru-RU" altLang="ru-RU" sz="4400" b="1">
                <a:solidFill>
                  <a:schemeClr val="accent2"/>
                </a:solidFill>
                <a:latin typeface="Calibri" pitchFamily="34" charset="0"/>
              </a:rPr>
              <a:t>“-”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</a:pPr>
            <a:endParaRPr lang="en-US" altLang="en-US" sz="1600">
              <a:latin typeface="Calibri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</a:pPr>
            <a:r>
              <a:rPr lang="kk-KZ" altLang="en-US" sz="4000" b="1">
                <a:latin typeface="Calibri" pitchFamily="34" charset="0"/>
              </a:rPr>
              <a:t>За каждый «+» 1 бал</a:t>
            </a:r>
            <a:r>
              <a:rPr lang="ru-RU" altLang="en-US" sz="4000" b="1">
                <a:latin typeface="Calibri" pitchFamily="34" charset="0"/>
              </a:rPr>
              <a:t>л</a:t>
            </a:r>
          </a:p>
        </p:txBody>
      </p:sp>
      <p:pic>
        <p:nvPicPr>
          <p:cNvPr id="27653" name="Picture 4" descr="slide0093_image19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75950" y="-1588"/>
            <a:ext cx="1233488" cy="158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4300" y="288925"/>
            <a:ext cx="11980863" cy="57086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/>
              <a:t>Моему ребенку нравится учиться в школе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>
                <a:solidFill>
                  <a:srgbClr val="0070C0"/>
                </a:solidFill>
              </a:rPr>
              <a:t>Я думаю, что мой ребенок охотно перешел бы в другую школу, класс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/>
              <a:t>Если бы был выбор, он не хотел бы учиться дома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>
                <a:solidFill>
                  <a:srgbClr val="0070C0"/>
                </a:solidFill>
              </a:rPr>
              <a:t>К сожалению, мой ребенок никогда не рассказывает мне и родственникам о школе с радостью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/>
              <a:t>В классе у него много друзей </a:t>
            </a:r>
          </a:p>
          <a:p>
            <a:pPr marL="609600" indent="-609600">
              <a:lnSpc>
                <a:spcPct val="80000"/>
              </a:lnSpc>
              <a:buFont typeface="Calibri Light"/>
              <a:buAutoNum type="arabicPeriod"/>
            </a:pPr>
            <a:r>
              <a:rPr lang="ru-RU" altLang="ru-RU">
                <a:solidFill>
                  <a:srgbClr val="0070C0"/>
                </a:solidFill>
              </a:rPr>
              <a:t>Ему мало нравятся учителя в школе </a:t>
            </a:r>
          </a:p>
          <a:p>
            <a:pPr marL="609600" indent="-609600">
              <a:lnSpc>
                <a:spcPct val="80000"/>
              </a:lnSpc>
              <a:buFont typeface="Calibri Light"/>
              <a:buAutoNum type="arabicPeriod"/>
            </a:pPr>
            <a:r>
              <a:rPr lang="ru-RU" altLang="ru-RU"/>
              <a:t>Он активно участвует во внеклассных мероприятиях, вечерах, походах</a:t>
            </a:r>
          </a:p>
          <a:p>
            <a:pPr marL="609600" indent="-609600">
              <a:lnSpc>
                <a:spcPct val="80000"/>
              </a:lnSpc>
              <a:buFont typeface="Calibri Light"/>
              <a:buAutoNum type="arabicPeriod"/>
            </a:pPr>
            <a:r>
              <a:rPr lang="ru-RU" altLang="ru-RU">
                <a:solidFill>
                  <a:srgbClr val="0070C0"/>
                </a:solidFill>
              </a:rPr>
              <a:t>Мой ребенок не расстраивается, когда отменяют уроки (по болезни учителя или др. причине) </a:t>
            </a:r>
          </a:p>
          <a:p>
            <a:pPr marL="609600" indent="-609600">
              <a:lnSpc>
                <a:spcPct val="80000"/>
              </a:lnSpc>
              <a:buFont typeface="Calibri Light"/>
              <a:buAutoNum type="arabicPeriod"/>
            </a:pPr>
            <a:r>
              <a:rPr lang="ru-RU" altLang="ru-RU"/>
              <a:t>Мой ребенок редко делает уроки без напоминания </a:t>
            </a:r>
          </a:p>
          <a:p>
            <a:pPr marL="609600" indent="-609600">
              <a:lnSpc>
                <a:spcPct val="80000"/>
              </a:lnSpc>
              <a:buFont typeface="Calibri Light"/>
              <a:buAutoNum type="arabicPeriod"/>
            </a:pPr>
            <a:r>
              <a:rPr lang="ru-RU" altLang="ru-RU">
                <a:solidFill>
                  <a:srgbClr val="0070C0"/>
                </a:solidFill>
              </a:rPr>
              <a:t>Другие интересы и хобби не мешают его учебе в школе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ru-RU" altLang="ru-RU"/>
          </a:p>
        </p:txBody>
      </p:sp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20638" y="5905500"/>
            <a:ext cx="12192000" cy="9191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3200"/>
              </a:lnSpc>
            </a:pPr>
            <a:r>
              <a:rPr lang="ru-RU" altLang="ru-RU" sz="2400" b="1">
                <a:latin typeface="Calibri" pitchFamily="34" charset="0"/>
              </a:rPr>
              <a:t>Если согласны с утверждением, то поставьте </a:t>
            </a:r>
            <a:r>
              <a:rPr lang="ru-RU" altLang="ru-RU" sz="3200" b="1">
                <a:solidFill>
                  <a:srgbClr val="C00000"/>
                </a:solidFill>
                <a:latin typeface="Calibri" pitchFamily="34" charset="0"/>
              </a:rPr>
              <a:t>“+” </a:t>
            </a:r>
            <a:r>
              <a:rPr lang="ru-RU" altLang="ru-RU" sz="3200" b="1">
                <a:solidFill>
                  <a:schemeClr val="accent2"/>
                </a:solidFill>
                <a:latin typeface="Calibri" pitchFamily="34" charset="0"/>
              </a:rPr>
              <a:t> </a:t>
            </a:r>
            <a:endParaRPr lang="en-US" altLang="ru-RU" sz="3200" b="1">
              <a:solidFill>
                <a:schemeClr val="accent2"/>
              </a:solidFill>
              <a:latin typeface="Calibri" pitchFamily="34" charset="0"/>
            </a:endParaRPr>
          </a:p>
          <a:p>
            <a:pPr algn="ctr">
              <a:lnSpc>
                <a:spcPts val="3200"/>
              </a:lnSpc>
            </a:pPr>
            <a:r>
              <a:rPr lang="ru-RU" altLang="ru-RU" sz="2400" b="1">
                <a:latin typeface="Calibri" pitchFamily="34" charset="0"/>
              </a:rPr>
              <a:t>Если утверждение к вам не относится, то поставьте </a:t>
            </a:r>
            <a:r>
              <a:rPr lang="ru-RU" altLang="ru-RU" sz="3200" b="1">
                <a:solidFill>
                  <a:srgbClr val="C00000"/>
                </a:solidFill>
                <a:latin typeface="Calibri" pitchFamily="34" charset="0"/>
              </a:rPr>
              <a:t>“-”</a:t>
            </a:r>
            <a:r>
              <a:rPr lang="ru-RU" altLang="ru-RU" sz="3200" b="1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kk-KZ" altLang="en-US" sz="2800" b="1">
                <a:latin typeface="Calibri" pitchFamily="34" charset="0"/>
              </a:rPr>
              <a:t>За каждый «+»</a:t>
            </a:r>
            <a:r>
              <a:rPr lang="en-US" altLang="en-US" sz="2800" b="1">
                <a:latin typeface="Calibri" pitchFamily="34" charset="0"/>
              </a:rPr>
              <a:t> -</a:t>
            </a:r>
            <a:r>
              <a:rPr lang="kk-KZ" altLang="en-US" sz="2800" b="1">
                <a:latin typeface="Calibri" pitchFamily="34" charset="0"/>
              </a:rPr>
              <a:t> 1 бал</a:t>
            </a:r>
            <a:r>
              <a:rPr lang="ru-RU" altLang="en-US" sz="2800" b="1">
                <a:latin typeface="Calibri" pitchFamily="34" charset="0"/>
              </a:rPr>
              <a:t>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725" y="1635125"/>
            <a:ext cx="11269663" cy="4929188"/>
          </a:xfr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3200" b="1">
                <a:solidFill>
                  <a:srgbClr val="800000"/>
                </a:solidFill>
              </a:rPr>
              <a:t>8-10 баллов</a:t>
            </a:r>
            <a:r>
              <a:rPr lang="ru-RU" altLang="ru-RU" sz="3200"/>
              <a:t> </a:t>
            </a:r>
            <a:r>
              <a:rPr lang="ru-RU" altLang="ru-RU"/>
              <a:t>– У вашего ребенка хорошее отношение к школе и скорее         всего у него в ближайшее время не возникнет проблем.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ru-RU" altLang="ru-RU" sz="3200" b="1">
                <a:solidFill>
                  <a:srgbClr val="800000"/>
                </a:solidFill>
              </a:rPr>
              <a:t>6-7 баллов</a:t>
            </a:r>
            <a:r>
              <a:rPr lang="ru-RU" altLang="ru-RU" sz="3200"/>
              <a:t> </a:t>
            </a:r>
            <a:r>
              <a:rPr lang="ru-RU" altLang="ru-RU"/>
              <a:t>–  В школе дела обстоят неплохо.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ru-RU" altLang="ru-RU" sz="3200" b="1">
                <a:solidFill>
                  <a:srgbClr val="800000"/>
                </a:solidFill>
              </a:rPr>
              <a:t>4-5 баллов</a:t>
            </a:r>
            <a:r>
              <a:rPr lang="ru-RU" altLang="ru-RU" sz="3200"/>
              <a:t> </a:t>
            </a:r>
            <a:r>
              <a:rPr lang="ru-RU" altLang="ru-RU"/>
              <a:t>– Будьте внимательны! В школьной жизни что-то неблагополучно.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ru-RU" altLang="ru-RU" sz="3200" b="1">
                <a:solidFill>
                  <a:srgbClr val="800000"/>
                </a:solidFill>
              </a:rPr>
              <a:t>1-3 балла</a:t>
            </a:r>
            <a:r>
              <a:rPr lang="ru-RU" altLang="ru-RU" sz="3200"/>
              <a:t> </a:t>
            </a:r>
            <a:r>
              <a:rPr lang="ru-RU" altLang="ru-RU"/>
              <a:t>– Ребенку крайне необходима ваша помощь. У него негативное отношение  к школе, связанное с конфликтами, снижением успеваемости. </a:t>
            </a:r>
          </a:p>
        </p:txBody>
      </p:sp>
      <p:pic>
        <p:nvPicPr>
          <p:cNvPr id="31746" name="Picture 4" descr="1267806325_roditely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34688" y="163513"/>
            <a:ext cx="1017587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Rectangle 1"/>
          <p:cNvSpPr>
            <a:spLocks noChangeArrowheads="1"/>
          </p:cNvSpPr>
          <p:nvPr/>
        </p:nvSpPr>
        <p:spPr bwMode="auto">
          <a:xfrm>
            <a:off x="231775" y="80963"/>
            <a:ext cx="10775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4400" b="1">
                <a:solidFill>
                  <a:srgbClr val="0070C0"/>
                </a:solidFill>
                <a:latin typeface="Calibri" pitchFamily="34" charset="0"/>
              </a:rPr>
              <a:t>Результаты теста</a:t>
            </a:r>
            <a:r>
              <a:rPr lang="ru-RU" altLang="ru-RU" sz="2800" b="1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ru-RU" altLang="ru-RU" sz="3600" b="1">
                <a:solidFill>
                  <a:srgbClr val="0070C0"/>
                </a:solidFill>
                <a:latin typeface="Calibri" pitchFamily="34" charset="0"/>
              </a:rPr>
              <a:t>«Как вы думаете, все ли благополучно у вашего ребенка в школе?»</a:t>
            </a:r>
            <a:endParaRPr lang="en-US" sz="2800">
              <a:solidFill>
                <a:srgbClr val="0070C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6353</TotalTime>
  <Words>1351</Words>
  <Application>Microsoft Office PowerPoint</Application>
  <PresentationFormat>Широкоэкранный</PresentationFormat>
  <Paragraphs>120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Что важно знать о младшем подростке:</vt:lpstr>
      <vt:lpstr>Что важно знать о младшем подростке:</vt:lpstr>
      <vt:lpstr>С какими трудностями встречается пятиклассник</vt:lpstr>
      <vt:lpstr>Как понять что ваш ребенок успешно адаптируется</vt:lpstr>
      <vt:lpstr>Как понять что ребенок испытывает  трудности в адаптации</vt:lpstr>
      <vt:lpstr> Тест «Как вы думаете, все ли благополучно  у вашего ребенка в школе?»</vt:lpstr>
      <vt:lpstr>Презентация PowerPoint</vt:lpstr>
      <vt:lpstr>Презентация PowerPoint</vt:lpstr>
      <vt:lpstr>Рекомендации родителям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Тревога≠ страх, стресс</dc:title>
  <dc:creator>Пользователь</dc:creator>
  <cp:lastModifiedBy>Перизат Сапарова</cp:lastModifiedBy>
  <cp:revision>141</cp:revision>
  <dcterms:created xsi:type="dcterms:W3CDTF">2020-06-01T02:18:42Z</dcterms:created>
  <dcterms:modified xsi:type="dcterms:W3CDTF">2023-05-25T04:22:55Z</dcterms:modified>
</cp:coreProperties>
</file>