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37" autoAdjust="0"/>
  </p:normalViewPr>
  <p:slideViewPr>
    <p:cSldViewPr>
      <p:cViewPr>
        <p:scale>
          <a:sx n="76" d="100"/>
          <a:sy n="76" d="100"/>
        </p:scale>
        <p:origin x="-1206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4982-E6FE-4AA2-9678-499D5FAA1C09}" type="datetimeFigureOut">
              <a:rPr lang="ru-RU" smtClean="0"/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181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4982-E6FE-4AA2-9678-499D5FAA1C09}" type="datetimeFigureOut">
              <a:rPr lang="ru-RU" smtClean="0"/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718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4982-E6FE-4AA2-9678-499D5FAA1C09}" type="datetimeFigureOut">
              <a:rPr lang="ru-RU" smtClean="0"/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59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4982-E6FE-4AA2-9678-499D5FAA1C09}" type="datetimeFigureOut">
              <a:rPr lang="ru-RU" smtClean="0"/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063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4982-E6FE-4AA2-9678-499D5FAA1C09}" type="datetimeFigureOut">
              <a:rPr lang="ru-RU" smtClean="0"/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462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4982-E6FE-4AA2-9678-499D5FAA1C09}" type="datetimeFigureOut">
              <a:rPr lang="ru-RU" smtClean="0"/>
              <a:t>26.05.2025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143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4982-E6FE-4AA2-9678-499D5FAA1C09}" type="datetimeFigureOut">
              <a:rPr lang="ru-RU" smtClean="0"/>
              <a:t>26.05.2025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384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4982-E6FE-4AA2-9678-499D5FAA1C09}" type="datetimeFigureOut">
              <a:rPr lang="ru-RU" smtClean="0"/>
              <a:t>26.05.2025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768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4982-E6FE-4AA2-9678-499D5FAA1C09}" type="datetimeFigureOut">
              <a:rPr lang="ru-RU" smtClean="0"/>
              <a:t>26.05.2025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70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4982-E6FE-4AA2-9678-499D5FAA1C09}" type="datetimeFigureOut">
              <a:rPr lang="ru-RU" smtClean="0"/>
              <a:t>26.05.2025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665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4982-E6FE-4AA2-9678-499D5FAA1C09}" type="datetimeFigureOut">
              <a:rPr lang="ru-RU" smtClean="0"/>
              <a:t>26.05.2025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444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F4982-E6FE-4AA2-9678-499D5FAA1C09}" type="datetimeFigureOut">
              <a:rPr lang="ru-RU" smtClean="0"/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0EDEC-541C-4F5F-9EB4-B479C1D4B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9428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260649"/>
            <a:ext cx="7558608" cy="792087"/>
          </a:xfrm>
        </p:spPr>
        <p:txBody>
          <a:bodyPr>
            <a:norm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«Ю.А.Гагарин атындағы мектеп-лицейі» КММ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1844824"/>
            <a:ext cx="7056784" cy="2520280"/>
          </a:xfrm>
        </p:spPr>
        <p:txBody>
          <a:bodyPr>
            <a:normAutofit fontScale="25000" lnSpcReduction="20000"/>
          </a:bodyPr>
          <a:lstStyle/>
          <a:p>
            <a:r>
              <a:rPr lang="kk-KZ" sz="1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Мектеп-лицейдің </a:t>
            </a:r>
          </a:p>
          <a:p>
            <a:r>
              <a:rPr lang="kk-KZ" sz="1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2024-2025 оқу жылы бойынша жетістіктер рейтингісі, бейіндік оқыту бойынша атқарылған жұмыс есебі</a:t>
            </a:r>
          </a:p>
          <a:p>
            <a:pPr algn="r"/>
            <a:r>
              <a:rPr lang="kk-KZ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</a:p>
          <a:p>
            <a:pPr algn="r"/>
            <a:r>
              <a:rPr lang="kk-KZ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r"/>
            <a:r>
              <a:rPr lang="kk-KZ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Дайындаған: Акпарова Г.С.-директордың бейіндік оқыту жөніндегі орынбасары</a:t>
            </a:r>
            <a:endParaRPr lang="ru-RU" sz="8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43808" y="4797152"/>
            <a:ext cx="38884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k-KZ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659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kk-KZ" sz="1800" b="1" dirty="0">
                <a:latin typeface="Times New Roman" pitchFamily="18" charset="0"/>
                <a:cs typeface="Times New Roman" pitchFamily="18" charset="0"/>
              </a:rPr>
              <a:t>2024 жылдың қыркүйек-желтоқсан айлары аралығында білім-тәрбие қорытындысы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073427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/>
              <a:t> 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29673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829129"/>
              </p:ext>
            </p:extLst>
          </p:nvPr>
        </p:nvGraphicFramePr>
        <p:xfrm>
          <a:off x="251520" y="836709"/>
          <a:ext cx="8712969" cy="58971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0599"/>
                <a:gridCol w="6813003"/>
                <a:gridCol w="1439367"/>
              </a:tblGrid>
              <a:tr h="2468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Іс</a:t>
                      </a:r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-шара </a:t>
                      </a:r>
                      <a:r>
                        <a:rPr lang="ru-RU" sz="1400" b="1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атауы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көрсеткіш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2770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Оқушылардың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облыс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деңгейінде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жобаларға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қатысуы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 </a:t>
                      </a:r>
                      <a:r>
                        <a:rPr lang="ru-RU" sz="11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саны</a:t>
                      </a:r>
                      <a:r>
                        <a:rPr lang="ru-RU" sz="1100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3451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Оқушылардың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көркем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музыкалық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техникалық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ғылыми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шығармашылықпен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қамтамасыз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етілуі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саны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4991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Оқушылардың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аудан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деңгейінде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пәндік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олимпиадаларға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ғылыми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жобаларға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шығармашылық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байқаулардағы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көркем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сурет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музыкалық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т.б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.)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жұлдегерлер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саны</a:t>
                      </a:r>
                    </a:p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3551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Оқушылардың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облыс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көлемінде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пәндік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олимпиадаларға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ғылыми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жобаларға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шығармашылық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байқаулардағы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көркем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сурет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музыкалық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т.б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.)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жүлдегерлер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саны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4681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Оқушылардың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Республика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деңгейінде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пәндік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олимпиадаларға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ғылыми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жобаларға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шығармашылық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байқаулардағы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көркем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сурет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музыкалық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т.б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.)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жүлдегерлер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саны</a:t>
                      </a:r>
                    </a:p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Алтын түлек+ 31 (көркес сурет, музыка) онлайн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3742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Оқушылардың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халықаралық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деңгейінде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пәндік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олимпиадалараға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ғылыми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жобаларға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шығармашылық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байқаулардағы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көркем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сурет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музыкалық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т.б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.)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жүлдегерлер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саны</a:t>
                      </a:r>
                    </a:p>
                    <a:p>
                      <a:pPr algn="l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3742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Облыс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деңгейінде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педагогикалық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шеберлік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байқаулар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олимпиадалар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авторлық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көрмелер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жеңімпаздарының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саны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4959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Облыс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деңгейінде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ғылыми-практикалық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конференцияға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қатысып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марапатталған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мұғалімдердің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саны (ОӘО</a:t>
                      </a:r>
                      <a:r>
                        <a:rPr lang="ru-RU" sz="11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5061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халықаралық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деңгейінде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ғылыми-практикалық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конференцияға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қатысып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марапатталған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мұғалімдердің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саны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57532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халықаралық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деңгейде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өткізілген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байқаулар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олимпиадалар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көрмелер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жеңімпаздары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,(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қашықтықтан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өткізілген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есептелмейді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), </a:t>
                      </a:r>
                      <a:r>
                        <a:rPr lang="ru-RU" sz="11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мұғалімдер</a:t>
                      </a:r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саны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4490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Білім мекемелері педагогтарының олимпиадаларда, байқауларда, конференцияларда ұйымдастырушы және әділ-қазылар алқасы болуы (сертификаттар мен бұйрықтың болуы) (саны)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  <a:tr h="67960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аудандық, облыстық эксперттік кеңесте бекітілген авторлық бағдарламалары, әдістемелік нұсқаулықтары, өнімдері,кешендері бар педагогтар саны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03" marR="6403" marT="6403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7297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rmAutofit/>
          </a:bodyPr>
          <a:lstStyle/>
          <a:p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Оқушылар жетістігінің динамикасы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0394590"/>
              </p:ext>
            </p:extLst>
          </p:nvPr>
        </p:nvGraphicFramePr>
        <p:xfrm>
          <a:off x="107504" y="692696"/>
          <a:ext cx="8928992" cy="6339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99072"/>
                <a:gridCol w="2036628"/>
                <a:gridCol w="1409974"/>
                <a:gridCol w="783318"/>
              </a:tblGrid>
              <a:tr h="551062"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Атауы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2024-2025 </a:t>
                      </a:r>
                      <a:endParaRPr lang="kk-KZ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оқу</a:t>
                      </a:r>
                      <a:r>
                        <a:rPr lang="kk-KZ" sz="16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жылы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2023-2024 оқу</a:t>
                      </a:r>
                      <a:r>
                        <a:rPr lang="kk-KZ" sz="16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жылы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lang="kk-KZ" sz="16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90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>
                        <a:spcAft>
                          <a:spcPts val="1200"/>
                        </a:spcAft>
                      </a:pPr>
                      <a:r>
                        <a:rPr lang="kk-KZ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1.Пән олимпиадасы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634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+334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90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Мектепішілік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389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231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+158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90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Аудандық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189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+137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90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Облыстық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+18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90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Республикалық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90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Ғылыми </a:t>
                      </a: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практикалық конференция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-11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90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Аудандық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90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Облыстық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-4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90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Республикалық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90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Халықаралық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640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Интеллектуалдық байқаулар, конкурстар</a:t>
                      </a: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kk-KZ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олимпиадалар, фестивальдар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144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150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-6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90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Аудандық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-72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90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Облыстық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90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Республикалық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123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(онлайн)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46 (онлайн)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+77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792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Халықаралық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kk-KZ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(Кенгуру) </a:t>
                      </a:r>
                    </a:p>
                    <a:p>
                      <a:r>
                        <a:rPr lang="kk-KZ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 (Дарын Ленд)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13 (онлайн)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-11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90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БАРЛЫҒЫ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205" marR="3620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805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488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+317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1165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375474"/>
              </p:ext>
            </p:extLst>
          </p:nvPr>
        </p:nvGraphicFramePr>
        <p:xfrm>
          <a:off x="323528" y="584612"/>
          <a:ext cx="8568951" cy="6198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5115"/>
                <a:gridCol w="4533836"/>
              </a:tblGrid>
              <a:tr h="42504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Әлді жақтары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Жаратылыстану-математикалық бағыттағы пән олимпиадаларға офлайн түрде қатысушы </a:t>
                      </a:r>
                      <a:r>
                        <a:rPr lang="kk-KZ" sz="12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оқушылар  санының артуы</a:t>
                      </a:r>
                      <a:r>
                        <a:rPr lang="kk-KZ" sz="1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kk-KZ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Мұғалімдердің </a:t>
                      </a:r>
                      <a:r>
                        <a:rPr lang="kk-KZ" sz="12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жетістіктері аудандық, облыстық, республикалық деңгейде біршама көтерілгені байқалады.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183" marR="72183" marT="36091" marB="360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Әлсіз жақтары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Жаңа форматтағы педагогтардың санының өсуіне қарамастан әдістемелік құралдар, авторлық бағдарламалар жазу тиісті деңгейде жүргізілмеуі. 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Республикалық, халқаралық олимпиадалардың қашықтықтан өткен нәтижесі ғана көрсетілген, тікелей </a:t>
                      </a:r>
                      <a:r>
                        <a:rPr lang="kk-KZ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офлайн </a:t>
                      </a:r>
                      <a:r>
                        <a:rPr lang="kk-KZ" sz="1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қатысқан байқаулардан бұл кезең бойынша нәтиже төмен. </a:t>
                      </a:r>
                      <a:r>
                        <a:rPr lang="kk-KZ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Ғылыми-практикалық конференцияға (аудандық) қатысатын оқушылар  санынын аздығы. Облыстық, республикалық деңгейге</a:t>
                      </a:r>
                      <a:r>
                        <a:rPr lang="kk-KZ" sz="12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қатысқан оқушылардың мүлдем болмауы.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 қызметкерлердің әр деңгейде өтетін байқаулар мен сайыстарға қатысу жеткілікті </a:t>
                      </a:r>
                      <a:r>
                        <a:rPr lang="kk-KZ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болғанымен </a:t>
                      </a:r>
                      <a:r>
                        <a:rPr lang="kk-KZ" sz="1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республикалық жетістіктер аз. 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183" marR="72183" marT="36091" marB="360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90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Мүмкіндіктер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Аудандық, облыстық, республикалық байқауларға жүйелі, белсенді </a:t>
                      </a: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қатыстыру,</a:t>
                      </a:r>
                      <a:r>
                        <a:rPr lang="kk-KZ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жетекшілерге </a:t>
                      </a: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дайындық жұмыстарын міндеттеу. Дайындық сапасын арттыру. «Зерде» оқушылардың ғылыми қоғамының  жұмысының сапасын арттыру </a:t>
                      </a: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lang="kk-KZ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дарынды балаларды бір бағыт бойынша  жоғарғы нәтиже беруге бағыттау. </a:t>
                      </a: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Лицей сыныптарына олимпиадаға дайындауға арналған үйірмелер</a:t>
                      </a:r>
                      <a:r>
                        <a:rPr lang="kk-KZ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ашуға ықпал жасау.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183" marR="72183" marT="36091" marB="360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Қауіптер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Лицей  </a:t>
                      </a: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сыныптарында жоғарғы көрсеткіш көрсете алатын дарынды оқушылардың аздығы.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Практикалық </a:t>
                      </a:r>
                      <a:r>
                        <a:rPr lang="kk-KZ" sz="1200" kern="12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жұмыстарды </a:t>
                      </a:r>
                      <a:r>
                        <a:rPr lang="kk-KZ" sz="1200" kern="120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олимпиада </a:t>
                      </a: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барысында орындауда балардың қобалжуы, орындай алмай төмен нәтиже көрсетуі. Материалдық базаның жеткіліксіздігі. 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183" marR="72183" marT="36091" marB="360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07823" y="7533"/>
            <a:ext cx="4504407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SWOT 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талдау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6691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1624</TotalTime>
  <Words>572</Words>
  <Application>Microsoft Office PowerPoint</Application>
  <PresentationFormat>Экран (4:3)</PresentationFormat>
  <Paragraphs>128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«Ю.А.Гагарин атындағы мектеп-лицейі» КММ</vt:lpstr>
      <vt:lpstr>2024 жылдың қыркүйек-желтоқсан айлары аралығында білім-тәрбие қорытындысы </vt:lpstr>
      <vt:lpstr>Оқушылар жетістігінің динамикасы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«Ю.А.Гагарин атындағы мектеп-лицейі» КММ</dc:title>
  <dc:creator>Admin</dc:creator>
  <cp:lastModifiedBy>Пользователь Windows</cp:lastModifiedBy>
  <cp:revision>131</cp:revision>
  <cp:lastPrinted>2025-01-10T08:01:32Z</cp:lastPrinted>
  <dcterms:created xsi:type="dcterms:W3CDTF">2024-10-16T14:48:32Z</dcterms:created>
  <dcterms:modified xsi:type="dcterms:W3CDTF">2025-05-26T19:05:28Z</dcterms:modified>
</cp:coreProperties>
</file>