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7" r:id="rId4"/>
    <p:sldId id="259" r:id="rId5"/>
    <p:sldId id="260" r:id="rId6"/>
    <p:sldId id="262" r:id="rId7"/>
    <p:sldId id="264" r:id="rId8"/>
    <p:sldId id="268" r:id="rId9"/>
    <p:sldId id="269" r:id="rId10"/>
    <p:sldId id="270" r:id="rId11"/>
    <p:sldId id="291" r:id="rId12"/>
    <p:sldId id="292" r:id="rId13"/>
    <p:sldId id="303" r:id="rId14"/>
    <p:sldId id="272" r:id="rId15"/>
    <p:sldId id="273" r:id="rId16"/>
    <p:sldId id="274" r:id="rId17"/>
    <p:sldId id="275" r:id="rId18"/>
    <p:sldId id="276" r:id="rId19"/>
    <p:sldId id="278" r:id="rId20"/>
    <p:sldId id="279" r:id="rId21"/>
    <p:sldId id="302" r:id="rId22"/>
    <p:sldId id="301" r:id="rId23"/>
    <p:sldId id="282" r:id="rId24"/>
    <p:sldId id="283" r:id="rId25"/>
    <p:sldId id="289" r:id="rId26"/>
    <p:sldId id="288" r:id="rId27"/>
    <p:sldId id="286" r:id="rId28"/>
    <p:sldId id="299" r:id="rId29"/>
    <p:sldId id="287" r:id="rId30"/>
    <p:sldId id="298"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6545" autoAdjust="0"/>
  </p:normalViewPr>
  <p:slideViewPr>
    <p:cSldViewPr>
      <p:cViewPr varScale="1">
        <p:scale>
          <a:sx n="68" d="100"/>
          <a:sy n="68" d="100"/>
        </p:scale>
        <p:origin x="1542" y="72"/>
      </p:cViewPr>
      <p:guideLst>
        <p:guide orient="horz" pos="2160"/>
        <p:guide pos="2880"/>
      </p:guideLst>
    </p:cSldViewPr>
  </p:slideViewPr>
  <p:outlineViewPr>
    <p:cViewPr>
      <p:scale>
        <a:sx n="33" d="100"/>
        <a:sy n="33" d="100"/>
      </p:scale>
      <p:origin x="246" y="39072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DE5C44-5F0D-44E3-B203-418D491FD56A}" type="datetimeFigureOut">
              <a:rPr lang="ru-RU" smtClean="0"/>
              <a:pPr/>
              <a:t>11.06.2025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7CE061-CD19-4551-B774-395A050403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7CE061-CD19-4551-B774-395A05040313}"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97CE061-CD19-4551-B774-395A05040313}" type="slidenum">
              <a:rPr lang="ru-RU" smtClean="0"/>
              <a:pPr/>
              <a:t>24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EB0CC04-17FA-4679-9C5A-FA71312FD494}" type="datetimeFigureOut">
              <a:rPr lang="ru-RU" smtClean="0"/>
              <a:pPr/>
              <a:t>11.06.2025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B5E4E7-91E2-40A0-8A5A-BFD4CAD76EC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0CC04-17FA-4679-9C5A-FA71312FD494}" type="datetimeFigureOut">
              <a:rPr lang="ru-RU" smtClean="0"/>
              <a:pPr/>
              <a:t>11.06.2025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5E4E7-91E2-40A0-8A5A-BFD4CAD76EC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57158" y="1357298"/>
            <a:ext cx="8786842" cy="4281502"/>
          </a:xfrm>
        </p:spPr>
        <p:txBody>
          <a:bodyPr>
            <a:normAutofit/>
          </a:bodyPr>
          <a:lstStyle/>
          <a:p>
            <a:r>
              <a:rPr lang="ru-RU" b="1" dirty="0">
                <a:solidFill>
                  <a:srgbClr val="0070C0"/>
                </a:solidFill>
                <a:latin typeface="Times New Roman" pitchFamily="18" charset="0"/>
                <a:cs typeface="Times New Roman" pitchFamily="18" charset="0"/>
              </a:rPr>
              <a:t>Дарья </a:t>
            </a:r>
            <a:r>
              <a:rPr lang="kk-KZ" b="1" dirty="0">
                <a:solidFill>
                  <a:srgbClr val="0070C0"/>
                </a:solidFill>
                <a:latin typeface="Times New Roman" pitchFamily="18" charset="0"/>
                <a:cs typeface="Times New Roman" pitchFamily="18" charset="0"/>
              </a:rPr>
              <a:t>ЖББМ</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жоспар</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бойынша</a:t>
            </a:r>
            <a:r>
              <a:rPr lang="ru-RU" b="1" dirty="0">
                <a:solidFill>
                  <a:srgbClr val="0070C0"/>
                </a:solidFill>
                <a:latin typeface="Times New Roman" pitchFamily="18" charset="0"/>
                <a:cs typeface="Times New Roman" pitchFamily="18" charset="0"/>
              </a:rPr>
              <a:t>  </a:t>
            </a:r>
            <a:endParaRPr lang="ru-RU" b="1" dirty="0" smtClean="0">
              <a:solidFill>
                <a:srgbClr val="0070C0"/>
              </a:solidFill>
              <a:latin typeface="Times New Roman" pitchFamily="18" charset="0"/>
              <a:cs typeface="Times New Roman" pitchFamily="18" charset="0"/>
            </a:endParaRPr>
          </a:p>
          <a:p>
            <a:r>
              <a:rPr lang="ru-RU" b="1" dirty="0" smtClean="0">
                <a:solidFill>
                  <a:srgbClr val="0070C0"/>
                </a:solidFill>
                <a:latin typeface="Times New Roman" pitchFamily="18" charset="0"/>
                <a:cs typeface="Times New Roman" pitchFamily="18" charset="0"/>
              </a:rPr>
              <a:t> </a:t>
            </a:r>
            <a:r>
              <a:rPr lang="ru-RU" b="1" dirty="0">
                <a:solidFill>
                  <a:srgbClr val="0070C0"/>
                </a:solidFill>
                <a:latin typeface="Times New Roman" pitchFamily="18" charset="0"/>
                <a:cs typeface="Times New Roman" pitchFamily="18" charset="0"/>
              </a:rPr>
              <a:t>«</a:t>
            </a:r>
            <a:r>
              <a:rPr lang="ru-RU" b="1" dirty="0" err="1">
                <a:solidFill>
                  <a:srgbClr val="0070C0"/>
                </a:solidFill>
                <a:latin typeface="Times New Roman" pitchFamily="18" charset="0"/>
                <a:cs typeface="Times New Roman" pitchFamily="18" charset="0"/>
              </a:rPr>
              <a:t>Бастау</a:t>
            </a:r>
            <a:r>
              <a:rPr lang="ru-RU" b="1" dirty="0">
                <a:solidFill>
                  <a:srgbClr val="0070C0"/>
                </a:solidFill>
                <a:latin typeface="Times New Roman" pitchFamily="18" charset="0"/>
                <a:cs typeface="Times New Roman" pitchFamily="18" charset="0"/>
              </a:rPr>
              <a:t>» </a:t>
            </a:r>
            <a:r>
              <a:rPr lang="kk-KZ" b="1" dirty="0" smtClean="0">
                <a:solidFill>
                  <a:srgbClr val="0070C0"/>
                </a:solidFill>
                <a:latin typeface="Times New Roman" pitchFamily="18" charset="0"/>
                <a:cs typeface="Times New Roman" pitchFamily="18" charset="0"/>
              </a:rPr>
              <a:t>әдістемелік бірлістігінің</a:t>
            </a:r>
            <a:endParaRPr lang="ru-RU" dirty="0" smtClean="0">
              <a:solidFill>
                <a:srgbClr val="0070C0"/>
              </a:solidFill>
              <a:latin typeface="Times New Roman" pitchFamily="18" charset="0"/>
              <a:cs typeface="Times New Roman" pitchFamily="18" charset="0"/>
            </a:endParaRPr>
          </a:p>
          <a:p>
            <a:r>
              <a:rPr lang="ru-RU" b="1" dirty="0" smtClean="0">
                <a:solidFill>
                  <a:srgbClr val="0070C0"/>
                </a:solidFill>
                <a:latin typeface="Times New Roman" pitchFamily="18" charset="0"/>
                <a:cs typeface="Times New Roman" pitchFamily="18" charset="0"/>
              </a:rPr>
              <a:t>2022-2023 </a:t>
            </a:r>
            <a:r>
              <a:rPr lang="ru-RU" b="1" dirty="0">
                <a:solidFill>
                  <a:srgbClr val="0070C0"/>
                </a:solidFill>
                <a:latin typeface="Times New Roman" pitchFamily="18" charset="0"/>
                <a:cs typeface="Times New Roman" pitchFamily="18" charset="0"/>
              </a:rPr>
              <a:t>о</a:t>
            </a:r>
            <a:r>
              <a:rPr lang="kk-KZ" b="1" dirty="0">
                <a:solidFill>
                  <a:srgbClr val="0070C0"/>
                </a:solidFill>
                <a:latin typeface="Times New Roman" pitchFamily="18" charset="0"/>
                <a:cs typeface="Times New Roman" pitchFamily="18" charset="0"/>
              </a:rPr>
              <a:t>қу жылы </a:t>
            </a:r>
            <a:r>
              <a:rPr lang="ru-RU" b="1" dirty="0" err="1">
                <a:solidFill>
                  <a:srgbClr val="0070C0"/>
                </a:solidFill>
                <a:latin typeface="Times New Roman" pitchFamily="18" charset="0"/>
                <a:cs typeface="Times New Roman" pitchFamily="18" charset="0"/>
              </a:rPr>
              <a:t>бойынша</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атқарған жұмыстарының </a:t>
            </a:r>
            <a:r>
              <a:rPr lang="ru-RU" b="1" dirty="0" err="1" smtClean="0">
                <a:solidFill>
                  <a:srgbClr val="0070C0"/>
                </a:solidFill>
                <a:latin typeface="Times New Roman" pitchFamily="18" charset="0"/>
                <a:cs typeface="Times New Roman" pitchFamily="18" charset="0"/>
              </a:rPr>
              <a:t>есебі</a:t>
            </a:r>
            <a:endParaRPr lang="ru-RU" b="1" dirty="0">
              <a:solidFill>
                <a:srgbClr val="0070C0"/>
              </a:solidFill>
              <a:latin typeface="Times New Roman" pitchFamily="18" charset="0"/>
              <a:cs typeface="Times New Roman" pitchFamily="18" charset="0"/>
            </a:endParaRPr>
          </a:p>
          <a:p>
            <a:endParaRPr lang="ru-RU"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472" y="4786322"/>
            <a:ext cx="2357454" cy="1785950"/>
          </a:xfrm>
        </p:spPr>
        <p:txBody>
          <a:bodyPr>
            <a:noAutofit/>
          </a:bodyPr>
          <a:lstStyle/>
          <a:p>
            <a:pPr algn="ctr">
              <a:buNone/>
            </a:pPr>
            <a:r>
              <a:rPr lang="kk-KZ" sz="2000" dirty="0" smtClean="0">
                <a:solidFill>
                  <a:srgbClr val="002060"/>
                </a:solidFill>
                <a:latin typeface="Times New Roman" pitchFamily="18" charset="0"/>
                <a:cs typeface="Times New Roman" pitchFamily="18" charset="0"/>
              </a:rPr>
              <a:t>“Ойнайық та, ойлайық” психологиялық танымдық ойын  Азил А. өткізді.</a:t>
            </a:r>
            <a:endParaRPr lang="ru-RU" sz="2000" dirty="0">
              <a:solidFill>
                <a:srgbClr val="002060"/>
              </a:solidFill>
              <a:latin typeface="Times New Roman" pitchFamily="18" charset="0"/>
              <a:cs typeface="Times New Roman" pitchFamily="18" charset="0"/>
            </a:endParaRPr>
          </a:p>
        </p:txBody>
      </p:sp>
      <p:sp>
        <p:nvSpPr>
          <p:cNvPr id="276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654" name="Rectangle 6"/>
          <p:cNvSpPr>
            <a:spLocks noChangeArrowheads="1"/>
          </p:cNvSpPr>
          <p:nvPr/>
        </p:nvSpPr>
        <p:spPr bwMode="auto">
          <a:xfrm>
            <a:off x="0" y="3067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7655" name="Rectangle 7"/>
          <p:cNvSpPr>
            <a:spLocks noChangeArrowheads="1"/>
          </p:cNvSpPr>
          <p:nvPr/>
        </p:nvSpPr>
        <p:spPr bwMode="auto">
          <a:xfrm>
            <a:off x="0" y="5705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7656" name="Rectangle 8"/>
          <p:cNvSpPr>
            <a:spLocks noChangeArrowheads="1"/>
          </p:cNvSpPr>
          <p:nvPr/>
        </p:nvSpPr>
        <p:spPr bwMode="auto">
          <a:xfrm>
            <a:off x="0" y="83248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descr="C:\Users\Acer\Desktop\ef254551-c4a3-4f98-a727-9e64f478458f.jpg"/>
          <p:cNvPicPr>
            <a:picLocks noChangeAspect="1" noChangeArrowheads="1"/>
          </p:cNvPicPr>
          <p:nvPr/>
        </p:nvPicPr>
        <p:blipFill>
          <a:blip r:embed="rId2"/>
          <a:srcRect t="4800"/>
          <a:stretch>
            <a:fillRect/>
          </a:stretch>
        </p:blipFill>
        <p:spPr bwMode="auto">
          <a:xfrm>
            <a:off x="428596" y="285728"/>
            <a:ext cx="2928958" cy="4071966"/>
          </a:xfrm>
          <a:prstGeom prst="rect">
            <a:avLst/>
          </a:prstGeom>
          <a:noFill/>
        </p:spPr>
      </p:pic>
      <p:sp>
        <p:nvSpPr>
          <p:cNvPr id="8" name="Прямоугольник 7"/>
          <p:cNvSpPr/>
          <p:nvPr/>
        </p:nvSpPr>
        <p:spPr>
          <a:xfrm>
            <a:off x="3357554" y="4786322"/>
            <a:ext cx="2714644" cy="1200329"/>
          </a:xfrm>
          <a:prstGeom prst="rect">
            <a:avLst/>
          </a:prstGeom>
        </p:spPr>
        <p:txBody>
          <a:bodyPr wrap="square">
            <a:spAutoFit/>
          </a:bodyPr>
          <a:lstStyle/>
          <a:p>
            <a:pPr algn="ctr">
              <a:buNone/>
            </a:pPr>
            <a:r>
              <a:rPr lang="kk-KZ" dirty="0" smtClean="0">
                <a:latin typeface="Times New Roman" pitchFamily="18" charset="0"/>
                <a:cs typeface="Times New Roman" pitchFamily="18" charset="0"/>
              </a:rPr>
              <a:t>“</a:t>
            </a:r>
            <a:r>
              <a:rPr lang="kk-KZ" dirty="0" smtClean="0">
                <a:solidFill>
                  <a:srgbClr val="002060"/>
                </a:solidFill>
                <a:latin typeface="Times New Roman" pitchFamily="18" charset="0"/>
                <a:cs typeface="Times New Roman" pitchFamily="18" charset="0"/>
              </a:rPr>
              <a:t>Ойлан да тап” интеллектуалды  </a:t>
            </a:r>
          </a:p>
          <a:p>
            <a:pPr algn="ctr">
              <a:buNone/>
            </a:pPr>
            <a:r>
              <a:rPr lang="kk-KZ" dirty="0" smtClean="0">
                <a:solidFill>
                  <a:srgbClr val="002060"/>
                </a:solidFill>
                <a:latin typeface="Times New Roman" pitchFamily="18" charset="0"/>
                <a:cs typeface="Times New Roman" pitchFamily="18" charset="0"/>
              </a:rPr>
              <a:t>ойын  Алимбекова Т.С. өткізді.</a:t>
            </a:r>
            <a:endParaRPr lang="ru-RU" dirty="0">
              <a:solidFill>
                <a:srgbClr val="002060"/>
              </a:solidFill>
              <a:latin typeface="Times New Roman" pitchFamily="18" charset="0"/>
              <a:cs typeface="Times New Roman" pitchFamily="18" charset="0"/>
            </a:endParaRPr>
          </a:p>
        </p:txBody>
      </p:sp>
      <p:pic>
        <p:nvPicPr>
          <p:cNvPr id="1027" name="Picture 3" descr="C:\Users\Acer\Desktop\9748a98b-e692-47e9-b671-4bfbc3e45c0f.jpg"/>
          <p:cNvPicPr>
            <a:picLocks noChangeAspect="1" noChangeArrowheads="1"/>
          </p:cNvPicPr>
          <p:nvPr/>
        </p:nvPicPr>
        <p:blipFill>
          <a:blip r:embed="rId3"/>
          <a:srcRect/>
          <a:stretch>
            <a:fillRect/>
          </a:stretch>
        </p:blipFill>
        <p:spPr bwMode="auto">
          <a:xfrm>
            <a:off x="3286116" y="214290"/>
            <a:ext cx="2571768" cy="4167174"/>
          </a:xfrm>
          <a:prstGeom prst="rect">
            <a:avLst/>
          </a:prstGeom>
          <a:noFill/>
        </p:spPr>
      </p:pic>
      <p:pic>
        <p:nvPicPr>
          <p:cNvPr id="10" name="Picture 2" descr="C:\Users\Acer\Desktop\f26c19f9-9bd5-44e2-b4d9-ab326a711af9.jpg"/>
          <p:cNvPicPr>
            <a:picLocks noChangeAspect="1" noChangeArrowheads="1"/>
          </p:cNvPicPr>
          <p:nvPr/>
        </p:nvPicPr>
        <p:blipFill>
          <a:blip r:embed="rId4" cstate="print"/>
          <a:srcRect/>
          <a:stretch>
            <a:fillRect/>
          </a:stretch>
        </p:blipFill>
        <p:spPr bwMode="auto">
          <a:xfrm>
            <a:off x="6000760" y="285728"/>
            <a:ext cx="2928922" cy="4071966"/>
          </a:xfrm>
          <a:prstGeom prst="rect">
            <a:avLst/>
          </a:prstGeom>
          <a:noFill/>
        </p:spPr>
      </p:pic>
      <p:sp>
        <p:nvSpPr>
          <p:cNvPr id="11" name="Прямоугольник 10"/>
          <p:cNvSpPr/>
          <p:nvPr/>
        </p:nvSpPr>
        <p:spPr>
          <a:xfrm>
            <a:off x="6000760" y="4813994"/>
            <a:ext cx="2500330" cy="1200329"/>
          </a:xfrm>
          <a:prstGeom prst="rect">
            <a:avLst/>
          </a:prstGeom>
        </p:spPr>
        <p:txBody>
          <a:bodyPr wrap="square">
            <a:spAutoFit/>
          </a:bodyPr>
          <a:lstStyle/>
          <a:p>
            <a:pPr algn="ctr">
              <a:buNone/>
            </a:pPr>
            <a:r>
              <a:rPr lang="kk-KZ" dirty="0" smtClean="0">
                <a:solidFill>
                  <a:srgbClr val="002060"/>
                </a:solidFill>
                <a:latin typeface="Times New Roman" pitchFamily="18" charset="0"/>
                <a:cs typeface="Times New Roman" pitchFamily="18" charset="0"/>
              </a:rPr>
              <a:t>Интеллектуалды  ойын “Тапқыр достар” Садық А.А. өткізді.</a:t>
            </a:r>
            <a:endParaRPr lang="ru-RU" dirty="0" smtClean="0">
              <a:solidFill>
                <a:srgbClr val="002060"/>
              </a:solidFill>
              <a:latin typeface="Times New Roman" pitchFamily="18" charset="0"/>
              <a:cs typeface="Times New Roman" pitchFamily="18" charset="0"/>
            </a:endParaRPr>
          </a:p>
          <a:p>
            <a:endParaRPr lang="ru-RU"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1800" b="1" dirty="0" smtClean="0">
                <a:solidFill>
                  <a:srgbClr val="C00000"/>
                </a:solidFill>
                <a:latin typeface="Times New Roman" pitchFamily="18" charset="0"/>
                <a:cs typeface="Times New Roman" pitchFamily="18" charset="0"/>
              </a:rPr>
              <a:t>10-14 сәуір  аралығында,   бастауыш сынып    бойынша ІІ жартыжылдықта өткізілген  ашық  сабақтар мен интеллектуалды ойындар</a:t>
            </a:r>
            <a:r>
              <a:rPr lang="kk-KZ" b="1" dirty="0" smtClean="0">
                <a:solidFill>
                  <a:srgbClr val="C00000"/>
                </a:solidFill>
                <a:latin typeface="Times New Roman" pitchFamily="18" charset="0"/>
                <a:cs typeface="Times New Roman" pitchFamily="18" charset="0"/>
              </a:rPr>
              <a:t>.</a:t>
            </a:r>
            <a:endParaRPr lang="ru-RU" dirty="0"/>
          </a:p>
        </p:txBody>
      </p:sp>
      <p:sp>
        <p:nvSpPr>
          <p:cNvPr id="3" name="Содержимое 2"/>
          <p:cNvSpPr>
            <a:spLocks noGrp="1"/>
          </p:cNvSpPr>
          <p:nvPr>
            <p:ph idx="1"/>
          </p:nvPr>
        </p:nvSpPr>
        <p:spPr>
          <a:xfrm>
            <a:off x="457200" y="5357826"/>
            <a:ext cx="4186238" cy="768337"/>
          </a:xfrm>
        </p:spPr>
        <p:txBody>
          <a:bodyPr>
            <a:noAutofit/>
          </a:bodyPr>
          <a:lstStyle/>
          <a:p>
            <a:pPr>
              <a:buNone/>
            </a:pPr>
            <a:r>
              <a:rPr lang="kk-KZ" sz="2000" dirty="0" smtClean="0">
                <a:solidFill>
                  <a:srgbClr val="002060"/>
                </a:solidFill>
                <a:latin typeface="Times New Roman" pitchFamily="18" charset="0"/>
                <a:cs typeface="Times New Roman" pitchFamily="18" charset="0"/>
              </a:rPr>
              <a:t>“Хлеб – наше всё” тақырыбында интеллектуалды ойын 1-4 сынып арасында   Смагулова З.А. </a:t>
            </a:r>
            <a:endParaRPr lang="ru-RU" sz="2000" dirty="0">
              <a:solidFill>
                <a:srgbClr val="002060"/>
              </a:solidFill>
              <a:latin typeface="Times New Roman" pitchFamily="18" charset="0"/>
              <a:cs typeface="Times New Roman" pitchFamily="18" charset="0"/>
            </a:endParaRPr>
          </a:p>
        </p:txBody>
      </p:sp>
      <p:pic>
        <p:nvPicPr>
          <p:cNvPr id="4" name="Picture 1" descr="C:\Users\Acer\Desktop\56602cee-9899-4b90-bbfc-45358f1aad36.jpg"/>
          <p:cNvPicPr>
            <a:picLocks noChangeAspect="1" noChangeArrowheads="1"/>
          </p:cNvPicPr>
          <p:nvPr/>
        </p:nvPicPr>
        <p:blipFill>
          <a:blip r:embed="rId2" cstate="print"/>
          <a:srcRect/>
          <a:stretch>
            <a:fillRect/>
          </a:stretch>
        </p:blipFill>
        <p:spPr bwMode="auto">
          <a:xfrm>
            <a:off x="5000628" y="1428736"/>
            <a:ext cx="3571868" cy="3857652"/>
          </a:xfrm>
          <a:prstGeom prst="rect">
            <a:avLst/>
          </a:prstGeom>
          <a:noFill/>
        </p:spPr>
      </p:pic>
      <p:sp>
        <p:nvSpPr>
          <p:cNvPr id="5" name="Прямоугольник 4"/>
          <p:cNvSpPr/>
          <p:nvPr/>
        </p:nvSpPr>
        <p:spPr>
          <a:xfrm>
            <a:off x="4786314" y="5429263"/>
            <a:ext cx="4000528" cy="1015663"/>
          </a:xfrm>
          <a:prstGeom prst="rect">
            <a:avLst/>
          </a:prstGeom>
        </p:spPr>
        <p:txBody>
          <a:bodyPr wrap="square">
            <a:spAutoFit/>
          </a:bodyPr>
          <a:lstStyle/>
          <a:p>
            <a:pPr algn="ctr"/>
            <a:r>
              <a:rPr lang="kk-KZ" dirty="0" smtClean="0">
                <a:latin typeface="Times New Roman" pitchFamily="18" charset="0"/>
                <a:cs typeface="Times New Roman" pitchFamily="18" charset="0"/>
              </a:rPr>
              <a:t> </a:t>
            </a:r>
            <a:r>
              <a:rPr lang="kk-KZ" sz="2000" dirty="0" smtClean="0">
                <a:solidFill>
                  <a:srgbClr val="002060"/>
                </a:solidFill>
                <a:latin typeface="Times New Roman" pitchFamily="18" charset="0"/>
                <a:cs typeface="Times New Roman" pitchFamily="18" charset="0"/>
              </a:rPr>
              <a:t>“Знатоки сказок” тақырыбында интеллектуалды ойын 1-4 орыыс сыныптарда   Сулейменова С.Х. </a:t>
            </a:r>
            <a:endParaRPr lang="ru-RU" sz="2000" dirty="0">
              <a:solidFill>
                <a:srgbClr val="002060"/>
              </a:solidFill>
            </a:endParaRPr>
          </a:p>
        </p:txBody>
      </p:sp>
      <p:pic>
        <p:nvPicPr>
          <p:cNvPr id="2050" name="Picture 2" descr="C:\Users\Acer\Desktop\f23eae25-652a-4073-9753-63c07d458e29.jpg"/>
          <p:cNvPicPr>
            <a:picLocks noChangeAspect="1" noChangeArrowheads="1"/>
          </p:cNvPicPr>
          <p:nvPr/>
        </p:nvPicPr>
        <p:blipFill>
          <a:blip r:embed="rId3" cstate="print"/>
          <a:srcRect/>
          <a:stretch>
            <a:fillRect/>
          </a:stretch>
        </p:blipFill>
        <p:spPr bwMode="auto">
          <a:xfrm>
            <a:off x="785786" y="1500174"/>
            <a:ext cx="3500462" cy="385761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5072074"/>
            <a:ext cx="4071934" cy="1054089"/>
          </a:xfrm>
        </p:spPr>
        <p:txBody>
          <a:bodyPr>
            <a:normAutofit/>
          </a:bodyPr>
          <a:lstStyle/>
          <a:p>
            <a:pPr algn="ctr">
              <a:buNone/>
            </a:pPr>
            <a:r>
              <a:rPr lang="kk-KZ" sz="2000" dirty="0" smtClean="0">
                <a:solidFill>
                  <a:srgbClr val="002060"/>
                </a:solidFill>
                <a:latin typeface="Times New Roman" pitchFamily="18" charset="0"/>
                <a:cs typeface="Times New Roman" pitchFamily="18" charset="0"/>
              </a:rPr>
              <a:t>“Әдемі жазу – өнер” көркем жазу байқауы 1-4 сынып арасында</a:t>
            </a:r>
            <a:endParaRPr lang="ru-RU" sz="2000" dirty="0">
              <a:solidFill>
                <a:srgbClr val="002060"/>
              </a:solidFill>
              <a:latin typeface="Times New Roman" pitchFamily="18" charset="0"/>
              <a:cs typeface="Times New Roman" pitchFamily="18" charset="0"/>
            </a:endParaRPr>
          </a:p>
        </p:txBody>
      </p:sp>
      <p:pic>
        <p:nvPicPr>
          <p:cNvPr id="4" name="Рисунок 3" descr="C:\Users\Man\Desktop\аттестация\Зейин папка\4сынып қмж\Downloads\WhatsApp Image 2023-05-19 at 09.31.0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298" y="2571744"/>
            <a:ext cx="2000264" cy="2286016"/>
          </a:xfrm>
          <a:prstGeom prst="rect">
            <a:avLst/>
          </a:prstGeom>
          <a:noFill/>
          <a:ln>
            <a:noFill/>
          </a:ln>
        </p:spPr>
      </p:pic>
      <p:pic>
        <p:nvPicPr>
          <p:cNvPr id="1026" name="Picture 2" descr="C:\Users\Acer\Desktop\7d999417-2c4b-4d99-b368-feca99885058.jpg"/>
          <p:cNvPicPr>
            <a:picLocks noChangeAspect="1" noChangeArrowheads="1"/>
          </p:cNvPicPr>
          <p:nvPr/>
        </p:nvPicPr>
        <p:blipFill>
          <a:blip r:embed="rId3"/>
          <a:srcRect/>
          <a:stretch>
            <a:fillRect/>
          </a:stretch>
        </p:blipFill>
        <p:spPr bwMode="auto">
          <a:xfrm>
            <a:off x="214282" y="2571744"/>
            <a:ext cx="2357454" cy="2236400"/>
          </a:xfrm>
          <a:prstGeom prst="rect">
            <a:avLst/>
          </a:prstGeom>
          <a:noFill/>
        </p:spPr>
      </p:pic>
      <p:pic>
        <p:nvPicPr>
          <p:cNvPr id="1027" name="Picture 3" descr="C:\Users\Acer\Desktop\074699b3-ee13-4565-9273-f639df14ad0f.jpg"/>
          <p:cNvPicPr>
            <a:picLocks noChangeAspect="1" noChangeArrowheads="1"/>
          </p:cNvPicPr>
          <p:nvPr/>
        </p:nvPicPr>
        <p:blipFill>
          <a:blip r:embed="rId4"/>
          <a:srcRect/>
          <a:stretch>
            <a:fillRect/>
          </a:stretch>
        </p:blipFill>
        <p:spPr bwMode="auto">
          <a:xfrm>
            <a:off x="285720" y="285728"/>
            <a:ext cx="4071966" cy="2000264"/>
          </a:xfrm>
          <a:prstGeom prst="rect">
            <a:avLst/>
          </a:prstGeom>
          <a:noFill/>
        </p:spPr>
      </p:pic>
      <p:pic>
        <p:nvPicPr>
          <p:cNvPr id="10" name="Picture 2" descr="C:\Users\Acer\Desktop\afa5e4ba-ef28-4217-a443-7e4e4f8b1f08.jpg"/>
          <p:cNvPicPr>
            <a:picLocks noChangeAspect="1" noChangeArrowheads="1"/>
          </p:cNvPicPr>
          <p:nvPr/>
        </p:nvPicPr>
        <p:blipFill>
          <a:blip r:embed="rId5" cstate="print"/>
          <a:srcRect/>
          <a:stretch>
            <a:fillRect/>
          </a:stretch>
        </p:blipFill>
        <p:spPr bwMode="auto">
          <a:xfrm>
            <a:off x="4572000" y="285728"/>
            <a:ext cx="2071702" cy="2125281"/>
          </a:xfrm>
          <a:prstGeom prst="rect">
            <a:avLst/>
          </a:prstGeom>
          <a:noFill/>
        </p:spPr>
      </p:pic>
      <p:pic>
        <p:nvPicPr>
          <p:cNvPr id="11" name="Picture 3" descr="C:\Users\Acer\Desktop\fa8fcad1-07dc-4653-9a21-311fa5371587.jpg"/>
          <p:cNvPicPr>
            <a:picLocks noChangeAspect="1" noChangeArrowheads="1"/>
          </p:cNvPicPr>
          <p:nvPr/>
        </p:nvPicPr>
        <p:blipFill>
          <a:blip r:embed="rId6" cstate="print"/>
          <a:srcRect/>
          <a:stretch>
            <a:fillRect/>
          </a:stretch>
        </p:blipFill>
        <p:spPr bwMode="auto">
          <a:xfrm>
            <a:off x="6786578" y="285728"/>
            <a:ext cx="2095480" cy="2143139"/>
          </a:xfrm>
          <a:prstGeom prst="rect">
            <a:avLst/>
          </a:prstGeom>
          <a:noFill/>
        </p:spPr>
      </p:pic>
      <p:pic>
        <p:nvPicPr>
          <p:cNvPr id="12" name="Picture 2" descr="C:\Users\Acer\Desktop\e17eb67c-a0bb-42b9-8e03-6b8022c103f7.jpg"/>
          <p:cNvPicPr>
            <a:picLocks noChangeAspect="1" noChangeArrowheads="1"/>
          </p:cNvPicPr>
          <p:nvPr/>
        </p:nvPicPr>
        <p:blipFill>
          <a:blip r:embed="rId7" cstate="print"/>
          <a:srcRect/>
          <a:stretch>
            <a:fillRect/>
          </a:stretch>
        </p:blipFill>
        <p:spPr bwMode="auto">
          <a:xfrm>
            <a:off x="4643438" y="2786058"/>
            <a:ext cx="2143140" cy="2071702"/>
          </a:xfrm>
          <a:prstGeom prst="rect">
            <a:avLst/>
          </a:prstGeom>
          <a:noFill/>
        </p:spPr>
      </p:pic>
      <p:pic>
        <p:nvPicPr>
          <p:cNvPr id="13" name="Picture 1" descr="C:\Users\Acer\Desktop\29b43784-22a2-4bd0-b50b-e84637fade05.jpg"/>
          <p:cNvPicPr>
            <a:picLocks noChangeAspect="1" noChangeArrowheads="1"/>
          </p:cNvPicPr>
          <p:nvPr/>
        </p:nvPicPr>
        <p:blipFill>
          <a:blip r:embed="rId8" cstate="print"/>
          <a:srcRect/>
          <a:stretch>
            <a:fillRect/>
          </a:stretch>
        </p:blipFill>
        <p:spPr bwMode="auto">
          <a:xfrm>
            <a:off x="6858016" y="2786058"/>
            <a:ext cx="2143140" cy="2071702"/>
          </a:xfrm>
          <a:prstGeom prst="rect">
            <a:avLst/>
          </a:prstGeom>
          <a:noFill/>
        </p:spPr>
      </p:pic>
      <p:sp>
        <p:nvSpPr>
          <p:cNvPr id="14" name="Прямоугольник 13"/>
          <p:cNvSpPr/>
          <p:nvPr/>
        </p:nvSpPr>
        <p:spPr>
          <a:xfrm>
            <a:off x="4714876" y="5072074"/>
            <a:ext cx="4143404" cy="1015663"/>
          </a:xfrm>
          <a:prstGeom prst="rect">
            <a:avLst/>
          </a:prstGeom>
        </p:spPr>
        <p:txBody>
          <a:bodyPr wrap="square">
            <a:spAutoFit/>
          </a:bodyPr>
          <a:lstStyle/>
          <a:p>
            <a:pPr algn="ctr"/>
            <a:r>
              <a:rPr lang="kk-KZ" sz="2000" dirty="0" smtClean="0">
                <a:solidFill>
                  <a:srgbClr val="002060"/>
                </a:solidFill>
                <a:latin typeface="Times New Roman" pitchFamily="18" charset="0"/>
                <a:cs typeface="Times New Roman" pitchFamily="18" charset="0"/>
              </a:rPr>
              <a:t>“Ерте, ерте ертеде” атты ертегілер сайысы 1-4 сынып арасында</a:t>
            </a:r>
            <a:endParaRPr lang="ru-RU" sz="2000" dirty="0" smtClean="0">
              <a:solidFill>
                <a:srgbClr val="002060"/>
              </a:solidFill>
              <a:latin typeface="Times New Roman" pitchFamily="18" charset="0"/>
              <a:cs typeface="Times New Roman" pitchFamily="18" charset="0"/>
            </a:endParaRPr>
          </a:p>
          <a:p>
            <a:pPr algn="ctr"/>
            <a:endParaRPr lang="ru-RU" sz="2000" dirty="0">
              <a:solidFill>
                <a:srgbClr val="002060"/>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cer\Desktop\9b8b1fb3-0b31-4404-bc33-f82caeec0861.jpg"/>
          <p:cNvPicPr>
            <a:picLocks noChangeAspect="1" noChangeArrowheads="1"/>
          </p:cNvPicPr>
          <p:nvPr/>
        </p:nvPicPr>
        <p:blipFill>
          <a:blip r:embed="rId2"/>
          <a:srcRect/>
          <a:stretch>
            <a:fillRect/>
          </a:stretch>
        </p:blipFill>
        <p:spPr bwMode="auto">
          <a:xfrm>
            <a:off x="500034" y="357166"/>
            <a:ext cx="4143404" cy="4000527"/>
          </a:xfrm>
          <a:prstGeom prst="rect">
            <a:avLst/>
          </a:prstGeom>
          <a:noFill/>
        </p:spPr>
      </p:pic>
      <p:pic>
        <p:nvPicPr>
          <p:cNvPr id="5" name="Рисунок 4" descr="C:\Users\ПК\Desktop\кл час вос работе\середина урока.jpg"/>
          <p:cNvPicPr/>
          <p:nvPr/>
        </p:nvPicPr>
        <p:blipFill>
          <a:blip r:embed="rId3" cstate="print"/>
          <a:srcRect l="17857" t="17857" r="16666" b="17857"/>
          <a:stretch>
            <a:fillRect/>
          </a:stretch>
        </p:blipFill>
        <p:spPr bwMode="auto">
          <a:xfrm>
            <a:off x="4786314" y="285728"/>
            <a:ext cx="3786214" cy="2714644"/>
          </a:xfrm>
          <a:prstGeom prst="rect">
            <a:avLst/>
          </a:prstGeom>
          <a:noFill/>
          <a:ln w="9525">
            <a:noFill/>
            <a:miter lim="800000"/>
            <a:headEnd/>
            <a:tailEnd/>
          </a:ln>
        </p:spPr>
      </p:pic>
      <p:pic>
        <p:nvPicPr>
          <p:cNvPr id="6" name="Рисунок 5" descr="C:\Users\ПК\Desktop\кл час вос работе\рефлексия.jpg"/>
          <p:cNvPicPr/>
          <p:nvPr/>
        </p:nvPicPr>
        <p:blipFill>
          <a:blip r:embed="rId4" cstate="print"/>
          <a:srcRect/>
          <a:stretch>
            <a:fillRect/>
          </a:stretch>
        </p:blipFill>
        <p:spPr bwMode="auto">
          <a:xfrm>
            <a:off x="4929190" y="2857496"/>
            <a:ext cx="3500462" cy="1500198"/>
          </a:xfrm>
          <a:prstGeom prst="rect">
            <a:avLst/>
          </a:prstGeom>
          <a:noFill/>
          <a:ln w="9525">
            <a:noFill/>
            <a:miter lim="800000"/>
            <a:headEnd/>
            <a:tailEnd/>
          </a:ln>
        </p:spPr>
      </p:pic>
      <p:sp>
        <p:nvSpPr>
          <p:cNvPr id="7" name="Прямоугольник 6"/>
          <p:cNvSpPr/>
          <p:nvPr/>
        </p:nvSpPr>
        <p:spPr>
          <a:xfrm>
            <a:off x="4714876" y="4572008"/>
            <a:ext cx="3857652" cy="923330"/>
          </a:xfrm>
          <a:prstGeom prst="rect">
            <a:avLst/>
          </a:prstGeom>
        </p:spPr>
        <p:txBody>
          <a:bodyPr wrap="square">
            <a:spAutoFit/>
          </a:bodyPr>
          <a:lstStyle/>
          <a:p>
            <a:r>
              <a:rPr lang="kk-KZ" dirty="0" smtClean="0">
                <a:solidFill>
                  <a:srgbClr val="002060"/>
                </a:solidFill>
                <a:latin typeface="Times New Roman" pitchFamily="18" charset="0"/>
                <a:cs typeface="Times New Roman" pitchFamily="18" charset="0"/>
              </a:rPr>
              <a:t>Ашық сабақ  “Покупка и сдачи” тақырыбында 1”Б” сынып математика пәнінең Каримова С.А.</a:t>
            </a:r>
            <a:endParaRPr lang="ru-RU" dirty="0">
              <a:solidFill>
                <a:srgbClr val="002060"/>
              </a:solidFill>
            </a:endParaRPr>
          </a:p>
        </p:txBody>
      </p:sp>
      <p:sp>
        <p:nvSpPr>
          <p:cNvPr id="8" name="Прямоугольник 7"/>
          <p:cNvSpPr/>
          <p:nvPr/>
        </p:nvSpPr>
        <p:spPr>
          <a:xfrm>
            <a:off x="500034" y="4572009"/>
            <a:ext cx="4143404" cy="1200329"/>
          </a:xfrm>
          <a:prstGeom prst="rect">
            <a:avLst/>
          </a:prstGeom>
        </p:spPr>
        <p:txBody>
          <a:bodyPr wrap="square">
            <a:spAutoFit/>
          </a:bodyPr>
          <a:lstStyle/>
          <a:p>
            <a:r>
              <a:rPr lang="kk-KZ" dirty="0" smtClean="0">
                <a:solidFill>
                  <a:srgbClr val="002060"/>
                </a:solidFill>
                <a:latin typeface="Times New Roman" pitchFamily="18" charset="0"/>
                <a:cs typeface="Times New Roman" pitchFamily="18" charset="0"/>
              </a:rPr>
              <a:t>Ашық сабақ 1”А” сынып  “11ден 20-ға дейінгі сандар.”Сандар салыстыру”математика пәнінең  Рахметова Л.А</a:t>
            </a:r>
            <a:r>
              <a:rPr lang="kk-KZ" dirty="0" smtClean="0">
                <a:solidFill>
                  <a:srgbClr val="002060"/>
                </a:solidFill>
              </a:rPr>
              <a:t>.</a:t>
            </a:r>
            <a:endParaRPr lang="ru-RU" dirty="0">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846158"/>
          </a:xfrm>
        </p:spPr>
        <p:txBody>
          <a:bodyPr>
            <a:normAutofit fontScale="90000"/>
          </a:bodyPr>
          <a:lstStyle/>
          <a:p>
            <a:r>
              <a:rPr lang="kk-KZ" sz="3600" b="1" dirty="0" smtClean="0">
                <a:solidFill>
                  <a:srgbClr val="C00000"/>
                </a:solidFill>
                <a:latin typeface="Times New Roman" pitchFamily="18" charset="0"/>
                <a:cs typeface="Times New Roman" pitchFamily="18" charset="0"/>
              </a:rPr>
              <a:t>«МАТЕМАТИКА АЙНАЛАМЫЗДА» математикалық сауаттылық апталығы </a:t>
            </a:r>
            <a:r>
              <a:rPr lang="ru-RU" dirty="0" smtClean="0">
                <a:solidFill>
                  <a:srgbClr val="C00000"/>
                </a:solidFill>
              </a:rPr>
              <a:t/>
            </a:r>
            <a:br>
              <a:rPr lang="ru-RU" dirty="0" smtClean="0">
                <a:solidFill>
                  <a:srgbClr val="C00000"/>
                </a:solidFill>
              </a:rPr>
            </a:br>
            <a:endParaRPr lang="ru-RU" dirty="0">
              <a:solidFill>
                <a:srgbClr val="C00000"/>
              </a:solidFill>
            </a:endParaRPr>
          </a:p>
        </p:txBody>
      </p:sp>
      <p:sp>
        <p:nvSpPr>
          <p:cNvPr id="3" name="Содержимое 2"/>
          <p:cNvSpPr>
            <a:spLocks noGrp="1"/>
          </p:cNvSpPr>
          <p:nvPr>
            <p:ph idx="1"/>
          </p:nvPr>
        </p:nvSpPr>
        <p:spPr>
          <a:xfrm>
            <a:off x="457200" y="1285860"/>
            <a:ext cx="8229600" cy="4840303"/>
          </a:xfrm>
        </p:spPr>
        <p:txBody>
          <a:bodyPr>
            <a:normAutofit fontScale="47500" lnSpcReduction="20000"/>
          </a:bodyPr>
          <a:lstStyle/>
          <a:p>
            <a:r>
              <a:rPr lang="kk-KZ" b="1" dirty="0"/>
              <a:t> </a:t>
            </a:r>
            <a:endParaRPr lang="ru-RU" dirty="0"/>
          </a:p>
          <a:p>
            <a:pPr>
              <a:buNone/>
            </a:pPr>
            <a:r>
              <a:rPr lang="kk-KZ" b="1" dirty="0">
                <a:latin typeface="Times New Roman" pitchFamily="18" charset="0"/>
                <a:cs typeface="Times New Roman" pitchFamily="18" charset="0"/>
              </a:rPr>
              <a:t>Іс-шаралар мақсаты:</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Математикалық мәдениетті қалыптастыру, математикалық сауаттылықты дамыту, ашық іс-шараларды ұйымдастыру және өткізу арқылы педагогтар мен оқушылардың кәсіби шеберлігін жетілдіру.</a:t>
            </a:r>
            <a:endParaRPr lang="ru-RU" dirty="0">
              <a:latin typeface="Times New Roman" pitchFamily="18" charset="0"/>
              <a:cs typeface="Times New Roman" pitchFamily="18" charset="0"/>
            </a:endParaRPr>
          </a:p>
          <a:p>
            <a:pPr>
              <a:buNone/>
            </a:pPr>
            <a:r>
              <a:rPr lang="kk-KZ" b="1" dirty="0">
                <a:latin typeface="Times New Roman" pitchFamily="18" charset="0"/>
                <a:cs typeface="Times New Roman" pitchFamily="18" charset="0"/>
              </a:rPr>
              <a:t>Міндеттері:</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білім алушыларды математикалық тапсырмаларды орындауға тарту;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математика бойынша білім деңгейі жоғары білім алушыларды анықтау;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оқушылар арасында математиканың өмірдегі маңыздылығын насихаттау;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білім алушыларды өз бетінше жұмысқа тарту, олардың математикаға қызығушылығын арттыру;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математикалық қабілеттері бар білім алушыларды анықтау, математикалық ғылымдарды тереңдетіп оқуға ұмтылу;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математика саласында білім алушыларды дамыту үшін педагогикалық технологиялар банкін қалыптастыру.</a:t>
            </a:r>
            <a:endParaRPr lang="ru-RU" dirty="0">
              <a:latin typeface="Times New Roman" pitchFamily="18" charset="0"/>
              <a:cs typeface="Times New Roman" pitchFamily="18" charset="0"/>
            </a:endParaRPr>
          </a:p>
          <a:p>
            <a:pPr>
              <a:buNone/>
            </a:pPr>
            <a:r>
              <a:rPr lang="kk-KZ" b="1" dirty="0">
                <a:latin typeface="Times New Roman" pitchFamily="18" charset="0"/>
                <a:cs typeface="Times New Roman" pitchFamily="18" charset="0"/>
              </a:rPr>
              <a:t>Безендіру: </a:t>
            </a:r>
            <a:r>
              <a:rPr lang="kk-KZ" dirty="0">
                <a:latin typeface="Times New Roman" pitchFamily="18" charset="0"/>
                <a:cs typeface="Times New Roman" pitchFamily="18" charset="0"/>
              </a:rPr>
              <a:t>әрбір білім беру ұйымында қаржылық сауаттылық апталығын өткізу қарсаңында тақырыптық стендтер, көрмелер, плакаттар рәсімделуі қажет.</a:t>
            </a:r>
            <a:endParaRPr lang="ru-RU" dirty="0">
              <a:latin typeface="Times New Roman" pitchFamily="18" charset="0"/>
              <a:cs typeface="Times New Roman" pitchFamily="18" charset="0"/>
            </a:endParaRPr>
          </a:p>
          <a:p>
            <a:pPr>
              <a:buNone/>
            </a:pPr>
            <a:r>
              <a:rPr lang="kk-KZ" b="1" dirty="0" smtClean="0">
                <a:latin typeface="Times New Roman" pitchFamily="18" charset="0"/>
                <a:cs typeface="Times New Roman" pitchFamily="18" charset="0"/>
              </a:rPr>
              <a:t>Ұйымдастырушылар</a:t>
            </a:r>
            <a:r>
              <a:rPr lang="kk-KZ" b="1" dirty="0">
                <a:latin typeface="Times New Roman" pitchFamily="18" charset="0"/>
                <a:cs typeface="Times New Roman" pitchFamily="18" charset="0"/>
              </a:rPr>
              <a:t>: </a:t>
            </a:r>
            <a:r>
              <a:rPr lang="kk-KZ" dirty="0">
                <a:latin typeface="Times New Roman" pitchFamily="18" charset="0"/>
                <a:cs typeface="Times New Roman" pitchFamily="18" charset="0"/>
              </a:rPr>
              <a:t>Қарағанды облысында білім беруді дамытудың оқу-әдістемелік орталығы</a:t>
            </a:r>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noChangeArrowheads="1"/>
          </p:cNvSpPr>
          <p:nvPr/>
        </p:nvSpPr>
        <p:spPr bwMode="auto">
          <a:xfrm>
            <a:off x="0" y="3114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9702" name="Rectangle 6"/>
          <p:cNvSpPr>
            <a:spLocks noChangeArrowheads="1"/>
          </p:cNvSpPr>
          <p:nvPr/>
        </p:nvSpPr>
        <p:spPr bwMode="auto">
          <a:xfrm>
            <a:off x="0" y="5695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9458" name="AutoShape 2" descr="blob:https://web.whatsapp.com/3259ed1d-4e3d-4c30-ad62-264b73ce58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60" name="AutoShape 4" descr="blob:https://web.whatsapp.com/3259ed1d-4e3d-4c30-ad62-264b73ce58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461" name="Picture 5" descr="C:\Users\Acer\Desktop\3259ed1d-4e3d-4c30-ad62-264b73ce58ad.jpg"/>
          <p:cNvPicPr>
            <a:picLocks noChangeAspect="1" noChangeArrowheads="1"/>
          </p:cNvPicPr>
          <p:nvPr/>
        </p:nvPicPr>
        <p:blipFill>
          <a:blip r:embed="rId2"/>
          <a:srcRect/>
          <a:stretch>
            <a:fillRect/>
          </a:stretch>
        </p:blipFill>
        <p:spPr bwMode="auto">
          <a:xfrm>
            <a:off x="500034" y="285728"/>
            <a:ext cx="3341809" cy="2786082"/>
          </a:xfrm>
          <a:prstGeom prst="rect">
            <a:avLst/>
          </a:prstGeom>
          <a:noFill/>
        </p:spPr>
      </p:pic>
      <p:pic>
        <p:nvPicPr>
          <p:cNvPr id="16" name="Picture 1"/>
          <p:cNvPicPr>
            <a:picLocks noGrp="1" noChangeAspect="1" noChangeArrowheads="1"/>
          </p:cNvPicPr>
          <p:nvPr>
            <p:ph idx="1"/>
          </p:nvPr>
        </p:nvPicPr>
        <p:blipFill>
          <a:blip r:embed="rId3"/>
          <a:srcRect/>
          <a:stretch>
            <a:fillRect/>
          </a:stretch>
        </p:blipFill>
        <p:spPr bwMode="auto">
          <a:xfrm>
            <a:off x="285720" y="3214686"/>
            <a:ext cx="3786214" cy="2286016"/>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a:srcRect t="30583" b="22815"/>
          <a:stretch>
            <a:fillRect/>
          </a:stretch>
        </p:blipFill>
        <p:spPr bwMode="auto">
          <a:xfrm>
            <a:off x="4357686" y="285728"/>
            <a:ext cx="4243398" cy="2786082"/>
          </a:xfrm>
          <a:prstGeom prst="rect">
            <a:avLst/>
          </a:prstGeom>
          <a:noFill/>
          <a:ln w="9525">
            <a:noFill/>
            <a:miter lim="800000"/>
            <a:headEnd/>
            <a:tailEnd/>
          </a:ln>
          <a:effectLst/>
        </p:spPr>
      </p:pic>
      <p:pic>
        <p:nvPicPr>
          <p:cNvPr id="19463" name="Picture 7" descr="C:\Users\Acer\Desktop\cd325861-771d-4721-8c1d-fb196d9c5da7.jpg"/>
          <p:cNvPicPr>
            <a:picLocks noChangeAspect="1" noChangeArrowheads="1"/>
          </p:cNvPicPr>
          <p:nvPr/>
        </p:nvPicPr>
        <p:blipFill>
          <a:blip r:embed="rId5"/>
          <a:srcRect l="2475" t="19527" r="2227" b="32544"/>
          <a:stretch>
            <a:fillRect/>
          </a:stretch>
        </p:blipFill>
        <p:spPr bwMode="auto">
          <a:xfrm>
            <a:off x="4214810" y="3286124"/>
            <a:ext cx="4572032" cy="2286016"/>
          </a:xfrm>
          <a:prstGeom prst="rect">
            <a:avLst/>
          </a:prstGeom>
          <a:noFill/>
        </p:spPr>
      </p:pic>
      <p:sp>
        <p:nvSpPr>
          <p:cNvPr id="15" name="Прямоугольник 14"/>
          <p:cNvSpPr/>
          <p:nvPr/>
        </p:nvSpPr>
        <p:spPr>
          <a:xfrm>
            <a:off x="357158" y="5357827"/>
            <a:ext cx="8572560" cy="1477328"/>
          </a:xfrm>
          <a:prstGeom prst="rect">
            <a:avLst/>
          </a:prstGeom>
        </p:spPr>
        <p:txBody>
          <a:bodyPr wrap="square">
            <a:spAutoFit/>
          </a:bodyPr>
          <a:lstStyle/>
          <a:p>
            <a:r>
              <a:rPr lang="kk-KZ" b="1" dirty="0" smtClean="0">
                <a:latin typeface="Times New Roman" pitchFamily="18" charset="0"/>
                <a:ea typeface="Calibri" pitchFamily="34" charset="0"/>
                <a:cs typeface="Times New Roman" pitchFamily="18" charset="0"/>
              </a:rPr>
              <a:t>Математикалық сауаттылық күніне арналған сынып сағатты "Математика адам өмірінде“,</a:t>
            </a:r>
            <a:r>
              <a:rPr lang="kk-KZ" b="1" dirty="0" smtClean="0">
                <a:solidFill>
                  <a:srgbClr val="000000"/>
                </a:solidFill>
                <a:latin typeface="Times New Roman" pitchFamily="18" charset="0"/>
                <a:ea typeface="Calibri" pitchFamily="34" charset="0"/>
                <a:cs typeface="Times New Roman" pitchFamily="18" charset="0"/>
              </a:rPr>
              <a:t> "Қызықты сандар мен фигуралар", "Сандар кіммен дос?“ интеллектуалды ойындар,</a:t>
            </a:r>
            <a:r>
              <a:rPr lang="kk-KZ" b="1" dirty="0" smtClean="0">
                <a:latin typeface="Times New Roman" pitchFamily="18" charset="0"/>
                <a:ea typeface="Calibri" pitchFamily="34" charset="0"/>
                <a:cs typeface="Times New Roman" pitchFamily="18" charset="0"/>
              </a:rPr>
              <a:t> </a:t>
            </a:r>
            <a:r>
              <a:rPr lang="kk-KZ" b="1" dirty="0" smtClean="0">
                <a:latin typeface="Times New Roman" pitchFamily="18" charset="0"/>
                <a:cs typeface="Times New Roman" pitchFamily="18" charset="0"/>
              </a:rPr>
              <a:t>«Мен математикамен доспын» атты математикалық ребус, сөзжұмбақтар сайысы өткізілді</a:t>
            </a:r>
            <a:r>
              <a:rPr lang="kk-KZ" dirty="0" smtClean="0"/>
              <a:t>.</a:t>
            </a:r>
            <a:endParaRPr lang="ru-RU" dirty="0" smtClean="0"/>
          </a:p>
          <a:p>
            <a:r>
              <a:rPr lang="kk-KZ" b="1" dirty="0" smtClean="0">
                <a:solidFill>
                  <a:srgbClr val="000000"/>
                </a:solidFill>
                <a:latin typeface="Times New Roman" pitchFamily="18" charset="0"/>
                <a:ea typeface="Calibri" pitchFamily="34" charset="0"/>
                <a:cs typeface="Times New Roman" pitchFamily="18" charset="0"/>
              </a:rPr>
              <a:t> </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«Цифрлық  әлем» </a:t>
            </a:r>
            <a:br>
              <a:rPr lang="kk-KZ" sz="3100" b="1" dirty="0" smtClean="0">
                <a:solidFill>
                  <a:srgbClr val="C00000"/>
                </a:solidFill>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Ақпараттық сауаттылықты дамыту апталығы</a:t>
            </a:r>
            <a:r>
              <a:rPr lang="ru-RU" dirty="0" smtClean="0">
                <a:solidFill>
                  <a:srgbClr val="C00000"/>
                </a:solidFill>
              </a:rPr>
              <a:t/>
            </a:r>
            <a:br>
              <a:rPr lang="ru-RU" dirty="0" smtClean="0">
                <a:solidFill>
                  <a:srgbClr val="C00000"/>
                </a:solidFill>
              </a:rPr>
            </a:br>
            <a:endParaRPr lang="ru-RU" dirty="0">
              <a:solidFill>
                <a:srgbClr val="C00000"/>
              </a:solidFill>
            </a:endParaRPr>
          </a:p>
        </p:txBody>
      </p:sp>
      <p:sp>
        <p:nvSpPr>
          <p:cNvPr id="3" name="Содержимое 2"/>
          <p:cNvSpPr>
            <a:spLocks noGrp="1"/>
          </p:cNvSpPr>
          <p:nvPr>
            <p:ph idx="1"/>
          </p:nvPr>
        </p:nvSpPr>
        <p:spPr/>
        <p:txBody>
          <a:bodyPr>
            <a:normAutofit fontScale="85000" lnSpcReduction="10000"/>
          </a:bodyPr>
          <a:lstStyle/>
          <a:p>
            <a:pPr>
              <a:buNone/>
            </a:pPr>
            <a:r>
              <a:rPr lang="kk-KZ" i="1" dirty="0" smtClean="0">
                <a:latin typeface="Times New Roman" pitchFamily="18" charset="0"/>
                <a:cs typeface="Times New Roman" pitchFamily="18" charset="0"/>
              </a:rPr>
              <a:t>Мақсаты</a:t>
            </a:r>
            <a:r>
              <a:rPr lang="kk-KZ" i="1" dirty="0">
                <a:latin typeface="Times New Roman" pitchFamily="18" charset="0"/>
                <a:cs typeface="Times New Roman" pitchFamily="18" charset="0"/>
              </a:rPr>
              <a:t>:</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Информатика пәні бойынша оқушыларға цифрлық сауаттылық туралы мәлімет беріп, адам өміріне қауіпсіз болатын цифрлық технологияларды тиімді қолдануға үйрету. </a:t>
            </a:r>
            <a:endParaRPr lang="ru-RU" dirty="0">
              <a:latin typeface="Times New Roman" pitchFamily="18" charset="0"/>
              <a:cs typeface="Times New Roman" pitchFamily="18" charset="0"/>
            </a:endParaRPr>
          </a:p>
          <a:p>
            <a:pPr>
              <a:buNone/>
            </a:pPr>
            <a:r>
              <a:rPr lang="kk-KZ" i="1" dirty="0">
                <a:latin typeface="Times New Roman" pitchFamily="18" charset="0"/>
                <a:cs typeface="Times New Roman" pitchFamily="18" charset="0"/>
              </a:rPr>
              <a:t>Міндеттері: </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Білім алушыларға техникалық және жоғары кәсіби білім берудегі цифрлық сауаттылықты арттыру; </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Компьютерді пайдалана отырып, мәліметтер оқу, жазу, есептеу, сурет салу және ақпараттық технологияларды тиімді пайдалану білігін дамы</a:t>
            </a:r>
            <a:endParaRPr lang="ru-RU" dirty="0">
              <a:latin typeface="Times New Roman" pitchFamily="18" charset="0"/>
              <a:cs typeface="Times New Roman" pitchFamily="18" charset="0"/>
            </a:endParaRPr>
          </a:p>
          <a:p>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extLst>
              <a:ext uri="{28A0092B-C50C-407E-A947-70E740481C1C}">
                <a14:useLocalDpi xmlns:a14="http://schemas.microsoft.com/office/drawing/2010/main" val="0"/>
              </a:ext>
            </a:extLst>
          </a:blip>
          <a:stretch>
            <a:fillRect/>
          </a:stretch>
        </p:blipFill>
        <p:spPr>
          <a:xfrm>
            <a:off x="6215074" y="3071810"/>
            <a:ext cx="2571768" cy="25003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3643306" y="3071810"/>
            <a:ext cx="2357454" cy="24288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785786" y="3000372"/>
            <a:ext cx="2571768" cy="26432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749" name="Rectangle 5"/>
          <p:cNvSpPr>
            <a:spLocks noChangeArrowheads="1"/>
          </p:cNvSpPr>
          <p:nvPr/>
        </p:nvSpPr>
        <p:spPr bwMode="auto">
          <a:xfrm>
            <a:off x="1714480" y="50004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1750" name="Rectangle 6"/>
          <p:cNvSpPr>
            <a:spLocks noChangeArrowheads="1"/>
          </p:cNvSpPr>
          <p:nvPr/>
        </p:nvSpPr>
        <p:spPr bwMode="auto">
          <a:xfrm>
            <a:off x="-269875" y="9105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175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1754" name="Rectangle 10"/>
          <p:cNvSpPr>
            <a:spLocks noChangeArrowheads="1"/>
          </p:cNvSpPr>
          <p:nvPr/>
        </p:nvSpPr>
        <p:spPr bwMode="auto">
          <a:xfrm>
            <a:off x="0" y="43529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9" name="Picture 5" descr="C:\Users\Acer\Desktop\fb2d1d48-38d5-4bec-a6ec-dc68082f44af.jpg"/>
          <p:cNvPicPr>
            <a:picLocks noChangeAspect="1" noChangeArrowheads="1"/>
          </p:cNvPicPr>
          <p:nvPr/>
        </p:nvPicPr>
        <p:blipFill>
          <a:blip r:embed="rId5"/>
          <a:srcRect/>
          <a:stretch>
            <a:fillRect/>
          </a:stretch>
        </p:blipFill>
        <p:spPr bwMode="auto">
          <a:xfrm>
            <a:off x="785786" y="285728"/>
            <a:ext cx="4214843" cy="2509817"/>
          </a:xfrm>
          <a:prstGeom prst="rect">
            <a:avLst/>
          </a:prstGeom>
          <a:noFill/>
        </p:spPr>
      </p:pic>
      <p:pic>
        <p:nvPicPr>
          <p:cNvPr id="1030" name="Picture 6" descr="C:\Users\Acer\Desktop\a3eab29a-6c42-4166-a500-186b2dd7a68e.jpg"/>
          <p:cNvPicPr>
            <a:picLocks noChangeAspect="1" noChangeArrowheads="1"/>
          </p:cNvPicPr>
          <p:nvPr/>
        </p:nvPicPr>
        <p:blipFill>
          <a:blip r:embed="rId6"/>
          <a:srcRect/>
          <a:stretch>
            <a:fillRect/>
          </a:stretch>
        </p:blipFill>
        <p:spPr bwMode="auto">
          <a:xfrm>
            <a:off x="4929190" y="285728"/>
            <a:ext cx="3714776" cy="2500330"/>
          </a:xfrm>
          <a:prstGeom prst="rect">
            <a:avLst/>
          </a:prstGeom>
          <a:noFill/>
        </p:spPr>
      </p:pic>
      <p:sp>
        <p:nvSpPr>
          <p:cNvPr id="11" name="Прямоугольник 10"/>
          <p:cNvSpPr/>
          <p:nvPr/>
        </p:nvSpPr>
        <p:spPr>
          <a:xfrm>
            <a:off x="285720" y="5572140"/>
            <a:ext cx="8501122" cy="1200329"/>
          </a:xfrm>
          <a:prstGeom prst="rect">
            <a:avLst/>
          </a:prstGeom>
        </p:spPr>
        <p:txBody>
          <a:bodyPr wrap="square">
            <a:spAutoFit/>
          </a:bodyPr>
          <a:lstStyle/>
          <a:p>
            <a:pPr fontAlgn="base">
              <a:spcBef>
                <a:spcPct val="0"/>
              </a:spcBef>
              <a:spcAft>
                <a:spcPct val="0"/>
              </a:spcAft>
            </a:pPr>
            <a:r>
              <a:rPr lang="kk-KZ" b="1" dirty="0" smtClean="0">
                <a:solidFill>
                  <a:srgbClr val="002060"/>
                </a:solidFill>
                <a:latin typeface="Times New Roman" pitchFamily="18" charset="0"/>
                <a:ea typeface="Calibri" pitchFamily="34" charset="0"/>
                <a:cs typeface="Times New Roman" pitchFamily="18" charset="0"/>
              </a:rPr>
              <a:t>"Ақпараттық сауаттылық" біріңғай күні "Ақпараттық қауіпсіздік" танымдық ойындары   3-4 сыныптар аралығында,</a:t>
            </a:r>
            <a:r>
              <a:rPr lang="kk-KZ" b="1" dirty="0" smtClean="0">
                <a:solidFill>
                  <a:srgbClr val="002060"/>
                </a:solidFill>
                <a:latin typeface="Times New Roman" pitchFamily="18" charset="0"/>
                <a:cs typeface="Times New Roman" pitchFamily="18" charset="0"/>
              </a:rPr>
              <a:t> 3-4 сыныптар арасында«Достық интернет» сынып сағат,«Менің сандық әлемім» тақырыбында   3-4 сыныптар арасында сурет байқауы өткізілді.</a:t>
            </a:r>
            <a:endParaRPr lang="ru-RU" sz="1000" dirty="0" smtClean="0">
              <a:solidFill>
                <a:srgbClr val="002060"/>
              </a:solidFill>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000" b="1" dirty="0" smtClean="0">
                <a:solidFill>
                  <a:srgbClr val="C00000"/>
                </a:solidFill>
                <a:latin typeface="Times New Roman" pitchFamily="18" charset="0"/>
                <a:cs typeface="Times New Roman" pitchFamily="18" charset="0"/>
              </a:rPr>
              <a:t>"Құқықтық навигатор»</a:t>
            </a:r>
            <a:r>
              <a:rPr lang="ru-RU" sz="2000" dirty="0" smtClean="0">
                <a:solidFill>
                  <a:srgbClr val="C00000"/>
                </a:solidFill>
                <a:latin typeface="Times New Roman" pitchFamily="18" charset="0"/>
                <a:cs typeface="Times New Roman" pitchFamily="18" charset="0"/>
              </a:rPr>
              <a:t/>
            </a:r>
            <a:br>
              <a:rPr lang="ru-RU" sz="2000" dirty="0" smtClean="0">
                <a:solidFill>
                  <a:srgbClr val="C00000"/>
                </a:solidFill>
                <a:latin typeface="Times New Roman" pitchFamily="18" charset="0"/>
                <a:cs typeface="Times New Roman" pitchFamily="18" charset="0"/>
              </a:rPr>
            </a:br>
            <a:r>
              <a:rPr lang="kk-KZ" sz="2000" b="1" dirty="0" smtClean="0">
                <a:solidFill>
                  <a:srgbClr val="C00000"/>
                </a:solidFill>
                <a:latin typeface="Times New Roman" pitchFamily="18" charset="0"/>
                <a:cs typeface="Times New Roman" pitchFamily="18" charset="0"/>
              </a:rPr>
              <a:t>Құқықтық сауаттылық апталығы</a:t>
            </a:r>
            <a:r>
              <a:rPr lang="ru-RU" sz="2000" dirty="0" smtClean="0">
                <a:solidFill>
                  <a:srgbClr val="C00000"/>
                </a:solidFill>
                <a:latin typeface="Times New Roman" pitchFamily="18" charset="0"/>
                <a:cs typeface="Times New Roman" pitchFamily="18" charset="0"/>
              </a:rPr>
              <a:t/>
            </a:r>
            <a:br>
              <a:rPr lang="ru-RU" sz="2000" dirty="0" smtClean="0">
                <a:solidFill>
                  <a:srgbClr val="C00000"/>
                </a:solidFill>
                <a:latin typeface="Times New Roman" pitchFamily="18" charset="0"/>
                <a:cs typeface="Times New Roman" pitchFamily="18" charset="0"/>
              </a:rPr>
            </a:br>
            <a:endParaRPr lang="ru-RU" sz="2000"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0000" lnSpcReduction="20000"/>
          </a:bodyPr>
          <a:lstStyle/>
          <a:p>
            <a:r>
              <a:rPr lang="kk-KZ" b="1" dirty="0" smtClean="0">
                <a:latin typeface="Times New Roman" pitchFamily="18" charset="0"/>
                <a:cs typeface="Times New Roman" pitchFamily="18" charset="0"/>
              </a:rPr>
              <a:t>Мақсаты</a:t>
            </a:r>
            <a:r>
              <a:rPr lang="kk-KZ" b="1" dirty="0">
                <a:latin typeface="Times New Roman" pitchFamily="18" charset="0"/>
                <a:cs typeface="Times New Roman" pitchFamily="18" charset="0"/>
              </a:rPr>
              <a:t>: </a:t>
            </a:r>
            <a:r>
              <a:rPr lang="kk-KZ" dirty="0">
                <a:latin typeface="Times New Roman" pitchFamily="18" charset="0"/>
                <a:cs typeface="Times New Roman" pitchFamily="18" charset="0"/>
              </a:rPr>
              <a:t>құқықтық сананы дамыту және құқықтық мәдениетті қалыптастыру, құқықтық сауаттылықты арттыру, заңды құрметтеуге тәрбиелеу. </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 </a:t>
            </a:r>
            <a:r>
              <a:rPr lang="kk-KZ" b="1" dirty="0">
                <a:latin typeface="Times New Roman" pitchFamily="18" charset="0"/>
                <a:cs typeface="Times New Roman" pitchFamily="18" charset="0"/>
              </a:rPr>
              <a:t>Міндеттері:</a:t>
            </a:r>
            <a:r>
              <a:rPr lang="kk-KZ" dirty="0">
                <a:latin typeface="Times New Roman" pitchFamily="18" charset="0"/>
                <a:cs typeface="Times New Roman" pitchFamily="18" charset="0"/>
              </a:rPr>
              <a:t> - оқушылардың құқықтары мен міндеттері, олардың адам және қоғам өміріндегі рөлі туралы білімдерін кеңейту; - қоғамның құқықтары мен міндеттері, институттары туралы түсінік беру;; әлеуметтік қоғам саласында болып жатқан өзгерістер мен мәселелерді талдауға мүмкіндік беретін функционалдық құқықтық сауаттылықты қалыптастыру. </a:t>
            </a:r>
            <a:endParaRPr lang="ru-RU" dirty="0">
              <a:latin typeface="Times New Roman" pitchFamily="18" charset="0"/>
              <a:cs typeface="Times New Roman" pitchFamily="18" charset="0"/>
            </a:endParaRPr>
          </a:p>
          <a:p>
            <a:r>
              <a:rPr lang="kk-KZ" b="1" dirty="0">
                <a:latin typeface="Times New Roman" pitchFamily="18" charset="0"/>
                <a:cs typeface="Times New Roman" pitchFamily="18" charset="0"/>
              </a:rPr>
              <a:t>Күтілетін нәтиже: </a:t>
            </a:r>
            <a:r>
              <a:rPr lang="kk-KZ" dirty="0">
                <a:latin typeface="Times New Roman" pitchFamily="18" charset="0"/>
                <a:cs typeface="Times New Roman" pitchFamily="18" charset="0"/>
              </a:rPr>
              <a:t>оқушылар құқықтық әдебиеттерді қызығушылықпен оқиды; оқушылардың жауапкершілік аймағы артады; ата-аналар құқықтары мен міндеттерін жасына сәйкес қабылдайды; әлеуметтік қоғам саласындағы мәселелер мен болып жатқан өзгерістерді талдауға мүмкіндік беретін функционалдық құқықтық сауаттылық қалыптастырылды.</a:t>
            </a:r>
            <a:r>
              <a:rPr lang="kk-KZ" b="1" dirty="0">
                <a:latin typeface="Times New Roman" pitchFamily="18" charset="0"/>
                <a:cs typeface="Times New Roman" pitchFamily="18" charset="0"/>
              </a:rPr>
              <a:t> </a:t>
            </a: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ChangeArrowheads="1"/>
          </p:cNvSpPr>
          <p:nvPr/>
        </p:nvSpPr>
        <p:spPr bwMode="auto">
          <a:xfrm>
            <a:off x="0" y="5248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3799" name="Rectangle 7"/>
          <p:cNvSpPr>
            <a:spLocks noChangeArrowheads="1"/>
          </p:cNvSpPr>
          <p:nvPr/>
        </p:nvSpPr>
        <p:spPr bwMode="auto">
          <a:xfrm>
            <a:off x="0" y="9934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3" descr="C:\Users\Acer\Desktop\315bdfa9-9825-4f3d-9940-922feb493d0e.jpg"/>
          <p:cNvPicPr>
            <a:picLocks noChangeAspect="1" noChangeArrowheads="1"/>
          </p:cNvPicPr>
          <p:nvPr/>
        </p:nvPicPr>
        <p:blipFill>
          <a:blip r:embed="rId2"/>
          <a:srcRect/>
          <a:stretch>
            <a:fillRect/>
          </a:stretch>
        </p:blipFill>
        <p:spPr bwMode="auto">
          <a:xfrm>
            <a:off x="3000364" y="0"/>
            <a:ext cx="3143272" cy="2714668"/>
          </a:xfrm>
          <a:prstGeom prst="rect">
            <a:avLst/>
          </a:prstGeom>
          <a:noFill/>
        </p:spPr>
      </p:pic>
      <p:pic>
        <p:nvPicPr>
          <p:cNvPr id="7" name="Picture 4"/>
          <p:cNvPicPr>
            <a:picLocks noChangeAspect="1" noChangeArrowheads="1"/>
          </p:cNvPicPr>
          <p:nvPr/>
        </p:nvPicPr>
        <p:blipFill>
          <a:blip r:embed="rId3"/>
          <a:srcRect t="22544" b="30635"/>
          <a:stretch>
            <a:fillRect/>
          </a:stretch>
        </p:blipFill>
        <p:spPr bwMode="auto">
          <a:xfrm>
            <a:off x="6286512" y="0"/>
            <a:ext cx="2643206" cy="2714668"/>
          </a:xfrm>
          <a:prstGeom prst="rect">
            <a:avLst/>
          </a:prstGeom>
          <a:noFill/>
          <a:ln w="9525">
            <a:noFill/>
            <a:miter lim="800000"/>
            <a:headEnd/>
            <a:tailEnd/>
          </a:ln>
          <a:effectLst/>
        </p:spPr>
      </p:pic>
      <p:pic>
        <p:nvPicPr>
          <p:cNvPr id="8" name="Picture 2" descr="C:\Users\Acer\Desktop\196ddd5e-5f34-457d-b9d3-88f1171f5f64.jpg"/>
          <p:cNvPicPr>
            <a:picLocks noChangeAspect="1" noChangeArrowheads="1"/>
          </p:cNvPicPr>
          <p:nvPr/>
        </p:nvPicPr>
        <p:blipFill>
          <a:blip r:embed="rId4"/>
          <a:srcRect t="16305" b="34782"/>
          <a:stretch>
            <a:fillRect/>
          </a:stretch>
        </p:blipFill>
        <p:spPr bwMode="auto">
          <a:xfrm>
            <a:off x="214282" y="0"/>
            <a:ext cx="2714644" cy="2714620"/>
          </a:xfrm>
          <a:prstGeom prst="rect">
            <a:avLst/>
          </a:prstGeom>
          <a:noFill/>
        </p:spPr>
      </p:pic>
      <p:pic>
        <p:nvPicPr>
          <p:cNvPr id="9" name="Рисунок 8"/>
          <p:cNvPicPr/>
          <p:nvPr/>
        </p:nvPicPr>
        <p:blipFill>
          <a:blip r:embed="rId5" cstate="print"/>
          <a:srcRect/>
          <a:stretch>
            <a:fillRect/>
          </a:stretch>
        </p:blipFill>
        <p:spPr bwMode="auto">
          <a:xfrm>
            <a:off x="285720" y="2786058"/>
            <a:ext cx="2648560" cy="1945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p:nvPr/>
        </p:nvPicPr>
        <p:blipFill>
          <a:blip r:embed="rId6" cstate="print"/>
          <a:srcRect/>
          <a:stretch>
            <a:fillRect/>
          </a:stretch>
        </p:blipFill>
        <p:spPr bwMode="auto">
          <a:xfrm>
            <a:off x="3143240" y="2786058"/>
            <a:ext cx="2714644" cy="194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p:nvPr/>
        </p:nvPicPr>
        <p:blipFill>
          <a:blip r:embed="rId7" cstate="print"/>
          <a:srcRect/>
          <a:stretch>
            <a:fillRect/>
          </a:stretch>
        </p:blipFill>
        <p:spPr bwMode="auto">
          <a:xfrm>
            <a:off x="6143636" y="2786058"/>
            <a:ext cx="2714644" cy="1928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Прямоугольник 11"/>
          <p:cNvSpPr/>
          <p:nvPr/>
        </p:nvSpPr>
        <p:spPr>
          <a:xfrm>
            <a:off x="214282" y="4643446"/>
            <a:ext cx="8501122" cy="2031325"/>
          </a:xfrm>
          <a:prstGeom prst="rect">
            <a:avLst/>
          </a:prstGeom>
        </p:spPr>
        <p:txBody>
          <a:bodyPr wrap="square">
            <a:spAutoFit/>
          </a:bodyPr>
          <a:lstStyle/>
          <a:p>
            <a:pPr algn="ctr">
              <a:buNone/>
            </a:pPr>
            <a:r>
              <a:rPr lang="kk-KZ" dirty="0" smtClean="0">
                <a:solidFill>
                  <a:srgbClr val="002060"/>
                </a:solidFill>
                <a:latin typeface="Times New Roman" pitchFamily="18" charset="0"/>
                <a:cs typeface="Times New Roman" pitchFamily="18" charset="0"/>
              </a:rPr>
              <a:t>Жасөспірім және Заң" тақырыптарында тәрбие сағаттары өткізілді. "Өз іс-әрекеттеріңізге жауапты болуды қалай үйренуге болады?» «Права и обязанности ребенка», "Правовой навигатор"  3-4 сыныптар аралығында "Правила проведения в школе"тақырыбында  сынып сағат, "Құқықтық Әлем балалар көзімен", "Әлем балалар көзімен", "Мен әлемді саламын", "Менің отбасым", "Менің құқығым", "Балалық шақтың түрлі-түсті әлемі" тақырыптарында суреттер байқауы  </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72205"/>
            <a:ext cx="8229600" cy="500067"/>
          </a:xfrm>
        </p:spPr>
        <p:txBody>
          <a:bodyPr>
            <a:noAutofit/>
          </a:bodyPr>
          <a:lstStyle/>
          <a:p>
            <a:pPr lvl="0"/>
            <a:r>
              <a:rPr kumimoji="0" lang="kk-KZ"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Қазіргі таңда 2 мұғалім декреттік демалысқа кетті. Олар Скранжевская Виктория, Райым Лариса</a:t>
            </a:r>
            <a:r>
              <a:rPr kumimoji="0" lang="kk-KZ" sz="1400" b="1" i="0" u="none" strike="noStrike" cap="none" normalizeH="0" baseline="0" dirty="0" smtClean="0">
                <a:ln>
                  <a:noFill/>
                </a:ln>
                <a:solidFill>
                  <a:schemeClr val="tx1"/>
                </a:solidFill>
                <a:effectLst/>
                <a:latin typeface="Arial" pitchFamily="34" charset="0"/>
                <a:cs typeface="Arial" pitchFamily="34" charset="0"/>
              </a:rPr>
              <a:t/>
            </a:r>
            <a:br>
              <a:rPr kumimoji="0" lang="kk-KZ" sz="1400" b="1" i="0" u="none" strike="noStrike" cap="none" normalizeH="0" baseline="0" dirty="0" smtClean="0">
                <a:ln>
                  <a:noFill/>
                </a:ln>
                <a:solidFill>
                  <a:schemeClr val="tx1"/>
                </a:solidFill>
                <a:effectLst/>
                <a:latin typeface="Arial" pitchFamily="34" charset="0"/>
                <a:cs typeface="Arial" pitchFamily="34" charset="0"/>
              </a:rPr>
            </a:br>
            <a:endParaRPr lang="ru-RU" sz="1400" b="1" dirty="0"/>
          </a:p>
        </p:txBody>
      </p:sp>
      <p:graphicFrame>
        <p:nvGraphicFramePr>
          <p:cNvPr id="4" name="Таблица 3"/>
          <p:cNvGraphicFramePr>
            <a:graphicFrameLocks noGrp="1"/>
          </p:cNvGraphicFramePr>
          <p:nvPr>
            <p:extLst>
              <p:ext uri="{D42A27DB-BD31-4B8C-83A1-F6EECF244321}">
                <p14:modId xmlns:p14="http://schemas.microsoft.com/office/powerpoint/2010/main" val="1592765219"/>
              </p:ext>
            </p:extLst>
          </p:nvPr>
        </p:nvGraphicFramePr>
        <p:xfrm>
          <a:off x="214283" y="548679"/>
          <a:ext cx="8606190" cy="5192325"/>
        </p:xfrm>
        <a:graphic>
          <a:graphicData uri="http://schemas.openxmlformats.org/drawingml/2006/table">
            <a:tbl>
              <a:tblPr/>
              <a:tblGrid>
                <a:gridCol w="108687">
                  <a:extLst>
                    <a:ext uri="{9D8B030D-6E8A-4147-A177-3AD203B41FA5}">
                      <a16:colId xmlns:a16="http://schemas.microsoft.com/office/drawing/2014/main" val="20000"/>
                    </a:ext>
                  </a:extLst>
                </a:gridCol>
                <a:gridCol w="1171895">
                  <a:extLst>
                    <a:ext uri="{9D8B030D-6E8A-4147-A177-3AD203B41FA5}">
                      <a16:colId xmlns:a16="http://schemas.microsoft.com/office/drawing/2014/main" val="20001"/>
                    </a:ext>
                  </a:extLst>
                </a:gridCol>
                <a:gridCol w="637971">
                  <a:extLst>
                    <a:ext uri="{9D8B030D-6E8A-4147-A177-3AD203B41FA5}">
                      <a16:colId xmlns:a16="http://schemas.microsoft.com/office/drawing/2014/main" val="20002"/>
                    </a:ext>
                  </a:extLst>
                </a:gridCol>
                <a:gridCol w="455968">
                  <a:extLst>
                    <a:ext uri="{9D8B030D-6E8A-4147-A177-3AD203B41FA5}">
                      <a16:colId xmlns:a16="http://schemas.microsoft.com/office/drawing/2014/main" val="20003"/>
                    </a:ext>
                  </a:extLst>
                </a:gridCol>
                <a:gridCol w="1002612">
                  <a:extLst>
                    <a:ext uri="{9D8B030D-6E8A-4147-A177-3AD203B41FA5}">
                      <a16:colId xmlns:a16="http://schemas.microsoft.com/office/drawing/2014/main" val="20004"/>
                    </a:ext>
                  </a:extLst>
                </a:gridCol>
                <a:gridCol w="642471">
                  <a:extLst>
                    <a:ext uri="{9D8B030D-6E8A-4147-A177-3AD203B41FA5}">
                      <a16:colId xmlns:a16="http://schemas.microsoft.com/office/drawing/2014/main" val="20005"/>
                    </a:ext>
                  </a:extLst>
                </a:gridCol>
                <a:gridCol w="907432">
                  <a:extLst>
                    <a:ext uri="{9D8B030D-6E8A-4147-A177-3AD203B41FA5}">
                      <a16:colId xmlns:a16="http://schemas.microsoft.com/office/drawing/2014/main" val="20006"/>
                    </a:ext>
                  </a:extLst>
                </a:gridCol>
                <a:gridCol w="731863">
                  <a:extLst>
                    <a:ext uri="{9D8B030D-6E8A-4147-A177-3AD203B41FA5}">
                      <a16:colId xmlns:a16="http://schemas.microsoft.com/office/drawing/2014/main" val="20007"/>
                    </a:ext>
                  </a:extLst>
                </a:gridCol>
                <a:gridCol w="515136">
                  <a:extLst>
                    <a:ext uri="{9D8B030D-6E8A-4147-A177-3AD203B41FA5}">
                      <a16:colId xmlns:a16="http://schemas.microsoft.com/office/drawing/2014/main" val="20008"/>
                    </a:ext>
                  </a:extLst>
                </a:gridCol>
                <a:gridCol w="533787">
                  <a:extLst>
                    <a:ext uri="{9D8B030D-6E8A-4147-A177-3AD203B41FA5}">
                      <a16:colId xmlns:a16="http://schemas.microsoft.com/office/drawing/2014/main" val="20009"/>
                    </a:ext>
                  </a:extLst>
                </a:gridCol>
                <a:gridCol w="857785">
                  <a:extLst>
                    <a:ext uri="{9D8B030D-6E8A-4147-A177-3AD203B41FA5}">
                      <a16:colId xmlns:a16="http://schemas.microsoft.com/office/drawing/2014/main" val="20010"/>
                    </a:ext>
                  </a:extLst>
                </a:gridCol>
                <a:gridCol w="1040583">
                  <a:extLst>
                    <a:ext uri="{9D8B030D-6E8A-4147-A177-3AD203B41FA5}">
                      <a16:colId xmlns:a16="http://schemas.microsoft.com/office/drawing/2014/main" val="20011"/>
                    </a:ext>
                  </a:extLst>
                </a:gridCol>
              </a:tblGrid>
              <a:tr h="773113">
                <a:tc>
                  <a:txBody>
                    <a:bodyPr/>
                    <a:lstStyle/>
                    <a:p>
                      <a:pPr>
                        <a:lnSpc>
                          <a:spcPct val="115000"/>
                        </a:lnSpc>
                        <a:spcAft>
                          <a:spcPts val="0"/>
                        </a:spcAft>
                      </a:pPr>
                      <a:r>
                        <a:rPr lang="kk-KZ" sz="600" dirty="0">
                          <a:latin typeface="Times New Roman"/>
                          <a:ea typeface="Calibri"/>
                          <a:cs typeface="Times New Roman"/>
                        </a:rPr>
                        <a:t>№</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Тегі, аты, әкесінің аты</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Туған күні, айы,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Ұлты </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Бітірген оқу орны, бітірген жылы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Диплом бойынша мамандығы</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Оқылатын пәні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dirty="0">
                          <a:solidFill>
                            <a:schemeClr val="tx1"/>
                          </a:solidFill>
                          <a:latin typeface="Times New Roman"/>
                          <a:ea typeface="Calibri"/>
                          <a:cs typeface="Times New Roman"/>
                        </a:rPr>
                        <a:t>Педагогикалық еңбек өтілі</a:t>
                      </a:r>
                      <a:endParaRPr lang="ru-RU" sz="800" b="1" dirty="0">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Жалпы еңбек өтілі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Санаты </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Қай жылы, қай жерде Б.А курстан өтті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800" b="1">
                          <a:solidFill>
                            <a:schemeClr val="tx1"/>
                          </a:solidFill>
                          <a:latin typeface="Times New Roman"/>
                          <a:ea typeface="Calibri"/>
                          <a:cs typeface="Times New Roman"/>
                        </a:rPr>
                        <a:t>Аттестациядан өткен мерзімі</a:t>
                      </a:r>
                      <a:endParaRPr lang="ru-RU" sz="800" b="1">
                        <a:solidFill>
                          <a:schemeClr val="tx1"/>
                        </a:solidFill>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3336">
                <a:tc>
                  <a:txBody>
                    <a:bodyPr/>
                    <a:lstStyle/>
                    <a:p>
                      <a:pPr>
                        <a:lnSpc>
                          <a:spcPct val="115000"/>
                        </a:lnSpc>
                        <a:spcAft>
                          <a:spcPts val="0"/>
                        </a:spcAft>
                      </a:pPr>
                      <a:r>
                        <a:rPr lang="kk-KZ" sz="500">
                          <a:latin typeface="Times New Roman"/>
                          <a:ea typeface="Calibri"/>
                          <a:cs typeface="Times New Roman"/>
                        </a:rPr>
                        <a:t>1</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Смагулова Зауреш Андурусовна</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panose="02020603050405020304" pitchFamily="18" charset="0"/>
                          <a:ea typeface="Times New Roman"/>
                          <a:cs typeface="Times New Roman" panose="02020603050405020304" pitchFamily="18" charset="0"/>
                        </a:rPr>
                        <a:t>27.10.1975</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Қазақ</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Жоғары </a:t>
                      </a:r>
                      <a:endParaRPr lang="ru-RU" sz="800" b="1"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Қарағанды мемлекеттік университеті, 2007ж</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panose="02020603050405020304" pitchFamily="18" charset="0"/>
                          <a:ea typeface="Times New Roman"/>
                          <a:cs typeface="Times New Roman" panose="02020603050405020304" pitchFamily="18" charset="0"/>
                        </a:rPr>
                        <a:t>Педогогика және бастауышты оқыту әдістемесі</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panose="02020603050405020304" pitchFamily="18" charset="0"/>
                          <a:ea typeface="Times New Roman"/>
                          <a:cs typeface="Times New Roman" panose="02020603050405020304" pitchFamily="18" charset="0"/>
                        </a:rPr>
                        <a:t>22</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a:solidFill>
                            <a:schemeClr val="tx1"/>
                          </a:solidFill>
                          <a:latin typeface="Times New Roman" panose="02020603050405020304" pitchFamily="18" charset="0"/>
                          <a:ea typeface="Times New Roman"/>
                          <a:cs typeface="Times New Roman" panose="02020603050405020304" pitchFamily="18" charset="0"/>
                        </a:rPr>
                        <a:t>22</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800" dirty="0" smtClean="0">
                          <a:solidFill>
                            <a:schemeClr val="tx1"/>
                          </a:solidFill>
                          <a:latin typeface="Times New Roman" panose="02020603050405020304" pitchFamily="18" charset="0"/>
                          <a:cs typeface="Times New Roman" panose="02020603050405020304" pitchFamily="18" charset="0"/>
                        </a:rPr>
                        <a:t>Педагог - сарапшы</a:t>
                      </a:r>
                      <a:endParaRPr lang="ru-RU" sz="800" dirty="0">
                        <a:solidFill>
                          <a:schemeClr val="tx1"/>
                        </a:solidFill>
                        <a:latin typeface="Times New Roman" panose="02020603050405020304" pitchFamily="18" charset="0"/>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panose="02020603050405020304" pitchFamily="18" charset="0"/>
                          <a:ea typeface="Calibri"/>
                          <a:cs typeface="Times New Roman" panose="02020603050405020304" pitchFamily="18" charset="0"/>
                        </a:rPr>
                        <a:t>2022</a:t>
                      </a:r>
                      <a:r>
                        <a:rPr lang="ru-RU" sz="800" b="1" baseline="0" dirty="0" smtClean="0">
                          <a:solidFill>
                            <a:schemeClr val="tx1"/>
                          </a:solidFill>
                          <a:latin typeface="Times New Roman" panose="02020603050405020304" pitchFamily="18" charset="0"/>
                          <a:ea typeface="Calibri"/>
                          <a:cs typeface="Times New Roman" panose="02020603050405020304" pitchFamily="18" charset="0"/>
                        </a:rPr>
                        <a:t> </a:t>
                      </a:r>
                      <a:r>
                        <a:rPr lang="ru-RU" sz="800" b="1" baseline="0" dirty="0" err="1" smtClean="0">
                          <a:solidFill>
                            <a:schemeClr val="tx1"/>
                          </a:solidFill>
                          <a:latin typeface="Times New Roman" panose="02020603050405020304" pitchFamily="18" charset="0"/>
                          <a:ea typeface="Calibri"/>
                          <a:cs typeface="Times New Roman" panose="02020603050405020304" pitchFamily="18" charset="0"/>
                        </a:rPr>
                        <a:t>маусым</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Calibri"/>
                          <a:cs typeface="Times New Roman" panose="02020603050405020304" pitchFamily="18" charset="0"/>
                        </a:rPr>
                        <a:t>201</a:t>
                      </a:r>
                      <a:r>
                        <a:rPr lang="ru-RU" sz="800" b="1">
                          <a:solidFill>
                            <a:schemeClr val="tx1"/>
                          </a:solidFill>
                          <a:latin typeface="Times New Roman" panose="02020603050405020304" pitchFamily="18" charset="0"/>
                          <a:ea typeface="Calibri"/>
                          <a:cs typeface="Times New Roman" panose="02020603050405020304" pitchFamily="18" charset="0"/>
                        </a:rPr>
                        <a:t>9</a:t>
                      </a:r>
                      <a:r>
                        <a:rPr lang="kk-KZ" sz="800" b="1">
                          <a:solidFill>
                            <a:schemeClr val="tx1"/>
                          </a:solidFill>
                          <a:latin typeface="Times New Roman" panose="02020603050405020304" pitchFamily="18" charset="0"/>
                          <a:ea typeface="Calibri"/>
                          <a:cs typeface="Times New Roman" panose="02020603050405020304" pitchFamily="18" charset="0"/>
                        </a:rPr>
                        <a:t> жыл</a:t>
                      </a:r>
                      <a:endParaRPr lang="ru-RU" sz="800" b="1">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kk-KZ" sz="800" b="1">
                          <a:solidFill>
                            <a:schemeClr val="tx1"/>
                          </a:solidFill>
                          <a:latin typeface="Times New Roman" panose="02020603050405020304" pitchFamily="18" charset="0"/>
                          <a:ea typeface="Calibri"/>
                          <a:cs typeface="Times New Roman" panose="02020603050405020304" pitchFamily="18" charset="0"/>
                        </a:rPr>
                        <a:t>16 қаңтар, педагог-сарапшы</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3082">
                <a:tc>
                  <a:txBody>
                    <a:bodyPr/>
                    <a:lstStyle/>
                    <a:p>
                      <a:pPr>
                        <a:lnSpc>
                          <a:spcPct val="115000"/>
                        </a:lnSpc>
                        <a:spcAft>
                          <a:spcPts val="0"/>
                        </a:spcAft>
                      </a:pPr>
                      <a:r>
                        <a:rPr lang="kk-KZ" sz="500">
                          <a:latin typeface="Times New Roman"/>
                          <a:ea typeface="Calibri"/>
                          <a:cs typeface="Times New Roman"/>
                        </a:rPr>
                        <a:t>2</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Садық Арайлым Алпысбайқызы</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panose="02020603050405020304" pitchFamily="18" charset="0"/>
                          <a:ea typeface="Times New Roman"/>
                          <a:cs typeface="Times New Roman" panose="02020603050405020304" pitchFamily="18" charset="0"/>
                        </a:rPr>
                        <a:t>06.10.1981</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Calibri"/>
                          <a:cs typeface="Times New Roman" panose="02020603050405020304" pitchFamily="18" charset="0"/>
                        </a:rPr>
                        <a:t>Қазақ</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a:solidFill>
                            <a:schemeClr val="tx1"/>
                          </a:solidFill>
                          <a:latin typeface="Times New Roman" panose="02020603050405020304" pitchFamily="18" charset="0"/>
                          <a:ea typeface="Times New Roman"/>
                          <a:cs typeface="Times New Roman" panose="02020603050405020304" pitchFamily="18" charset="0"/>
                        </a:rPr>
                        <a:t>Орта арнаулы</a:t>
                      </a:r>
                      <a:endParaRPr lang="ru-RU" sz="800" b="1">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СГТК, 2013 ж</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panose="02020603050405020304" pitchFamily="18" charset="0"/>
                          <a:ea typeface="Times New Roman"/>
                          <a:cs typeface="Times New Roman" panose="02020603050405020304" pitchFamily="18" charset="0"/>
                        </a:rPr>
                        <a:t>13</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smtClean="0">
                          <a:solidFill>
                            <a:schemeClr val="tx1"/>
                          </a:solidFill>
                          <a:latin typeface="Times New Roman" panose="02020603050405020304" pitchFamily="18" charset="0"/>
                          <a:ea typeface="Times New Roman"/>
                          <a:cs typeface="Times New Roman" panose="02020603050405020304" pitchFamily="18" charset="0"/>
                        </a:rPr>
                        <a:t>13</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Педагог - сарапшы</a:t>
                      </a:r>
                      <a:endParaRPr kumimoji="0" lang="ru-RU"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20</a:t>
                      </a:r>
                      <a:r>
                        <a:rPr lang="ru-RU" sz="800" b="1" dirty="0" smtClean="0">
                          <a:solidFill>
                            <a:schemeClr val="tx1"/>
                          </a:solidFill>
                          <a:latin typeface="Times New Roman" panose="02020603050405020304" pitchFamily="18" charset="0"/>
                          <a:ea typeface="Times New Roman"/>
                          <a:cs typeface="Times New Roman" panose="02020603050405020304" pitchFamily="18" charset="0"/>
                        </a:rPr>
                        <a:t>2</a:t>
                      </a:r>
                      <a:r>
                        <a:rPr lang="kk-KZ" sz="800" b="1" dirty="0" smtClean="0">
                          <a:solidFill>
                            <a:schemeClr val="tx1"/>
                          </a:solidFill>
                          <a:latin typeface="Times New Roman" panose="02020603050405020304" pitchFamily="18" charset="0"/>
                          <a:ea typeface="Times New Roman"/>
                          <a:cs typeface="Times New Roman" panose="02020603050405020304" pitchFamily="18" charset="0"/>
                        </a:rPr>
                        <a:t>0</a:t>
                      </a:r>
                      <a:r>
                        <a:rPr lang="kk-KZ" sz="800" b="1" baseline="0" dirty="0" smtClean="0">
                          <a:solidFill>
                            <a:schemeClr val="tx1"/>
                          </a:solidFill>
                          <a:latin typeface="Times New Roman" panose="02020603050405020304" pitchFamily="18" charset="0"/>
                          <a:ea typeface="Times New Roman"/>
                          <a:cs typeface="Times New Roman" panose="02020603050405020304" pitchFamily="18" charset="0"/>
                        </a:rPr>
                        <a:t> қыркүйек </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2018 жыл, 27 тамыз, педагог- сарапшы</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4204">
                <a:tc>
                  <a:txBody>
                    <a:bodyPr/>
                    <a:lstStyle/>
                    <a:p>
                      <a:pPr>
                        <a:lnSpc>
                          <a:spcPct val="115000"/>
                        </a:lnSpc>
                        <a:spcAft>
                          <a:spcPts val="0"/>
                        </a:spcAft>
                      </a:pPr>
                      <a:r>
                        <a:rPr lang="kk-KZ" sz="500">
                          <a:latin typeface="Times New Roman"/>
                          <a:ea typeface="Calibri"/>
                          <a:cs typeface="Times New Roman"/>
                        </a:rPr>
                        <a:t>3</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Скакова Ансаган Валерьевна</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26.03.1987</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Calibri"/>
                          <a:cs typeface="Times New Roman" panose="02020603050405020304" pitchFamily="18" charset="0"/>
                        </a:rPr>
                        <a:t>Қазақ</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Жоғары </a:t>
                      </a:r>
                      <a:endParaRPr lang="ru-RU" sz="800" b="1"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СГТИ, 2019 ж</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1</a:t>
                      </a:r>
                      <a:r>
                        <a:rPr lang="ru-RU" sz="800" b="1" dirty="0" smtClean="0">
                          <a:solidFill>
                            <a:schemeClr val="tx1"/>
                          </a:solidFill>
                          <a:latin typeface="Times New Roman" panose="02020603050405020304" pitchFamily="18" charset="0"/>
                          <a:ea typeface="Times New Roman"/>
                          <a:cs typeface="Times New Roman" panose="02020603050405020304" pitchFamily="18" charset="0"/>
                        </a:rPr>
                        <a:t>4</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1</a:t>
                      </a:r>
                      <a:r>
                        <a:rPr lang="ru-RU" sz="800" b="1" dirty="0" smtClean="0">
                          <a:solidFill>
                            <a:schemeClr val="tx1"/>
                          </a:solidFill>
                          <a:latin typeface="Times New Roman" panose="02020603050405020304" pitchFamily="18" charset="0"/>
                          <a:ea typeface="Times New Roman"/>
                          <a:cs typeface="Times New Roman" panose="02020603050405020304" pitchFamily="18" charset="0"/>
                        </a:rPr>
                        <a:t>4</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Педагог - сарапшы</a:t>
                      </a:r>
                      <a:endParaRPr kumimoji="0" lang="ru-RU"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2021</a:t>
                      </a:r>
                      <a:endParaRPr lang="ru-RU" sz="800" b="1"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22 қаңтар</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2018 жыл, 27 тамыз, педагог-сарапшы</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9166">
                <a:tc>
                  <a:txBody>
                    <a:bodyPr/>
                    <a:lstStyle/>
                    <a:p>
                      <a:pPr>
                        <a:lnSpc>
                          <a:spcPct val="115000"/>
                        </a:lnSpc>
                        <a:spcAft>
                          <a:spcPts val="0"/>
                        </a:spcAft>
                      </a:pP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Рахметова</a:t>
                      </a:r>
                      <a:r>
                        <a:rPr lang="kk-KZ" sz="800" b="1" baseline="0" dirty="0" smtClean="0">
                          <a:solidFill>
                            <a:schemeClr val="tx1"/>
                          </a:solidFill>
                          <a:latin typeface="Times New Roman" panose="02020603050405020304" pitchFamily="18" charset="0"/>
                          <a:ea typeface="Calibri"/>
                          <a:cs typeface="Times New Roman" panose="02020603050405020304" pitchFamily="18" charset="0"/>
                        </a:rPr>
                        <a:t> Лаззат Абдикадиркызы</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04.01.1965</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Қазақ</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СГТИ,</a:t>
                      </a:r>
                      <a:r>
                        <a:rPr lang="kk-KZ" sz="800" b="1" baseline="0" dirty="0" smtClean="0">
                          <a:solidFill>
                            <a:schemeClr val="tx1"/>
                          </a:solidFill>
                          <a:latin typeface="Times New Roman" panose="02020603050405020304" pitchFamily="18" charset="0"/>
                          <a:ea typeface="Calibri"/>
                          <a:cs typeface="Times New Roman" panose="02020603050405020304" pitchFamily="18" charset="0"/>
                        </a:rPr>
                        <a:t> 2018ж.</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smtClean="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smtClean="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18</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800" dirty="0" smtClean="0">
                          <a:solidFill>
                            <a:schemeClr val="tx1"/>
                          </a:solidFill>
                          <a:latin typeface="Times New Roman" panose="02020603050405020304" pitchFamily="18" charset="0"/>
                          <a:cs typeface="Times New Roman" panose="02020603050405020304" pitchFamily="18" charset="0"/>
                        </a:rPr>
                        <a:t>Педагог - модератор</a:t>
                      </a:r>
                      <a:endParaRPr lang="ru-RU" sz="800" dirty="0">
                        <a:solidFill>
                          <a:schemeClr val="tx1"/>
                        </a:solidFill>
                        <a:latin typeface="Times New Roman" panose="02020603050405020304" pitchFamily="18" charset="0"/>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2019ж</a:t>
                      </a:r>
                      <a:r>
                        <a:rPr lang="kk-KZ" sz="800" b="1" baseline="0" dirty="0" smtClean="0">
                          <a:solidFill>
                            <a:schemeClr val="tx1"/>
                          </a:solidFill>
                          <a:latin typeface="Times New Roman" panose="02020603050405020304" pitchFamily="18" charset="0"/>
                          <a:ea typeface="Calibri"/>
                          <a:cs typeface="Times New Roman" panose="02020603050405020304" pitchFamily="18" charset="0"/>
                        </a:rPr>
                        <a:t> қаңтар</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panose="02020603050405020304" pitchFamily="18" charset="0"/>
                          <a:ea typeface="Calibri"/>
                          <a:cs typeface="Times New Roman" panose="02020603050405020304" pitchFamily="18" charset="0"/>
                        </a:rPr>
                        <a:t>2020жыл педагог- модератор</a:t>
                      </a:r>
                      <a:endParaRPr lang="ru-RU" sz="800" b="1" dirty="0" smtClean="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9166">
                <a:tc>
                  <a:txBody>
                    <a:bodyPr/>
                    <a:lstStyle/>
                    <a:p>
                      <a:pPr>
                        <a:lnSpc>
                          <a:spcPct val="115000"/>
                        </a:lnSpc>
                        <a:spcAft>
                          <a:spcPts val="0"/>
                        </a:spcAft>
                      </a:pPr>
                      <a:r>
                        <a:rPr lang="kk-KZ" sz="500" dirty="0">
                          <a:latin typeface="Times New Roman"/>
                          <a:ea typeface="Calibri"/>
                          <a:cs typeface="Times New Roman"/>
                        </a:rPr>
                        <a:t>5</a:t>
                      </a:r>
                      <a:endParaRPr lang="ru-RU" sz="400" dirty="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Райым Лариса Александровна</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25.12.1994 ж</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Calibri"/>
                          <a:cs typeface="Times New Roman" panose="02020603050405020304" pitchFamily="18" charset="0"/>
                        </a:rPr>
                        <a:t>татарка</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КарГум</a:t>
                      </a:r>
                      <a:r>
                        <a:rPr lang="kk-KZ" sz="800" b="1" baseline="0" dirty="0" smtClean="0">
                          <a:solidFill>
                            <a:schemeClr val="tx1"/>
                          </a:solidFill>
                          <a:latin typeface="Times New Roman" panose="02020603050405020304" pitchFamily="18" charset="0"/>
                          <a:ea typeface="Calibri"/>
                          <a:cs typeface="Times New Roman" panose="02020603050405020304" pitchFamily="18" charset="0"/>
                        </a:rPr>
                        <a:t> колледжі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Бастауыш білім беру мұғалімі</a:t>
                      </a:r>
                      <a:endParaRPr lang="ru-RU" sz="800" b="1" dirty="0" smtClean="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Бастауыш білі беру мұғалімі</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a:solidFill>
                            <a:schemeClr val="tx1"/>
                          </a:solidFill>
                          <a:latin typeface="Times New Roman" panose="02020603050405020304" pitchFamily="18" charset="0"/>
                          <a:ea typeface="Calibri"/>
                          <a:cs typeface="Times New Roman" panose="02020603050405020304" pitchFamily="18" charset="0"/>
                        </a:rPr>
                        <a:t>4</a:t>
                      </a: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a:solidFill>
                            <a:schemeClr val="tx1"/>
                          </a:solidFill>
                          <a:latin typeface="Times New Roman" panose="02020603050405020304" pitchFamily="18" charset="0"/>
                          <a:ea typeface="Calibri"/>
                          <a:cs typeface="Times New Roman" panose="02020603050405020304" pitchFamily="18" charset="0"/>
                        </a:rPr>
                        <a:t>4</a:t>
                      </a: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Педагог - модератор</a:t>
                      </a:r>
                      <a:endParaRPr kumimoji="0" lang="ru-RU"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Calibri"/>
                          <a:cs typeface="Times New Roman" panose="02020603050405020304" pitchFamily="18" charset="0"/>
                        </a:rPr>
                        <a:t>2020</a:t>
                      </a:r>
                      <a:r>
                        <a:rPr lang="kk-KZ" sz="800" b="1" baseline="0" dirty="0" smtClean="0">
                          <a:solidFill>
                            <a:schemeClr val="tx1"/>
                          </a:solidFill>
                          <a:latin typeface="Times New Roman" panose="02020603050405020304" pitchFamily="18" charset="0"/>
                          <a:ea typeface="Calibri"/>
                          <a:cs typeface="Times New Roman" panose="02020603050405020304" pitchFamily="18" charset="0"/>
                        </a:rPr>
                        <a:t> қараша</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4261">
                <a:tc>
                  <a:txBody>
                    <a:bodyPr/>
                    <a:lstStyle/>
                    <a:p>
                      <a:pPr>
                        <a:lnSpc>
                          <a:spcPct val="115000"/>
                        </a:lnSpc>
                        <a:spcAft>
                          <a:spcPts val="0"/>
                        </a:spcAft>
                      </a:pPr>
                      <a:r>
                        <a:rPr lang="kk-KZ" sz="500">
                          <a:latin typeface="Times New Roman"/>
                          <a:ea typeface="Calibri"/>
                          <a:cs typeface="Times New Roman"/>
                        </a:rPr>
                        <a:t>6</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Каримова Сымбат Ауданбаевна</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05.10.1965 ж</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қазақ</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Жезқазған педагогикалық училищесі. 1985 ж</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a:solidFill>
                            <a:schemeClr val="tx1"/>
                          </a:solidFill>
                          <a:latin typeface="Times New Roman" panose="02020603050405020304" pitchFamily="18" charset="0"/>
                          <a:ea typeface="Times New Roman"/>
                          <a:cs typeface="Times New Roman" panose="02020603050405020304" pitchFamily="18" charset="0"/>
                        </a:rPr>
                        <a:t>Бастауыш класстар мұғалімі</a:t>
                      </a:r>
                      <a:endParaRPr lang="ru-RU" sz="800" b="1">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білі беру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3</a:t>
                      </a:r>
                      <a:r>
                        <a:rPr lang="ru-RU" sz="800" b="1" dirty="0" smtClean="0">
                          <a:solidFill>
                            <a:schemeClr val="tx1"/>
                          </a:solidFill>
                          <a:latin typeface="Times New Roman" panose="02020603050405020304" pitchFamily="18" charset="0"/>
                          <a:ea typeface="Times New Roman"/>
                          <a:cs typeface="Times New Roman" panose="02020603050405020304" pitchFamily="18" charset="0"/>
                        </a:rPr>
                        <a:t>5</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3</a:t>
                      </a:r>
                      <a:r>
                        <a:rPr lang="ru-RU" sz="800" b="1" dirty="0" smtClean="0">
                          <a:solidFill>
                            <a:schemeClr val="tx1"/>
                          </a:solidFill>
                          <a:latin typeface="Times New Roman" panose="02020603050405020304" pitchFamily="18" charset="0"/>
                          <a:ea typeface="Times New Roman"/>
                          <a:cs typeface="Times New Roman" panose="02020603050405020304" pitchFamily="18" charset="0"/>
                        </a:rPr>
                        <a:t>5</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Педагог - модератор</a:t>
                      </a:r>
                      <a:endParaRPr kumimoji="0" lang="ru-RU"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2023</a:t>
                      </a:r>
                      <a:endParaRPr lang="ru-RU" sz="800" b="1"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1000"/>
                        </a:spcAft>
                      </a:pPr>
                      <a:r>
                        <a:rPr lang="kk-KZ" sz="800" b="1" dirty="0" smtClean="0">
                          <a:solidFill>
                            <a:schemeClr val="tx1"/>
                          </a:solidFill>
                          <a:latin typeface="Times New Roman" panose="02020603050405020304" pitchFamily="18" charset="0"/>
                          <a:ea typeface="Times New Roman"/>
                          <a:cs typeface="Times New Roman" panose="02020603050405020304" pitchFamily="18" charset="0"/>
                        </a:rPr>
                        <a:t>14 </a:t>
                      </a:r>
                      <a:r>
                        <a:rPr lang="kk-KZ" sz="800" b="1" dirty="0">
                          <a:solidFill>
                            <a:schemeClr val="tx1"/>
                          </a:solidFill>
                          <a:latin typeface="Times New Roman" panose="02020603050405020304" pitchFamily="18" charset="0"/>
                          <a:ea typeface="Times New Roman"/>
                          <a:cs typeface="Times New Roman" panose="02020603050405020304" pitchFamily="18" charset="0"/>
                        </a:rPr>
                        <a:t>қаңтар</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2021жыл педагог- модератор</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2665">
                <a:tc>
                  <a:txBody>
                    <a:bodyPr/>
                    <a:lstStyle/>
                    <a:p>
                      <a:pPr>
                        <a:lnSpc>
                          <a:spcPct val="115000"/>
                        </a:lnSpc>
                        <a:spcAft>
                          <a:spcPts val="0"/>
                        </a:spcAft>
                      </a:pPr>
                      <a:r>
                        <a:rPr lang="kk-KZ" sz="500">
                          <a:latin typeface="Times New Roman"/>
                          <a:ea typeface="Calibri"/>
                          <a:cs typeface="Times New Roman"/>
                        </a:rPr>
                        <a:t>7 </a:t>
                      </a:r>
                      <a:endParaRPr lang="ru-RU" sz="400">
                        <a:latin typeface="Calibri"/>
                        <a:ea typeface="Calibri"/>
                        <a:cs typeface="Times New Roman"/>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Скранжевская Виктория Владимировна</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17.03.1995 ж </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Русская </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СГТИ, 2015 жыл</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класстар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Times New Roman"/>
                          <a:cs typeface="Times New Roman" panose="02020603050405020304" pitchFamily="18" charset="0"/>
                        </a:rPr>
                        <a:t>Бастауыш білі беру мұғалімі</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a:solidFill>
                            <a:schemeClr val="tx1"/>
                          </a:solidFill>
                          <a:latin typeface="Times New Roman" panose="02020603050405020304" pitchFamily="18" charset="0"/>
                          <a:ea typeface="Calibri"/>
                          <a:cs typeface="Times New Roman" panose="02020603050405020304" pitchFamily="18" charset="0"/>
                        </a:rPr>
                        <a:t>5</a:t>
                      </a: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800" b="1" dirty="0">
                          <a:solidFill>
                            <a:schemeClr val="tx1"/>
                          </a:solidFill>
                          <a:latin typeface="Times New Roman" panose="02020603050405020304" pitchFamily="18" charset="0"/>
                          <a:ea typeface="Calibri"/>
                          <a:cs typeface="Times New Roman" panose="02020603050405020304" pitchFamily="18" charset="0"/>
                        </a:rPr>
                        <a:t>5</a:t>
                      </a: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dirty="0">
                        <a:solidFill>
                          <a:schemeClr val="tx1"/>
                        </a:solidFill>
                        <a:latin typeface="Times New Roman" panose="02020603050405020304" pitchFamily="18" charset="0"/>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a:t>
                      </a:r>
                      <a:r>
                        <a:rPr lang="ru-RU" sz="800" b="1" dirty="0" smtClean="0">
                          <a:solidFill>
                            <a:schemeClr val="tx1"/>
                          </a:solidFill>
                          <a:latin typeface="Times New Roman" panose="02020603050405020304" pitchFamily="18" charset="0"/>
                          <a:ea typeface="Calibri"/>
                          <a:cs typeface="Times New Roman" panose="02020603050405020304" pitchFamily="18" charset="0"/>
                        </a:rPr>
                        <a:t>2020 </a:t>
                      </a:r>
                      <a:r>
                        <a:rPr lang="ru-RU" sz="800" b="1" dirty="0">
                          <a:solidFill>
                            <a:schemeClr val="tx1"/>
                          </a:solidFill>
                          <a:latin typeface="Times New Roman" panose="02020603050405020304" pitchFamily="18" charset="0"/>
                          <a:ea typeface="Calibri"/>
                          <a:cs typeface="Times New Roman" panose="02020603050405020304" pitchFamily="18" charset="0"/>
                        </a:rPr>
                        <a:t>ж</a:t>
                      </a:r>
                      <a:r>
                        <a:rPr lang="ru-RU" sz="800" b="1" dirty="0" smtClean="0">
                          <a:solidFill>
                            <a:schemeClr val="tx1"/>
                          </a:solidFill>
                          <a:latin typeface="Times New Roman" panose="02020603050405020304" pitchFamily="18" charset="0"/>
                          <a:ea typeface="Calibri"/>
                          <a:cs typeface="Times New Roman" panose="02020603050405020304" pitchFamily="18" charset="0"/>
                        </a:rPr>
                        <a:t>. </a:t>
                      </a:r>
                      <a:r>
                        <a:rPr lang="ru-RU" sz="800" b="1" dirty="0" err="1" smtClean="0">
                          <a:solidFill>
                            <a:schemeClr val="tx1"/>
                          </a:solidFill>
                          <a:latin typeface="Times New Roman" panose="02020603050405020304" pitchFamily="18" charset="0"/>
                          <a:ea typeface="Calibri"/>
                          <a:cs typeface="Times New Roman" panose="02020603050405020304" pitchFamily="18" charset="0"/>
                        </a:rPr>
                        <a:t>қазан</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800" b="1" dirty="0">
                          <a:solidFill>
                            <a:schemeClr val="tx1"/>
                          </a:solidFill>
                          <a:latin typeface="Times New Roman" panose="02020603050405020304" pitchFamily="18" charset="0"/>
                          <a:ea typeface="Calibri"/>
                          <a:cs typeface="Times New Roman" panose="02020603050405020304" pitchFamily="18" charset="0"/>
                        </a:rPr>
                        <a:t>-</a:t>
                      </a:r>
                      <a:endParaRPr lang="ru-RU" sz="800" b="1" dirty="0">
                        <a:solidFill>
                          <a:schemeClr val="tx1"/>
                        </a:solidFill>
                        <a:latin typeface="Times New Roman" panose="02020603050405020304" pitchFamily="18" charset="0"/>
                        <a:ea typeface="Calibri"/>
                        <a:cs typeface="Times New Roman" panose="02020603050405020304" pitchFamily="18" charset="0"/>
                      </a:endParaRPr>
                    </a:p>
                  </a:txBody>
                  <a:tcPr marL="27596" marR="27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42918"/>
            <a:ext cx="8229600" cy="774720"/>
          </a:xfrm>
        </p:spPr>
        <p:txBody>
          <a:bodyPr>
            <a:normAutofit fontScale="90000"/>
          </a:bodyPr>
          <a:lstStyle/>
          <a:p>
            <a:r>
              <a:rPr lang="kk-KZ" sz="3100" b="1" dirty="0" smtClean="0">
                <a:solidFill>
                  <a:srgbClr val="C00000"/>
                </a:solidFill>
                <a:latin typeface="Times New Roman" pitchFamily="18" charset="0"/>
                <a:cs typeface="Times New Roman" pitchFamily="18" charset="0"/>
              </a:rPr>
              <a:t/>
            </a:r>
            <a:br>
              <a:rPr lang="kk-KZ" sz="3100" b="1" dirty="0" smtClean="0">
                <a:solidFill>
                  <a:srgbClr val="C00000"/>
                </a:solidFill>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
            </a:r>
            <a:br>
              <a:rPr lang="kk-KZ" sz="3100" b="1" dirty="0" smtClean="0">
                <a:solidFill>
                  <a:srgbClr val="C00000"/>
                </a:solidFill>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Дене шынықтыру апталығы</a:t>
            </a:r>
            <a:r>
              <a:rPr lang="ru-RU" sz="3100" dirty="0" smtClean="0">
                <a:solidFill>
                  <a:srgbClr val="C00000"/>
                </a:solidFill>
                <a:latin typeface="Times New Roman" pitchFamily="18" charset="0"/>
                <a:cs typeface="Times New Roman" pitchFamily="18" charset="0"/>
              </a:rPr>
              <a:t/>
            </a:r>
            <a:br>
              <a:rPr lang="ru-RU" sz="3100" dirty="0" smtClean="0">
                <a:solidFill>
                  <a:srgbClr val="C00000"/>
                </a:solidFill>
                <a:latin typeface="Times New Roman" pitchFamily="18" charset="0"/>
                <a:cs typeface="Times New Roman" pitchFamily="18" charset="0"/>
              </a:rPr>
            </a:br>
            <a:r>
              <a:rPr lang="kk-KZ" sz="3100" b="1" dirty="0" smtClean="0">
                <a:solidFill>
                  <a:srgbClr val="C00000"/>
                </a:solidFill>
                <a:latin typeface="Times New Roman" pitchFamily="18" charset="0"/>
                <a:cs typeface="Times New Roman" pitchFamily="18" charset="0"/>
              </a:rPr>
              <a:t>«Денің сау болса, бәрін аласың»</a:t>
            </a:r>
            <a:r>
              <a:rPr lang="ru-RU" sz="3100" dirty="0" smtClean="0">
                <a:solidFill>
                  <a:srgbClr val="C00000"/>
                </a:solidFill>
                <a:latin typeface="Times New Roman" pitchFamily="18" charset="0"/>
                <a:cs typeface="Times New Roman" pitchFamily="18" charset="0"/>
              </a:rPr>
              <a:t/>
            </a:r>
            <a:br>
              <a:rPr lang="ru-RU" sz="3100" dirty="0" smtClean="0">
                <a:solidFill>
                  <a:srgbClr val="C00000"/>
                </a:solidFill>
                <a:latin typeface="Times New Roman" pitchFamily="18" charset="0"/>
                <a:cs typeface="Times New Roman" pitchFamily="18" charset="0"/>
              </a:rPr>
            </a:b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62500" lnSpcReduction="20000"/>
          </a:bodyPr>
          <a:lstStyle/>
          <a:p>
            <a:pPr>
              <a:buNone/>
            </a:pPr>
            <a:r>
              <a:rPr lang="kk-KZ" b="1" dirty="0" smtClean="0">
                <a:latin typeface="Times New Roman" pitchFamily="18" charset="0"/>
                <a:cs typeface="Times New Roman" pitchFamily="18" charset="0"/>
              </a:rPr>
              <a:t>Мақсаты</a:t>
            </a:r>
            <a:r>
              <a:rPr lang="kk-KZ" b="1" dirty="0">
                <a:latin typeface="Times New Roman" pitchFamily="18" charset="0"/>
                <a:cs typeface="Times New Roman" pitchFamily="18" charset="0"/>
              </a:rPr>
              <a:t>:</a:t>
            </a:r>
            <a:endParaRPr lang="ru-RU" b="1"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Дене шынықтыруға мотивациялық-құндылық қатынасты қалыптастыру, физикалық тұрғыда өзін-өзі жетілдіру және жүйелі жаттығулар мен спортпен айналысу қажеттілігіне өзін-өзі тәрбиелеу.</a:t>
            </a:r>
            <a:endParaRPr lang="ru-RU" dirty="0">
              <a:latin typeface="Times New Roman" pitchFamily="18" charset="0"/>
              <a:cs typeface="Times New Roman" pitchFamily="18" charset="0"/>
            </a:endParaRPr>
          </a:p>
          <a:p>
            <a:pPr>
              <a:buNone/>
            </a:pPr>
            <a:r>
              <a:rPr lang="kk-KZ" b="1" dirty="0">
                <a:latin typeface="Times New Roman" pitchFamily="18" charset="0"/>
                <a:cs typeface="Times New Roman" pitchFamily="18" charset="0"/>
              </a:rPr>
              <a:t>Тапсырмалар:</a:t>
            </a:r>
            <a:endParaRPr lang="ru-RU" b="1"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сыныптан тыс жұмыстарды дайындау, ұйымдастыру және өткізу арқылы мұғалімдердің кәсіби шеберліктерін арттыру;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оқушылардың денсаулығын сақтау және нығайту;</a:t>
            </a:r>
            <a:endParaRPr lang="ru-RU" dirty="0">
              <a:latin typeface="Times New Roman" pitchFamily="18" charset="0"/>
              <a:cs typeface="Times New Roman" pitchFamily="18" charset="0"/>
            </a:endParaRPr>
          </a:p>
          <a:p>
            <a:pPr>
              <a:buNone/>
            </a:pPr>
            <a:r>
              <a:rPr lang="kk-KZ" dirty="0">
                <a:latin typeface="Times New Roman" pitchFamily="18" charset="0"/>
                <a:cs typeface="Times New Roman" pitchFamily="18" charset="0"/>
              </a:rPr>
              <a:t>- өз денсаулығыңыз бен қауіпсіздігіңізге деген құрметті тәрбиелеу</a:t>
            </a:r>
            <a:endParaRPr lang="ru-RU" dirty="0">
              <a:latin typeface="Times New Roman" pitchFamily="18" charset="0"/>
              <a:cs typeface="Times New Roman" pitchFamily="18" charset="0"/>
            </a:endParaRPr>
          </a:p>
          <a:p>
            <a:pPr>
              <a:buNone/>
            </a:pPr>
            <a:r>
              <a:rPr lang="kk-KZ" b="1" dirty="0">
                <a:latin typeface="Times New Roman" pitchFamily="18" charset="0"/>
                <a:cs typeface="Times New Roman" pitchFamily="18" charset="0"/>
              </a:rPr>
              <a:t>Күтілетін нәтиже:</a:t>
            </a:r>
            <a:endParaRPr lang="ru-RU" b="1" dirty="0">
              <a:latin typeface="Times New Roman" pitchFamily="18" charset="0"/>
              <a:cs typeface="Times New Roman" pitchFamily="18" charset="0"/>
            </a:endParaRPr>
          </a:p>
          <a:p>
            <a:pPr lvl="0">
              <a:buNone/>
            </a:pPr>
            <a:r>
              <a:rPr lang="kk-KZ" dirty="0">
                <a:latin typeface="Times New Roman" pitchFamily="18" charset="0"/>
                <a:cs typeface="Times New Roman" pitchFamily="18" charset="0"/>
              </a:rPr>
              <a:t>оқушылардың салауатты өмір салтына деген қызығушылығы артады;</a:t>
            </a:r>
            <a:endParaRPr lang="ru-RU" dirty="0">
              <a:latin typeface="Times New Roman" pitchFamily="18" charset="0"/>
              <a:cs typeface="Times New Roman" pitchFamily="18" charset="0"/>
            </a:endParaRPr>
          </a:p>
          <a:p>
            <a:pPr lvl="0">
              <a:buNone/>
            </a:pPr>
            <a:r>
              <a:rPr lang="kk-KZ" dirty="0">
                <a:latin typeface="Times New Roman" pitchFamily="18" charset="0"/>
                <a:cs typeface="Times New Roman" pitchFamily="18" charset="0"/>
              </a:rPr>
              <a:t>ата-аналар бұқаралық спортқа деген қызығушылықтарын артады;</a:t>
            </a:r>
            <a:endParaRPr lang="ru-RU" dirty="0">
              <a:latin typeface="Times New Roman" pitchFamily="18" charset="0"/>
              <a:cs typeface="Times New Roman" pitchFamily="18" charset="0"/>
            </a:endParaRPr>
          </a:p>
          <a:p>
            <a:pPr lvl="0">
              <a:buNone/>
            </a:pPr>
            <a:r>
              <a:rPr lang="kk-KZ" dirty="0">
                <a:latin typeface="Times New Roman" pitchFamily="18" charset="0"/>
                <a:cs typeface="Times New Roman" pitchFamily="18" charset="0"/>
              </a:rPr>
              <a:t>өз денсаулығы мен қауіпсіздігіне деген құрметті қалыптастырады</a:t>
            </a:r>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Acer\Desktop\b01223ab-2458-4b6f-bb9b-855fe6c60d0b.jpg"/>
          <p:cNvPicPr>
            <a:picLocks noChangeAspect="1" noChangeArrowheads="1"/>
          </p:cNvPicPr>
          <p:nvPr/>
        </p:nvPicPr>
        <p:blipFill>
          <a:blip r:embed="rId2"/>
          <a:srcRect t="15126" b="35714"/>
          <a:stretch>
            <a:fillRect/>
          </a:stretch>
        </p:blipFill>
        <p:spPr bwMode="auto">
          <a:xfrm>
            <a:off x="0" y="0"/>
            <a:ext cx="3571868" cy="2357430"/>
          </a:xfrm>
          <a:prstGeom prst="rect">
            <a:avLst/>
          </a:prstGeom>
          <a:noFill/>
        </p:spPr>
      </p:pic>
      <p:pic>
        <p:nvPicPr>
          <p:cNvPr id="56323" name="Picture 3" descr="C:\Users\Acer\Desktop\7183feff-5a98-4c5a-97df-88feccf41e3e.jpg"/>
          <p:cNvPicPr>
            <a:picLocks noChangeAspect="1" noChangeArrowheads="1"/>
          </p:cNvPicPr>
          <p:nvPr/>
        </p:nvPicPr>
        <p:blipFill>
          <a:blip r:embed="rId3"/>
          <a:srcRect t="13086" r="1732" b="41211"/>
          <a:stretch>
            <a:fillRect/>
          </a:stretch>
        </p:blipFill>
        <p:spPr bwMode="auto">
          <a:xfrm>
            <a:off x="2643174" y="2357430"/>
            <a:ext cx="3428992" cy="1928826"/>
          </a:xfrm>
          <a:prstGeom prst="rect">
            <a:avLst/>
          </a:prstGeom>
          <a:noFill/>
        </p:spPr>
      </p:pic>
      <p:pic>
        <p:nvPicPr>
          <p:cNvPr id="56324" name="Picture 4" descr="C:\Users\Acer\Desktop\aef89a81-6957-4d3a-9d2d-52ebd57a0371.jpg"/>
          <p:cNvPicPr>
            <a:picLocks noChangeAspect="1" noChangeArrowheads="1"/>
          </p:cNvPicPr>
          <p:nvPr/>
        </p:nvPicPr>
        <p:blipFill>
          <a:blip r:embed="rId4"/>
          <a:srcRect t="16406" b="32031"/>
          <a:stretch>
            <a:fillRect/>
          </a:stretch>
        </p:blipFill>
        <p:spPr bwMode="auto">
          <a:xfrm>
            <a:off x="5714976" y="0"/>
            <a:ext cx="3429024" cy="2571744"/>
          </a:xfrm>
          <a:prstGeom prst="rect">
            <a:avLst/>
          </a:prstGeom>
          <a:noFill/>
        </p:spPr>
      </p:pic>
      <p:sp>
        <p:nvSpPr>
          <p:cNvPr id="5" name="Прямоугольник 4"/>
          <p:cNvSpPr/>
          <p:nvPr/>
        </p:nvSpPr>
        <p:spPr>
          <a:xfrm>
            <a:off x="285720" y="4572008"/>
            <a:ext cx="8643998" cy="1200329"/>
          </a:xfrm>
          <a:prstGeom prst="rect">
            <a:avLst/>
          </a:prstGeom>
        </p:spPr>
        <p:txBody>
          <a:bodyPr wrap="square">
            <a:spAutoFit/>
          </a:bodyPr>
          <a:lstStyle/>
          <a:p>
            <a:pPr lvl="0"/>
            <a:r>
              <a:rPr lang="kk-KZ" dirty="0" smtClean="0">
                <a:solidFill>
                  <a:srgbClr val="002060"/>
                </a:solidFill>
                <a:latin typeface="Times New Roman" pitchFamily="18" charset="0"/>
                <a:cs typeface="Times New Roman" pitchFamily="18" charset="0"/>
              </a:rPr>
              <a:t>Бастауыш сынып арасында «Спорт біздің серігіміз» атты спорт эстафета, оқушылармен мектеп медбикесінің қатысуымен «Кім ұқыпты – адамдарға жағымды» тақырыбында әңгімелесу,</a:t>
            </a:r>
            <a:r>
              <a:rPr lang="kk-KZ" dirty="0" smtClean="0">
                <a:solidFill>
                  <a:srgbClr val="002060"/>
                </a:solidFill>
                <a:latin typeface="Times New Roman" pitchFamily="18" charset="0"/>
                <a:ea typeface="Calibri" pitchFamily="34" charset="0"/>
                <a:cs typeface="Times New Roman" pitchFamily="18" charset="0"/>
              </a:rPr>
              <a:t>«Спорт және мен» сурет байқау ұйымдастырылды.</a:t>
            </a:r>
            <a:endParaRPr lang="kk-KZ" dirty="0" smtClean="0">
              <a:solidFill>
                <a:srgbClr val="002060"/>
              </a:solidFill>
              <a:latin typeface="Arial" pitchFamily="34" charset="0"/>
              <a:cs typeface="Arial" pitchFamily="34" charset="0"/>
            </a:endParaRPr>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857892"/>
            <a:ext cx="4186238" cy="1000108"/>
          </a:xfrm>
        </p:spPr>
        <p:txBody>
          <a:bodyPr>
            <a:normAutofit/>
          </a:bodyPr>
          <a:lstStyle/>
          <a:p>
            <a:r>
              <a:rPr lang="ru-RU" sz="3200" b="1" dirty="0" smtClean="0">
                <a:solidFill>
                  <a:srgbClr val="FF0000"/>
                </a:solidFill>
                <a:latin typeface="Times New Roman" pitchFamily="18" charset="0"/>
                <a:cs typeface="Times New Roman" pitchFamily="18" charset="0"/>
              </a:rPr>
              <a:t>Т</a:t>
            </a:r>
            <a:r>
              <a:rPr lang="kk-KZ" sz="3200" b="1" dirty="0" smtClean="0">
                <a:solidFill>
                  <a:srgbClr val="FF0000"/>
                </a:solidFill>
                <a:latin typeface="Times New Roman" pitchFamily="18" charset="0"/>
                <a:cs typeface="Times New Roman" pitchFamily="18" charset="0"/>
              </a:rPr>
              <a:t>әуелсіздік күні</a:t>
            </a:r>
            <a:endParaRPr lang="ru-RU" sz="3200" b="1" dirty="0">
              <a:solidFill>
                <a:srgbClr val="FF0000"/>
              </a:solidFill>
              <a:latin typeface="Times New Roman" pitchFamily="18" charset="0"/>
              <a:cs typeface="Times New Roman" pitchFamily="18" charset="0"/>
            </a:endParaRPr>
          </a:p>
        </p:txBody>
      </p:sp>
      <p:pic>
        <p:nvPicPr>
          <p:cNvPr id="55298" name="Picture 2" descr="C:\Users\Acer\Desktop\55c4d79e-30e0-499c-88bb-2480b64bf959.jpg"/>
          <p:cNvPicPr>
            <a:picLocks noGrp="1" noChangeAspect="1" noChangeArrowheads="1"/>
          </p:cNvPicPr>
          <p:nvPr>
            <p:ph idx="1"/>
          </p:nvPr>
        </p:nvPicPr>
        <p:blipFill>
          <a:blip r:embed="rId2"/>
          <a:srcRect t="22414" b="31034"/>
          <a:stretch>
            <a:fillRect/>
          </a:stretch>
        </p:blipFill>
        <p:spPr bwMode="auto">
          <a:xfrm>
            <a:off x="357158" y="428604"/>
            <a:ext cx="4071966" cy="2500330"/>
          </a:xfrm>
          <a:prstGeom prst="rect">
            <a:avLst/>
          </a:prstGeom>
          <a:noFill/>
        </p:spPr>
      </p:pic>
      <p:pic>
        <p:nvPicPr>
          <p:cNvPr id="55299" name="Picture 3" descr="C:\Users\Acer\Desktop\615d799c-99cf-4433-98e6-4a33c884d193.jpg"/>
          <p:cNvPicPr>
            <a:picLocks noChangeAspect="1" noChangeArrowheads="1"/>
          </p:cNvPicPr>
          <p:nvPr/>
        </p:nvPicPr>
        <p:blipFill>
          <a:blip r:embed="rId3"/>
          <a:srcRect l="6188" t="19672" r="3465" b="33606"/>
          <a:stretch>
            <a:fillRect/>
          </a:stretch>
        </p:blipFill>
        <p:spPr bwMode="auto">
          <a:xfrm>
            <a:off x="428596" y="2857496"/>
            <a:ext cx="3929090" cy="2928934"/>
          </a:xfrm>
          <a:prstGeom prst="rect">
            <a:avLst/>
          </a:prstGeom>
          <a:noFill/>
        </p:spPr>
      </p:pic>
      <p:pic>
        <p:nvPicPr>
          <p:cNvPr id="55300" name="Picture 4" descr="C:\Users\Acer\Desktop\9cd55f43-d5cb-417a-a562-53e7a236aea1.jpg"/>
          <p:cNvPicPr>
            <a:picLocks noChangeAspect="1" noChangeArrowheads="1"/>
          </p:cNvPicPr>
          <p:nvPr/>
        </p:nvPicPr>
        <p:blipFill>
          <a:blip r:embed="rId4"/>
          <a:srcRect l="3713" t="17763" r="2227" b="35855"/>
          <a:stretch>
            <a:fillRect/>
          </a:stretch>
        </p:blipFill>
        <p:spPr bwMode="auto">
          <a:xfrm>
            <a:off x="4572000" y="0"/>
            <a:ext cx="4286280" cy="5572140"/>
          </a:xfrm>
          <a:prstGeom prst="rect">
            <a:avLst/>
          </a:prstGeom>
          <a:noFill/>
        </p:spPr>
      </p:pic>
      <p:sp>
        <p:nvSpPr>
          <p:cNvPr id="7" name="Прямоугольник 6"/>
          <p:cNvSpPr/>
          <p:nvPr/>
        </p:nvSpPr>
        <p:spPr>
          <a:xfrm>
            <a:off x="5072066" y="6000768"/>
            <a:ext cx="3571900" cy="584775"/>
          </a:xfrm>
          <a:prstGeom prst="rect">
            <a:avLst/>
          </a:prstGeom>
        </p:spPr>
        <p:txBody>
          <a:bodyPr wrap="square">
            <a:spAutoFit/>
          </a:bodyPr>
          <a:lstStyle/>
          <a:p>
            <a:pPr algn="ctr"/>
            <a:r>
              <a:rPr lang="kk-KZ" sz="3200" b="1" dirty="0" smtClean="0">
                <a:solidFill>
                  <a:srgbClr val="FF0000"/>
                </a:solidFill>
                <a:latin typeface="Times New Roman" pitchFamily="18" charset="0"/>
                <a:cs typeface="Times New Roman" pitchFamily="18" charset="0"/>
              </a:rPr>
              <a:t>Жаңа жыл</a:t>
            </a:r>
            <a:endParaRPr lang="ru-RU" sz="3200" b="1" dirty="0">
              <a:solidFill>
                <a:srgbClr val="FF0000"/>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dirty="0">
                <a:solidFill>
                  <a:srgbClr val="FFFF00"/>
                </a:solidFill>
                <a:latin typeface="Times New Roman" pitchFamily="18" charset="0"/>
                <a:cs typeface="Times New Roman" pitchFamily="18" charset="0"/>
              </a:rPr>
              <a:t/>
            </a:r>
            <a:br>
              <a:rPr lang="ru-RU" sz="1800" dirty="0">
                <a:solidFill>
                  <a:srgbClr val="FFFF00"/>
                </a:solidFill>
                <a:latin typeface="Times New Roman" pitchFamily="18" charset="0"/>
                <a:cs typeface="Times New Roman" pitchFamily="18" charset="0"/>
              </a:rPr>
            </a:br>
            <a:endParaRPr lang="ru-RU" sz="1800" dirty="0">
              <a:solidFill>
                <a:srgbClr val="FFFF00"/>
              </a:solidFill>
              <a:latin typeface="Times New Roman" pitchFamily="18" charset="0"/>
              <a:cs typeface="Times New Roman" pitchFamily="18" charset="0"/>
            </a:endParaRPr>
          </a:p>
        </p:txBody>
      </p:sp>
      <p:sp>
        <p:nvSpPr>
          <p:cNvPr id="399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9941" name="Rectangle 5"/>
          <p:cNvSpPr>
            <a:spLocks noChangeArrowheads="1"/>
          </p:cNvSpPr>
          <p:nvPr/>
        </p:nvSpPr>
        <p:spPr bwMode="auto">
          <a:xfrm>
            <a:off x="0" y="2581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9942" name="Rectangle 6"/>
          <p:cNvSpPr>
            <a:spLocks noChangeArrowheads="1"/>
          </p:cNvSpPr>
          <p:nvPr/>
        </p:nvSpPr>
        <p:spPr bwMode="auto">
          <a:xfrm>
            <a:off x="0" y="470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9943" name="Rectangle 7"/>
          <p:cNvSpPr>
            <a:spLocks noChangeArrowheads="1"/>
          </p:cNvSpPr>
          <p:nvPr/>
        </p:nvSpPr>
        <p:spPr bwMode="auto">
          <a:xfrm>
            <a:off x="0" y="683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169" name="Rectangle 1"/>
          <p:cNvSpPr>
            <a:spLocks noChangeArrowheads="1"/>
          </p:cNvSpPr>
          <p:nvPr/>
        </p:nvSpPr>
        <p:spPr bwMode="auto">
          <a:xfrm>
            <a:off x="0" y="0"/>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r>
              <a:rPr kumimoji="0" lang="kk-KZ"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Аяулы менің анашым»</a:t>
            </a: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Мақсаты:</a:t>
            </a:r>
            <a:r>
              <a:rPr kumimoji="0" lang="kk-KZ"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Ана жайлы тамаша сөздер, өлеңдер, әндер арқылы аналар мен әжелерді мерекемен құттықтау, оқушыларды білімге, мейірімділікке, ұстамдылыққа тәрбиелеу, ұстазға ата-анаға деген құрмет сыйын арттыру, ана еңбегін қадірлей білуге үйрету.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1" name="Рисунок 39" descr="0c96906d-85cb-486d-a6d1-6e4bd66c2b1c"/>
          <p:cNvPicPr>
            <a:picLocks noChangeAspect="1" noChangeArrowheads="1"/>
          </p:cNvPicPr>
          <p:nvPr/>
        </p:nvPicPr>
        <p:blipFill>
          <a:blip r:embed="rId2"/>
          <a:srcRect l="1155" t="20222" r="41955" b="31580"/>
          <a:stretch>
            <a:fillRect/>
          </a:stretch>
        </p:blipFill>
        <p:spPr bwMode="auto">
          <a:xfrm>
            <a:off x="1214414" y="4357694"/>
            <a:ext cx="3286148" cy="2071702"/>
          </a:xfrm>
          <a:prstGeom prst="rect">
            <a:avLst/>
          </a:prstGeom>
          <a:noFill/>
        </p:spPr>
      </p:pic>
      <p:pic>
        <p:nvPicPr>
          <p:cNvPr id="7170" name="Рисунок 3" descr="79966e1e-fc7d-4259-a61a-04ed3d548012"/>
          <p:cNvPicPr>
            <a:picLocks noChangeAspect="1" noChangeArrowheads="1"/>
          </p:cNvPicPr>
          <p:nvPr/>
        </p:nvPicPr>
        <p:blipFill>
          <a:blip r:embed="rId3"/>
          <a:srcRect l="5696" t="22139" r="6694" b="37065"/>
          <a:stretch>
            <a:fillRect/>
          </a:stretch>
        </p:blipFill>
        <p:spPr bwMode="auto">
          <a:xfrm>
            <a:off x="4572000" y="4572008"/>
            <a:ext cx="3786214" cy="1928826"/>
          </a:xfrm>
          <a:prstGeom prst="rect">
            <a:avLst/>
          </a:prstGeom>
          <a:noFill/>
        </p:spPr>
      </p:pic>
      <p:sp>
        <p:nvSpPr>
          <p:cNvPr id="717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175" name="Rectangle 7"/>
          <p:cNvSpPr>
            <a:spLocks noChangeArrowheads="1"/>
          </p:cNvSpPr>
          <p:nvPr/>
        </p:nvSpPr>
        <p:spPr bwMode="auto">
          <a:xfrm>
            <a:off x="0" y="4229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176" name="Rectangle 8"/>
          <p:cNvSpPr>
            <a:spLocks noChangeArrowheads="1"/>
          </p:cNvSpPr>
          <p:nvPr/>
        </p:nvSpPr>
        <p:spPr bwMode="auto">
          <a:xfrm>
            <a:off x="0" y="7543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41" name="Picture 1" descr="C:\Users\Acer\Desktop\16119940-2cca-4b03-abec-11689504e897.jpg"/>
          <p:cNvPicPr>
            <a:picLocks noChangeAspect="1" noChangeArrowheads="1"/>
          </p:cNvPicPr>
          <p:nvPr/>
        </p:nvPicPr>
        <p:blipFill>
          <a:blip r:embed="rId4"/>
          <a:srcRect t="20761" b="31488"/>
          <a:stretch>
            <a:fillRect/>
          </a:stretch>
        </p:blipFill>
        <p:spPr bwMode="auto">
          <a:xfrm>
            <a:off x="1142976" y="1500174"/>
            <a:ext cx="7215238" cy="307183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85794"/>
            <a:ext cx="9144000" cy="631844"/>
          </a:xfrm>
        </p:spPr>
        <p:txBody>
          <a:bodyPr>
            <a:noAutofit/>
          </a:bodyPr>
          <a:lstStyle/>
          <a:p>
            <a:r>
              <a:rPr lang="kk-KZ" sz="1400" b="1" dirty="0" smtClean="0">
                <a:solidFill>
                  <a:srgbClr val="FF0000"/>
                </a:solidFill>
                <a:latin typeface="Times New Roman" pitchFamily="18" charset="0"/>
                <a:cs typeface="Times New Roman" pitchFamily="18" charset="0"/>
              </a:rPr>
              <a:t>Көрісу күні.</a:t>
            </a: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kk-KZ" sz="1200" b="1" dirty="0" smtClean="0">
                <a:latin typeface="Times New Roman" pitchFamily="18" charset="0"/>
                <a:cs typeface="Times New Roman" pitchFamily="18" charset="0"/>
              </a:rPr>
              <a:t>Мақсаты:</a:t>
            </a:r>
            <a:r>
              <a:rPr lang="kk-KZ" sz="1200" dirty="0" smtClean="0">
                <a:latin typeface="Times New Roman" pitchFamily="18" charset="0"/>
                <a:cs typeface="Times New Roman" pitchFamily="18" charset="0"/>
              </a:rPr>
              <a:t> Оқушыларға халқымыздың қасиетті күні 14-Наурыз амал күнінің маңызы туралы білім беру. Ұлттық дәстүр туралы білімдерін одан әрі дамыту. Адамгершілікке,имандылыққа, ибалылыққа,мейірімді болуға тәрбиелеу. Таң сібірлеп атысымен, көрісу мерекесін асыға күтіп отырған әрбір отбасы алдын ала дайындалып қойған дастарханын жаяды. Міндетті түрде бауырсақ пісіріп, дастарханға тәтті-пәттісімен қосып үйіп қояды. Отбасының кішілері үлкендеріне қос қолын беріп, көрісіп шығады. Бір–біріне «Бір жасыңмен!» дейді</a:t>
            </a:r>
            <a:r>
              <a:rPr lang="ru-RU" sz="1200" dirty="0" smtClean="0">
                <a:latin typeface="Times New Roman" pitchFamily="18" charset="0"/>
                <a:cs typeface="Times New Roman" pitchFamily="18" charset="0"/>
              </a:rPr>
              <a:t/>
            </a:r>
            <a:br>
              <a:rPr lang="ru-RU" sz="1200" dirty="0" smtClean="0">
                <a:latin typeface="Times New Roman" pitchFamily="18" charset="0"/>
                <a:cs typeface="Times New Roman" pitchFamily="18" charset="0"/>
              </a:rPr>
            </a:br>
            <a:endParaRPr lang="ru-RU" sz="1200" dirty="0">
              <a:latin typeface="Times New Roman" pitchFamily="18" charset="0"/>
              <a:cs typeface="Times New Roman" pitchFamily="18" charset="0"/>
            </a:endParaRPr>
          </a:p>
        </p:txBody>
      </p:sp>
      <p:sp>
        <p:nvSpPr>
          <p:cNvPr id="3" name="Содержимое 2"/>
          <p:cNvSpPr>
            <a:spLocks noGrp="1"/>
          </p:cNvSpPr>
          <p:nvPr>
            <p:ph idx="1"/>
          </p:nvPr>
        </p:nvSpPr>
        <p:spPr>
          <a:xfrm>
            <a:off x="-285784" y="3500439"/>
            <a:ext cx="9429784" cy="1214446"/>
          </a:xfrm>
        </p:spPr>
        <p:txBody>
          <a:bodyPr>
            <a:noAutofit/>
          </a:bodyPr>
          <a:lstStyle/>
          <a:p>
            <a:pPr algn="ctr">
              <a:buNone/>
            </a:pPr>
            <a:r>
              <a:rPr lang="ru-RU" sz="1000" b="1" dirty="0" smtClean="0">
                <a:solidFill>
                  <a:srgbClr val="C00000"/>
                </a:solidFill>
                <a:latin typeface="Times New Roman" pitchFamily="18" charset="0"/>
                <a:cs typeface="Times New Roman" pitchFamily="18" charset="0"/>
              </a:rPr>
              <a:t>1 - </a:t>
            </a:r>
            <a:r>
              <a:rPr lang="ru-RU" sz="1000" b="1" dirty="0" err="1" smtClean="0">
                <a:solidFill>
                  <a:srgbClr val="C00000"/>
                </a:solidFill>
                <a:latin typeface="Times New Roman" pitchFamily="18" charset="0"/>
                <a:cs typeface="Times New Roman" pitchFamily="18" charset="0"/>
              </a:rPr>
              <a:t>наурыз</a:t>
            </a:r>
            <a:r>
              <a:rPr lang="ru-RU" sz="1000" b="1" dirty="0" smtClean="0">
                <a:solidFill>
                  <a:srgbClr val="C00000"/>
                </a:solidFill>
                <a:latin typeface="Times New Roman" pitchFamily="18" charset="0"/>
                <a:cs typeface="Times New Roman" pitchFamily="18" charset="0"/>
              </a:rPr>
              <a:t> - </a:t>
            </a:r>
            <a:r>
              <a:rPr lang="ru-RU" sz="1000" b="1" dirty="0" err="1" smtClean="0">
                <a:solidFill>
                  <a:srgbClr val="C00000"/>
                </a:solidFill>
                <a:latin typeface="Times New Roman" pitchFamily="18" charset="0"/>
                <a:cs typeface="Times New Roman" pitchFamily="18" charset="0"/>
              </a:rPr>
              <a:t>алғыс айту</a:t>
            </a:r>
            <a:r>
              <a:rPr lang="ru-RU" sz="1000" b="1" dirty="0" smtClean="0">
                <a:solidFill>
                  <a:srgbClr val="C00000"/>
                </a:solidFill>
                <a:latin typeface="Times New Roman" pitchFamily="18" charset="0"/>
                <a:cs typeface="Times New Roman" pitchFamily="18" charset="0"/>
              </a:rPr>
              <a:t> </a:t>
            </a:r>
            <a:r>
              <a:rPr lang="ru-RU" sz="1000" b="1" dirty="0" err="1" smtClean="0">
                <a:solidFill>
                  <a:srgbClr val="C00000"/>
                </a:solidFill>
                <a:latin typeface="Times New Roman" pitchFamily="18" charset="0"/>
                <a:cs typeface="Times New Roman" pitchFamily="18" charset="0"/>
              </a:rPr>
              <a:t>күні</a:t>
            </a:r>
            <a:r>
              <a:rPr lang="ru-RU" sz="1000" b="1" dirty="0" smtClean="0">
                <a:latin typeface="Times New Roman" pitchFamily="18" charset="0"/>
                <a:cs typeface="Times New Roman" pitchFamily="18" charset="0"/>
              </a:rPr>
              <a:t/>
            </a:r>
            <a:br>
              <a:rPr lang="ru-RU" sz="1000" b="1" dirty="0" smtClean="0">
                <a:latin typeface="Times New Roman" pitchFamily="18" charset="0"/>
                <a:cs typeface="Times New Roman" pitchFamily="18" charset="0"/>
              </a:rPr>
            </a:br>
            <a:r>
              <a:rPr lang="ru-RU" sz="1000" dirty="0" err="1" smtClean="0">
                <a:latin typeface="Times New Roman" pitchFamily="18" charset="0"/>
                <a:cs typeface="Times New Roman" pitchFamily="18" charset="0"/>
              </a:rPr>
              <a:t>Жалпы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мақсаты</a:t>
            </a:r>
            <a:r>
              <a:rPr lang="ru-RU" sz="1000" dirty="0" smtClean="0">
                <a:latin typeface="Times New Roman" pitchFamily="18" charset="0"/>
                <a:cs typeface="Times New Roman" pitchFamily="18" charset="0"/>
              </a:rPr>
              <a:t>: 1) 1 - </a:t>
            </a:r>
            <a:r>
              <a:rPr lang="ru-RU" sz="1000" dirty="0" err="1" smtClean="0">
                <a:latin typeface="Times New Roman" pitchFamily="18" charset="0"/>
                <a:cs typeface="Times New Roman" pitchFamily="18" charset="0"/>
              </a:rPr>
              <a:t>наурыз</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алғыс айту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күні еліміздің президенті</a:t>
            </a:r>
            <a:r>
              <a:rPr lang="ru-RU" sz="1000" dirty="0" smtClean="0">
                <a:latin typeface="Times New Roman" pitchFamily="18" charset="0"/>
                <a:cs typeface="Times New Roman" pitchFamily="18" charset="0"/>
              </a:rPr>
              <a:t> Н. Ә. </a:t>
            </a:r>
            <a:r>
              <a:rPr lang="ru-RU" sz="1000" dirty="0" err="1" smtClean="0">
                <a:latin typeface="Times New Roman" pitchFamily="18" charset="0"/>
                <a:cs typeface="Times New Roman" pitchFamily="18" charset="0"/>
              </a:rPr>
              <a:t>Назарбаевтың жарлығымен жарияланғанын және алғыс кімге</a:t>
            </a:r>
            <a:r>
              <a:rPr lang="ru-RU" sz="1000" dirty="0" smtClean="0">
                <a:latin typeface="Times New Roman" pitchFamily="18" charset="0"/>
                <a:cs typeface="Times New Roman" pitchFamily="18" charset="0"/>
              </a:rPr>
              <a:t>, не </a:t>
            </a:r>
            <a:r>
              <a:rPr lang="ru-RU" sz="1000" dirty="0" err="1" smtClean="0">
                <a:latin typeface="Times New Roman" pitchFamily="18" charset="0"/>
                <a:cs typeface="Times New Roman" pitchFamily="18" charset="0"/>
              </a:rPr>
              <a:t>үшін айтылатынын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айқындау мақсатын көздеді</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Оқушылар ата</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анаға мәпелеп асырағаны үшін, мұғалімге білім</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тәрбие бергені</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үшін, Отан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соғысы ардагерлеріне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жеңіс үшін, жалпы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кез</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келген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жақсылықпен көмекке алғыс айтылатыны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туралы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ойларын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ортаға салды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туралы</a:t>
            </a:r>
            <a:r>
              <a:rPr lang="ru-RU" sz="1000" dirty="0" smtClean="0">
                <a:latin typeface="Times New Roman" pitchFamily="18" charset="0"/>
                <a:cs typeface="Times New Roman" pitchFamily="18" charset="0"/>
              </a:rPr>
              <a:t> ой - </a:t>
            </a:r>
            <a:r>
              <a:rPr lang="ru-RU" sz="1000" dirty="0" err="1" smtClean="0">
                <a:latin typeface="Times New Roman" pitchFamily="18" charset="0"/>
                <a:cs typeface="Times New Roman" pitchFamily="18" charset="0"/>
              </a:rPr>
              <a:t>өрісін кеңейтіп білімін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тереңдету</a:t>
            </a:r>
            <a:r>
              <a:rPr lang="ru-RU" sz="1000" dirty="0" smtClean="0">
                <a:latin typeface="Times New Roman" pitchFamily="18" charset="0"/>
                <a:cs typeface="Times New Roman" pitchFamily="18" charset="0"/>
              </a:rPr>
              <a:t>;</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2) </a:t>
            </a:r>
            <a:r>
              <a:rPr lang="ru-RU" sz="1000" dirty="0" err="1" smtClean="0">
                <a:latin typeface="Times New Roman" pitchFamily="18" charset="0"/>
                <a:cs typeface="Times New Roman" pitchFamily="18" charset="0"/>
              </a:rPr>
              <a:t>Мемлекет</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басшысының </a:t>
            </a:r>
            <a:r>
              <a:rPr lang="ru-RU" sz="1000" dirty="0" smtClean="0">
                <a:latin typeface="Times New Roman" pitchFamily="18" charset="0"/>
                <a:cs typeface="Times New Roman" pitchFamily="18" charset="0"/>
              </a:rPr>
              <a:t>«</a:t>
            </a:r>
            <a:r>
              <a:rPr lang="ru-RU" sz="1000" dirty="0" err="1" smtClean="0">
                <a:latin typeface="Times New Roman" pitchFamily="18" charset="0"/>
                <a:cs typeface="Times New Roman" pitchFamily="18" charset="0"/>
              </a:rPr>
              <a:t>Мәңгілік </a:t>
            </a:r>
            <a:r>
              <a:rPr lang="ru-RU" sz="1000" dirty="0" smtClean="0">
                <a:latin typeface="Times New Roman" pitchFamily="18" charset="0"/>
                <a:cs typeface="Times New Roman" pitchFamily="18" charset="0"/>
              </a:rPr>
              <a:t>Ел» </a:t>
            </a:r>
            <a:r>
              <a:rPr lang="ru-RU" sz="1000" dirty="0" err="1" smtClean="0">
                <a:latin typeface="Times New Roman" pitchFamily="18" charset="0"/>
                <a:cs typeface="Times New Roman" pitchFamily="18" charset="0"/>
              </a:rPr>
              <a:t>жалпыхалықтық идеясын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зерделеу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және қазақ халқының алатын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орнын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сол</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идеяны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жүзеге асырудағы рөлі арқылы оқушылардың бойында</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Отанына</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деген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патриотизмін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тәрбиелеу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рухани</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адамгершілігін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қалыптастыру</a:t>
            </a:r>
            <a:r>
              <a:rPr lang="ru-RU" sz="1000" dirty="0" smtClean="0">
                <a:latin typeface="Times New Roman" pitchFamily="18" charset="0"/>
                <a:cs typeface="Times New Roman" pitchFamily="18" charset="0"/>
              </a:rPr>
              <a:t>;</a:t>
            </a:r>
            <a:br>
              <a:rPr lang="ru-RU" sz="10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3) </a:t>
            </a:r>
            <a:r>
              <a:rPr lang="ru-RU" sz="1000" dirty="0" err="1" smtClean="0">
                <a:latin typeface="Times New Roman" pitchFamily="18" charset="0"/>
                <a:cs typeface="Times New Roman" pitchFamily="18" charset="0"/>
              </a:rPr>
              <a:t>Білім</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алушылардың этносаралық және мәдениетаралық байланыс</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жағдайларында тағаттылығы </a:t>
            </a:r>
            <a:r>
              <a:rPr lang="ru-RU" sz="1000" dirty="0" smtClean="0">
                <a:latin typeface="Times New Roman" pitchFamily="18" charset="0"/>
                <a:cs typeface="Times New Roman" pitchFamily="18" charset="0"/>
              </a:rPr>
              <a:t>мен </a:t>
            </a:r>
            <a:r>
              <a:rPr lang="ru-RU" sz="1000" dirty="0" err="1" smtClean="0">
                <a:latin typeface="Times New Roman" pitchFamily="18" charset="0"/>
                <a:cs typeface="Times New Roman" pitchFamily="18" charset="0"/>
              </a:rPr>
              <a:t>қарым </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қатынас жасау</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біліктілігін</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дамыту</a:t>
            </a:r>
            <a:r>
              <a:rPr lang="ru-RU" sz="1000" dirty="0" smtClean="0">
                <a:latin typeface="Times New Roman" pitchFamily="18" charset="0"/>
                <a:cs typeface="Times New Roman" pitchFamily="18" charset="0"/>
              </a:rPr>
              <a:t/>
            </a:r>
            <a:br>
              <a:rPr lang="ru-RU" sz="1000" dirty="0" smtClean="0">
                <a:latin typeface="Times New Roman" pitchFamily="18" charset="0"/>
                <a:cs typeface="Times New Roman" pitchFamily="18" charset="0"/>
              </a:rPr>
            </a:br>
            <a:r>
              <a:rPr lang="ru-RU" sz="1000" dirty="0" err="1" smtClean="0">
                <a:latin typeface="Times New Roman" pitchFamily="18" charset="0"/>
                <a:cs typeface="Times New Roman" pitchFamily="18" charset="0"/>
              </a:rPr>
              <a:t>Күтілетін нәтиже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Өз Отанының </a:t>
            </a:r>
            <a:r>
              <a:rPr lang="ru-RU" sz="1000" dirty="0" smtClean="0">
                <a:latin typeface="Times New Roman" pitchFamily="18" charset="0"/>
                <a:cs typeface="Times New Roman" pitchFamily="18" charset="0"/>
              </a:rPr>
              <a:t>патриоты, </a:t>
            </a:r>
            <a:r>
              <a:rPr lang="ru-RU" sz="1000" dirty="0" err="1" smtClean="0">
                <a:latin typeface="Times New Roman" pitchFamily="18" charset="0"/>
                <a:cs typeface="Times New Roman" pitchFamily="18" charset="0"/>
              </a:rPr>
              <a:t>білімге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құштар және рухани</a:t>
            </a:r>
            <a:r>
              <a:rPr lang="ru-RU" sz="1000" dirty="0" smtClean="0">
                <a:latin typeface="Times New Roman" pitchFamily="18" charset="0"/>
                <a:cs typeface="Times New Roman" pitchFamily="18" charset="0"/>
              </a:rPr>
              <a:t> - </a:t>
            </a:r>
            <a:r>
              <a:rPr lang="ru-RU" sz="1000" dirty="0" err="1" smtClean="0">
                <a:latin typeface="Times New Roman" pitchFamily="18" charset="0"/>
                <a:cs typeface="Times New Roman" pitchFamily="18" charset="0"/>
              </a:rPr>
              <a:t>адамгершілік</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қасиеттері </a:t>
            </a:r>
            <a:r>
              <a:rPr lang="ru-RU" sz="1000" dirty="0" smtClean="0">
                <a:latin typeface="Times New Roman" pitchFamily="18" charset="0"/>
                <a:cs typeface="Times New Roman" pitchFamily="18" charset="0"/>
              </a:rPr>
              <a:t>бар </a:t>
            </a:r>
            <a:r>
              <a:rPr lang="ru-RU" sz="1000" dirty="0" err="1" smtClean="0">
                <a:latin typeface="Times New Roman" pitchFamily="18" charset="0"/>
                <a:cs typeface="Times New Roman" pitchFamily="18" charset="0"/>
              </a:rPr>
              <a:t>еңбекқор жеке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тұлғаны қалыптастыру</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pic>
        <p:nvPicPr>
          <p:cNvPr id="40971" name="Рисунок 10" descr="Описание: C:\Users\Man\Desktop\фотолар\IMG20210315110621.jpg"/>
          <p:cNvPicPr>
            <a:picLocks noChangeAspect="1" noChangeArrowheads="1"/>
          </p:cNvPicPr>
          <p:nvPr/>
        </p:nvPicPr>
        <p:blipFill>
          <a:blip r:embed="rId3"/>
          <a:srcRect/>
          <a:stretch>
            <a:fillRect/>
          </a:stretch>
        </p:blipFill>
        <p:spPr bwMode="auto">
          <a:xfrm>
            <a:off x="4714876" y="1714488"/>
            <a:ext cx="2000264" cy="1643074"/>
          </a:xfrm>
          <a:prstGeom prst="rect">
            <a:avLst/>
          </a:prstGeom>
          <a:noFill/>
        </p:spPr>
      </p:pic>
      <p:pic>
        <p:nvPicPr>
          <p:cNvPr id="40969" name="Picture 9" descr="222"/>
          <p:cNvPicPr>
            <a:picLocks noChangeAspect="1" noChangeArrowheads="1"/>
          </p:cNvPicPr>
          <p:nvPr/>
        </p:nvPicPr>
        <p:blipFill>
          <a:blip r:embed="rId4" cstate="print"/>
          <a:srcRect/>
          <a:stretch>
            <a:fillRect/>
          </a:stretch>
        </p:blipFill>
        <p:spPr bwMode="auto">
          <a:xfrm>
            <a:off x="2214546" y="1643050"/>
            <a:ext cx="2124075" cy="1643074"/>
          </a:xfrm>
          <a:prstGeom prst="rect">
            <a:avLst/>
          </a:prstGeom>
          <a:noFill/>
        </p:spPr>
      </p:pic>
      <p:sp>
        <p:nvSpPr>
          <p:cNvPr id="4097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973" name="Rectangle 13"/>
          <p:cNvSpPr>
            <a:spLocks noChangeArrowheads="1"/>
          </p:cNvSpPr>
          <p:nvPr/>
        </p:nvSpPr>
        <p:spPr bwMode="auto">
          <a:xfrm>
            <a:off x="0" y="4352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974" name="Rectangle 14"/>
          <p:cNvSpPr>
            <a:spLocks noChangeArrowheads="1"/>
          </p:cNvSpPr>
          <p:nvPr/>
        </p:nvSpPr>
        <p:spPr bwMode="auto">
          <a:xfrm>
            <a:off x="0" y="630555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40975" name="Rectangle 15"/>
          <p:cNvSpPr>
            <a:spLocks noChangeArrowheads="1"/>
          </p:cNvSpPr>
          <p:nvPr/>
        </p:nvSpPr>
        <p:spPr bwMode="auto">
          <a:xfrm>
            <a:off x="0" y="8248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Рисунок 11" descr="C:\Users\Acer\Desktop\ттт\40aa022c-4a66-4a0e-b8e3-f4cb2e477051.jpg"/>
          <p:cNvPicPr/>
          <p:nvPr/>
        </p:nvPicPr>
        <p:blipFill>
          <a:blip r:embed="rId5"/>
          <a:srcRect t="25221" r="990" b="27212"/>
          <a:stretch>
            <a:fillRect/>
          </a:stretch>
        </p:blipFill>
        <p:spPr bwMode="auto">
          <a:xfrm>
            <a:off x="1071538" y="5000636"/>
            <a:ext cx="3228975" cy="1690685"/>
          </a:xfrm>
          <a:prstGeom prst="rect">
            <a:avLst/>
          </a:prstGeom>
          <a:noFill/>
          <a:ln w="9525">
            <a:noFill/>
            <a:miter lim="800000"/>
            <a:headEnd/>
            <a:tailEnd/>
          </a:ln>
        </p:spPr>
      </p:pic>
      <p:sp>
        <p:nvSpPr>
          <p:cNvPr id="614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3" name="Рисунок 12" descr="C:\Users\Acer\Desktop\ттт\74d766c5-21b3-4e2d-8f5c-0c1446c44b94.jpg"/>
          <p:cNvPicPr/>
          <p:nvPr/>
        </p:nvPicPr>
        <p:blipFill>
          <a:blip r:embed="rId6"/>
          <a:srcRect l="1877" t="26810" r="1654" b="31162"/>
          <a:stretch>
            <a:fillRect/>
          </a:stretch>
        </p:blipFill>
        <p:spPr bwMode="auto">
          <a:xfrm>
            <a:off x="4714876" y="5000636"/>
            <a:ext cx="3282600" cy="157161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85860"/>
            <a:ext cx="8229600" cy="500066"/>
          </a:xfrm>
        </p:spPr>
        <p:txBody>
          <a:bodyPr>
            <a:normAutofit fontScale="90000"/>
          </a:bodyPr>
          <a:lstStyle/>
          <a:p>
            <a:r>
              <a:rPr lang="kk-KZ" sz="2000" b="1" dirty="0" smtClean="0">
                <a:solidFill>
                  <a:srgbClr val="FF0000"/>
                </a:solidFill>
                <a:latin typeface="Times New Roman" pitchFamily="18" charset="0"/>
                <a:cs typeface="Times New Roman" pitchFamily="18" charset="0"/>
              </a:rPr>
              <a:t>Наурыз-нұрлы жыл басы</a:t>
            </a:r>
            <a:r>
              <a:rPr lang="kk-KZ" sz="2000" dirty="0" smtClean="0">
                <a:solidFill>
                  <a:srgbClr val="FF0000"/>
                </a:solidFill>
                <a:latin typeface="Times New Roman" pitchFamily="18" charset="0"/>
                <a:cs typeface="Times New Roman" pitchFamily="18" charset="0"/>
              </a:rPr>
              <a:t>» мерекелік </a:t>
            </a:r>
            <a:r>
              <a:rPr lang="ru-RU" sz="2000" dirty="0" smtClean="0">
                <a:solidFill>
                  <a:srgbClr val="002060"/>
                </a:solidFill>
                <a:latin typeface="Times New Roman" pitchFamily="18" charset="0"/>
                <a:cs typeface="Times New Roman" pitchFamily="18" charset="0"/>
              </a:rPr>
              <a:t/>
            </a:r>
            <a:br>
              <a:rPr lang="ru-RU" sz="2000" dirty="0" smtClean="0">
                <a:solidFill>
                  <a:srgbClr val="002060"/>
                </a:solidFill>
                <a:latin typeface="Times New Roman" pitchFamily="18" charset="0"/>
                <a:cs typeface="Times New Roman" pitchFamily="18" charset="0"/>
              </a:rPr>
            </a:br>
            <a:r>
              <a:rPr lang="kk-KZ" sz="2000" b="1" dirty="0" smtClean="0">
                <a:solidFill>
                  <a:srgbClr val="002060"/>
                </a:solidFill>
                <a:latin typeface="Times New Roman" pitchFamily="18" charset="0"/>
                <a:cs typeface="Times New Roman" pitchFamily="18" charset="0"/>
              </a:rPr>
              <a:t>Мақсаты</a:t>
            </a:r>
            <a:r>
              <a:rPr lang="kk-KZ" sz="2000" dirty="0" smtClean="0">
                <a:solidFill>
                  <a:srgbClr val="002060"/>
                </a:solidFill>
                <a:latin typeface="Times New Roman" pitchFamily="18" charset="0"/>
                <a:cs typeface="Times New Roman" pitchFamily="18" charset="0"/>
              </a:rPr>
              <a:t> </a:t>
            </a:r>
            <a:r>
              <a:rPr lang="kk-KZ" sz="2000" i="1" dirty="0" smtClean="0">
                <a:solidFill>
                  <a:srgbClr val="002060"/>
                </a:solidFill>
                <a:latin typeface="Times New Roman" pitchFamily="18" charset="0"/>
                <a:cs typeface="Times New Roman" pitchFamily="18" charset="0"/>
              </a:rPr>
              <a:t>: </a:t>
            </a:r>
            <a:r>
              <a:rPr lang="kk-KZ" sz="2000" dirty="0" smtClean="0">
                <a:solidFill>
                  <a:srgbClr val="002060"/>
                </a:solidFill>
                <a:latin typeface="Times New Roman" pitchFamily="18" charset="0"/>
                <a:cs typeface="Times New Roman" pitchFamily="18" charset="0"/>
              </a:rPr>
              <a:t>Әз Наурыз еңсесі биік елдіктің, іргесі сөгілмеген бірліктің,ынтымақ пен ырыстың мерекесі екендігін және қазақ халқының салт дәстурлері,ауыз әдебиетінің мұраларымен таныстырып,олардың тарихи маңызын түсіндіру. Халқымыздың салт –дәстурін дәріптеу арқылы оқушыларды еліне,жеріне деген сүйіспеншілікке,адамгершілікке тәрбиелеу.</a:t>
            </a:r>
            <a:r>
              <a:rPr lang="ru-RU" sz="5400" dirty="0" smtClean="0">
                <a:solidFill>
                  <a:srgbClr val="92D050"/>
                </a:solidFill>
                <a:latin typeface="Times New Roman" pitchFamily="18" charset="0"/>
                <a:cs typeface="Times New Roman" pitchFamily="18" charset="0"/>
              </a:rPr>
              <a:t/>
            </a:r>
            <a:br>
              <a:rPr lang="ru-RU" sz="5400" dirty="0" smtClean="0">
                <a:solidFill>
                  <a:srgbClr val="92D050"/>
                </a:solidFill>
                <a:latin typeface="Times New Roman" pitchFamily="18" charset="0"/>
                <a:cs typeface="Times New Roman" pitchFamily="18" charset="0"/>
              </a:rPr>
            </a:br>
            <a:r>
              <a:rPr lang="ru-RU" dirty="0" smtClean="0">
                <a:solidFill>
                  <a:srgbClr val="92D050"/>
                </a:solidFill>
                <a:latin typeface="Times New Roman" pitchFamily="18" charset="0"/>
                <a:cs typeface="Times New Roman" pitchFamily="18" charset="0"/>
              </a:rPr>
              <a:t/>
            </a:r>
            <a:br>
              <a:rPr lang="ru-RU" dirty="0" smtClean="0">
                <a:solidFill>
                  <a:srgbClr val="92D050"/>
                </a:solidFill>
                <a:latin typeface="Times New Roman" pitchFamily="18" charset="0"/>
                <a:cs typeface="Times New Roman" pitchFamily="18" charset="0"/>
              </a:rPr>
            </a:br>
            <a:endParaRPr lang="ru-RU" dirty="0">
              <a:solidFill>
                <a:srgbClr val="92D050"/>
              </a:solidFill>
            </a:endParaRPr>
          </a:p>
        </p:txBody>
      </p:sp>
      <p:pic>
        <p:nvPicPr>
          <p:cNvPr id="44036" name="Рисунок 2" descr="79865e93-2242-413b-aca1-3b1cdced47d1"/>
          <p:cNvPicPr>
            <a:picLocks noChangeAspect="1" noChangeArrowheads="1"/>
          </p:cNvPicPr>
          <p:nvPr/>
        </p:nvPicPr>
        <p:blipFill>
          <a:blip r:embed="rId2"/>
          <a:srcRect l="5409" t="37268" r="6035" b="21227"/>
          <a:stretch>
            <a:fillRect/>
          </a:stretch>
        </p:blipFill>
        <p:spPr bwMode="auto">
          <a:xfrm>
            <a:off x="4572000" y="1714488"/>
            <a:ext cx="4181475" cy="1685925"/>
          </a:xfrm>
          <a:prstGeom prst="rect">
            <a:avLst/>
          </a:prstGeom>
          <a:noFill/>
        </p:spPr>
      </p:pic>
      <p:pic>
        <p:nvPicPr>
          <p:cNvPr id="44035" name="Picture 3" descr="3077ffad-97fa-4a9a-b151-f325fbe2802e"/>
          <p:cNvPicPr>
            <a:picLocks noChangeAspect="1" noChangeArrowheads="1"/>
          </p:cNvPicPr>
          <p:nvPr/>
        </p:nvPicPr>
        <p:blipFill>
          <a:blip r:embed="rId3"/>
          <a:srcRect l="5217" t="23065" r="5000" b="36607"/>
          <a:stretch>
            <a:fillRect/>
          </a:stretch>
        </p:blipFill>
        <p:spPr bwMode="auto">
          <a:xfrm>
            <a:off x="857224" y="1714488"/>
            <a:ext cx="3429000" cy="1952625"/>
          </a:xfrm>
          <a:prstGeom prst="rect">
            <a:avLst/>
          </a:prstGeom>
          <a:noFill/>
        </p:spPr>
      </p:pic>
      <p:pic>
        <p:nvPicPr>
          <p:cNvPr id="44034" name="Рисунок 4" descr="51412841-1c1b-4fef-b6a3-e8ae4dbc6ad1"/>
          <p:cNvPicPr>
            <a:picLocks noChangeAspect="1" noChangeArrowheads="1"/>
          </p:cNvPicPr>
          <p:nvPr/>
        </p:nvPicPr>
        <p:blipFill>
          <a:blip r:embed="rId4"/>
          <a:srcRect t="21248" r="261" b="30499"/>
          <a:stretch>
            <a:fillRect/>
          </a:stretch>
        </p:blipFill>
        <p:spPr bwMode="auto">
          <a:xfrm>
            <a:off x="4857752" y="3786190"/>
            <a:ext cx="4057650" cy="1800225"/>
          </a:xfrm>
          <a:prstGeom prst="rect">
            <a:avLst/>
          </a:prstGeom>
          <a:noFill/>
        </p:spPr>
      </p:pic>
      <p:pic>
        <p:nvPicPr>
          <p:cNvPr id="44033" name="Рисунок 22" descr="58c8337b-cbe2-4f43-aff7-bda8c39d5571"/>
          <p:cNvPicPr>
            <a:picLocks noChangeAspect="1" noChangeArrowheads="1"/>
          </p:cNvPicPr>
          <p:nvPr/>
        </p:nvPicPr>
        <p:blipFill>
          <a:blip r:embed="rId5"/>
          <a:srcRect t="19411" b="30528"/>
          <a:stretch>
            <a:fillRect/>
          </a:stretch>
        </p:blipFill>
        <p:spPr bwMode="auto">
          <a:xfrm>
            <a:off x="642910" y="3929066"/>
            <a:ext cx="3876675" cy="1685925"/>
          </a:xfrm>
          <a:prstGeom prst="rect">
            <a:avLst/>
          </a:prstGeom>
          <a:noFill/>
        </p:spPr>
      </p:pic>
      <p:sp>
        <p:nvSpPr>
          <p:cNvPr id="4403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txBox="1">
            <a:spLocks/>
          </p:cNvSpPr>
          <p:nvPr/>
        </p:nvSpPr>
        <p:spPr>
          <a:xfrm>
            <a:off x="428596" y="714355"/>
            <a:ext cx="8215370" cy="714381"/>
          </a:xfrm>
          <a:prstGeom prst="rect">
            <a:avLst/>
          </a:prstGeom>
        </p:spPr>
        <p:txBody>
          <a:bodyPr vert="horz" lIns="91440" tIns="45720" rIns="91440" bIns="45720" rtlCol="0">
            <a:normAutofit fontScale="92500" lnSpcReduction="10000"/>
          </a:bodyPr>
          <a:lstStyle/>
          <a:p>
            <a:pPr>
              <a:buNone/>
            </a:pPr>
            <a:r>
              <a:rPr lang="kk-KZ" sz="2400" b="1" dirty="0" smtClean="0">
                <a:latin typeface="Times New Roman" pitchFamily="18" charset="0"/>
                <a:cs typeface="Times New Roman" pitchFamily="18" charset="0"/>
              </a:rPr>
              <a:t>Мақсаты: </a:t>
            </a:r>
            <a:r>
              <a:rPr lang="kk-KZ" sz="2400" dirty="0" smtClean="0">
                <a:latin typeface="Times New Roman" pitchFamily="18" charset="0"/>
                <a:cs typeface="Times New Roman" pitchFamily="18" charset="0"/>
              </a:rPr>
              <a:t>оқушылардың ғарыш туралы түсініктерін кеңейту. </a:t>
            </a:r>
          </a:p>
          <a:p>
            <a:pPr>
              <a:buNone/>
            </a:pPr>
            <a:r>
              <a:rPr lang="kk-KZ" sz="2400" dirty="0" smtClean="0">
                <a:latin typeface="Times New Roman" pitchFamily="18" charset="0"/>
                <a:cs typeface="Times New Roman" pitchFamily="18" charset="0"/>
              </a:rPr>
              <a:t>Еліміздің мақтаныштары -қазақ ғарышкерлерімен таныстыру.</a:t>
            </a:r>
            <a:r>
              <a:rPr lang="kk-KZ" sz="2400" b="1" dirty="0" smtClean="0">
                <a:latin typeface="Times New Roman" pitchFamily="18" charset="0"/>
                <a:cs typeface="Times New Roman" pitchFamily="18" charset="0"/>
              </a:rPr>
              <a:t> </a:t>
            </a:r>
          </a:p>
        </p:txBody>
      </p:sp>
      <p:sp>
        <p:nvSpPr>
          <p:cNvPr id="9" name="Rectangle 5"/>
          <p:cNvSpPr>
            <a:spLocks noChangeArrowheads="1"/>
          </p:cNvSpPr>
          <p:nvPr/>
        </p:nvSpPr>
        <p:spPr bwMode="auto">
          <a:xfrm>
            <a:off x="2643174" y="357166"/>
            <a:ext cx="650082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lvl="0" indent="-342900">
              <a:spcBef>
                <a:spcPct val="20000"/>
              </a:spcBef>
            </a:pPr>
            <a:r>
              <a:rPr lang="kk-KZ" sz="2400" b="1" dirty="0" smtClean="0">
                <a:solidFill>
                  <a:srgbClr val="FF0000"/>
                </a:solidFill>
                <a:latin typeface="Times New Roman" pitchFamily="18" charset="0"/>
                <a:cs typeface="Times New Roman" pitchFamily="18" charset="0"/>
              </a:rPr>
              <a:t>Ғарышкерлер күні</a:t>
            </a:r>
            <a:endParaRPr lang="ru-RU" sz="2400" b="1" dirty="0">
              <a:solidFill>
                <a:srgbClr val="FF0000"/>
              </a:solidFill>
              <a:latin typeface="Times New Roman" pitchFamily="18" charset="0"/>
              <a:cs typeface="Times New Roman" pitchFamily="18" charset="0"/>
            </a:endParaRPr>
          </a:p>
        </p:txBody>
      </p:sp>
      <p:sp>
        <p:nvSpPr>
          <p:cNvPr id="10" name="Rectangle 6"/>
          <p:cNvSpPr>
            <a:spLocks noChangeArrowheads="1"/>
          </p:cNvSpPr>
          <p:nvPr/>
        </p:nvSpPr>
        <p:spPr bwMode="auto">
          <a:xfrm>
            <a:off x="0" y="21717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7"/>
          <p:cNvSpPr>
            <a:spLocks noChangeArrowheads="1"/>
          </p:cNvSpPr>
          <p:nvPr/>
        </p:nvSpPr>
        <p:spPr bwMode="auto">
          <a:xfrm>
            <a:off x="0" y="38862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9"/>
          <p:cNvSpPr>
            <a:spLocks noChangeArrowheads="1"/>
          </p:cNvSpPr>
          <p:nvPr/>
        </p:nvSpPr>
        <p:spPr bwMode="auto">
          <a:xfrm>
            <a:off x="0" y="3319519"/>
            <a:ext cx="9144000" cy="129266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1 – мамыр Қазақстан халықтар бірлігі күні, Достық мерекесі</a:t>
            </a:r>
            <a:endParaRPr kumimoji="0" lang="ru-RU" sz="24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b="1" i="0" u="none" strike="noStrike" cap="none" normalizeH="0" baseline="0" dirty="0" smtClean="0">
                <a:ln>
                  <a:noFill/>
                </a:ln>
                <a:effectLst/>
                <a:latin typeface="Times New Roman" pitchFamily="18" charset="0"/>
                <a:ea typeface="Calibri" pitchFamily="34" charset="0"/>
                <a:cs typeface="Times New Roman" pitchFamily="18" charset="0"/>
              </a:rPr>
              <a:t>Мақсаты: </a:t>
            </a:r>
            <a:r>
              <a:rPr kumimoji="0" lang="kk-KZ" b="0" i="0" u="none" strike="noStrike" cap="none" normalizeH="0" baseline="0" dirty="0" smtClean="0">
                <a:ln>
                  <a:noFill/>
                </a:ln>
                <a:effectLst/>
                <a:latin typeface="Times New Roman" pitchFamily="18" charset="0"/>
                <a:ea typeface="Calibri" pitchFamily="34" charset="0"/>
                <a:cs typeface="Times New Roman" pitchFamily="18" charset="0"/>
              </a:rPr>
              <a:t>Балаларға 1 – мамыр Қазақстан халықтар бірлігі күні мерекесі екенін жеткізу. Ынтымақтыққа, достыққа, өз Отанын сүюге, қорғауға, көп ұлтты халқымыздың тыныштығы мен бірлігін нығайтуға ат салысатын азамат болуға тәрбиелеу.</a:t>
            </a:r>
            <a:endParaRPr kumimoji="0" lang="kk-KZ" b="0" i="0" u="none" strike="noStrike" cap="none" normalizeH="0" baseline="0" dirty="0" smtClean="0">
              <a:ln>
                <a:noFill/>
              </a:ln>
              <a:effectLst/>
              <a:latin typeface="Times New Roman" pitchFamily="18" charset="0"/>
              <a:cs typeface="Times New Roman" pitchFamily="18" charset="0"/>
            </a:endParaRPr>
          </a:p>
        </p:txBody>
      </p:sp>
      <p:sp>
        <p:nvSpPr>
          <p:cNvPr id="30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 name="Rectangle 6"/>
          <p:cNvSpPr>
            <a:spLocks noChangeArrowheads="1"/>
          </p:cNvSpPr>
          <p:nvPr/>
        </p:nvSpPr>
        <p:spPr bwMode="auto">
          <a:xfrm>
            <a:off x="0" y="2724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079" name="Rectangle 7"/>
          <p:cNvSpPr>
            <a:spLocks noChangeArrowheads="1"/>
          </p:cNvSpPr>
          <p:nvPr/>
        </p:nvSpPr>
        <p:spPr bwMode="auto">
          <a:xfrm>
            <a:off x="0" y="496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3080" name="Rectangle 8"/>
          <p:cNvSpPr>
            <a:spLocks noChangeArrowheads="1"/>
          </p:cNvSpPr>
          <p:nvPr/>
        </p:nvSpPr>
        <p:spPr bwMode="auto">
          <a:xfrm>
            <a:off x="0" y="9544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3081" name="Рисунок 28" descr="bb09a581-d5b3-42c6-ae17-44e32e696835"/>
          <p:cNvPicPr>
            <a:picLocks noChangeAspect="1" noChangeArrowheads="1"/>
          </p:cNvPicPr>
          <p:nvPr/>
        </p:nvPicPr>
        <p:blipFill>
          <a:blip r:embed="rId2"/>
          <a:srcRect l="8582" t="31696" r="5611" b="23697"/>
          <a:stretch>
            <a:fillRect/>
          </a:stretch>
        </p:blipFill>
        <p:spPr bwMode="auto">
          <a:xfrm>
            <a:off x="0" y="1500174"/>
            <a:ext cx="2643174"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83"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4" name="Rectangle 12"/>
          <p:cNvSpPr>
            <a:spLocks noChangeArrowheads="1"/>
          </p:cNvSpPr>
          <p:nvPr/>
        </p:nvSpPr>
        <p:spPr bwMode="auto">
          <a:xfrm>
            <a:off x="0" y="54006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rgbClr val="333333"/>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pic>
        <p:nvPicPr>
          <p:cNvPr id="19" name="Рисунок 18" descr="C:\Users\User\Downloads\WhatsApp Image 2023-05-11 at 09.54.47.jpeg"/>
          <p:cNvPicPr/>
          <p:nvPr/>
        </p:nvPicPr>
        <p:blipFill>
          <a:blip r:embed="rId3" cstate="print"/>
          <a:srcRect/>
          <a:stretch>
            <a:fillRect/>
          </a:stretch>
        </p:blipFill>
        <p:spPr bwMode="auto">
          <a:xfrm>
            <a:off x="500034" y="4929198"/>
            <a:ext cx="2500330" cy="1731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Рисунок 20" descr="C:\Users\User\Downloads\WhatsApp Image 2023-05-11 at 09.54.47 (1).jpeg"/>
          <p:cNvPicPr/>
          <p:nvPr/>
        </p:nvPicPr>
        <p:blipFill>
          <a:blip r:embed="rId4" cstate="print"/>
          <a:srcRect/>
          <a:stretch>
            <a:fillRect/>
          </a:stretch>
        </p:blipFill>
        <p:spPr bwMode="auto">
          <a:xfrm>
            <a:off x="6500826" y="4929198"/>
            <a:ext cx="2393795" cy="164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266" name="AutoShape 2"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68" name="AutoShape 4"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0" name="AutoShape 6"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2" name="AutoShape 8"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4" name="AutoShape 10"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6" name="AutoShape 12"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278" name="AutoShape 14" descr="blob:https://web.whatsapp.com/0f4ce16f-4a13-4e89-962e-bb9006e3e1e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 name="Picture 3" descr="C:\Users\Acer\Desktop\есеб\0c82c79d-f0d6-4f84-8720-bfa8a4b1c04f.jpg"/>
          <p:cNvPicPr>
            <a:picLocks noChangeAspect="1" noChangeArrowheads="1"/>
          </p:cNvPicPr>
          <p:nvPr/>
        </p:nvPicPr>
        <p:blipFill>
          <a:blip r:embed="rId5" cstate="print"/>
          <a:srcRect/>
          <a:stretch>
            <a:fillRect/>
          </a:stretch>
        </p:blipFill>
        <p:spPr bwMode="auto">
          <a:xfrm rot="16200000">
            <a:off x="7052150" y="1086954"/>
            <a:ext cx="1678631" cy="2505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5" name="Picture 1" descr="C:\Users\Acer\Desktop\4308319c-aaf3-4340-bc78-6271a8b695c2.jpg"/>
          <p:cNvPicPr>
            <a:picLocks noChangeAspect="1" noChangeArrowheads="1"/>
          </p:cNvPicPr>
          <p:nvPr/>
        </p:nvPicPr>
        <p:blipFill>
          <a:blip r:embed="rId6"/>
          <a:srcRect t="22800" b="30400"/>
          <a:stretch>
            <a:fillRect/>
          </a:stretch>
        </p:blipFill>
        <p:spPr bwMode="auto">
          <a:xfrm>
            <a:off x="3500430" y="4857760"/>
            <a:ext cx="2643206" cy="150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C:\Users\Acer\Desktop\c4be5236-2881-4dcb-9bc9-8ce7adb9b76f.jpg"/>
          <p:cNvPicPr>
            <a:picLocks noChangeAspect="1" noChangeArrowheads="1"/>
          </p:cNvPicPr>
          <p:nvPr/>
        </p:nvPicPr>
        <p:blipFill>
          <a:blip r:embed="rId7" cstate="print"/>
          <a:srcRect/>
          <a:stretch>
            <a:fillRect/>
          </a:stretch>
        </p:blipFill>
        <p:spPr bwMode="auto">
          <a:xfrm>
            <a:off x="2643174" y="1428736"/>
            <a:ext cx="3976683" cy="180972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338"/>
            <a:ext cx="8229600" cy="642942"/>
          </a:xfrm>
        </p:spPr>
        <p:txBody>
          <a:bodyPr>
            <a:normAutofit fontScale="90000"/>
          </a:bodyPr>
          <a:lstStyle/>
          <a:p>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3100" b="1" dirty="0">
                <a:latin typeface="Times New Roman" pitchFamily="18" charset="0"/>
                <a:cs typeface="Times New Roman" pitchFamily="18" charset="0"/>
              </a:rPr>
              <a:t/>
            </a:r>
            <a:br>
              <a:rPr lang="kk-KZ" sz="3100" b="1" dirty="0">
                <a:latin typeface="Times New Roman" pitchFamily="18" charset="0"/>
                <a:cs typeface="Times New Roman" pitchFamily="18" charset="0"/>
              </a:rPr>
            </a:br>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3100" b="1" dirty="0">
                <a:latin typeface="Times New Roman" pitchFamily="18" charset="0"/>
                <a:cs typeface="Times New Roman" pitchFamily="18" charset="0"/>
              </a:rPr>
              <a:t/>
            </a:r>
            <a:br>
              <a:rPr lang="kk-KZ" sz="3100" b="1" dirty="0">
                <a:latin typeface="Times New Roman" pitchFamily="18" charset="0"/>
                <a:cs typeface="Times New Roman" pitchFamily="18" charset="0"/>
              </a:rPr>
            </a:br>
            <a:r>
              <a:rPr lang="kk-KZ" sz="3100" b="1" dirty="0" smtClean="0">
                <a:latin typeface="Times New Roman" pitchFamily="18" charset="0"/>
                <a:cs typeface="Times New Roman" pitchFamily="18" charset="0"/>
              </a:rPr>
              <a:t/>
            </a:r>
            <a:br>
              <a:rPr lang="kk-KZ" sz="3100" b="1" dirty="0" smtClean="0">
                <a:latin typeface="Times New Roman" pitchFamily="18" charset="0"/>
                <a:cs typeface="Times New Roman" pitchFamily="18" charset="0"/>
              </a:rPr>
            </a:br>
            <a:r>
              <a:rPr lang="kk-KZ" sz="1800" b="1" dirty="0" smtClean="0">
                <a:solidFill>
                  <a:srgbClr val="FF0000"/>
                </a:solidFill>
                <a:latin typeface="Times New Roman" pitchFamily="18" charset="0"/>
                <a:cs typeface="Times New Roman" pitchFamily="18" charset="0"/>
              </a:rPr>
              <a:t>7 </a:t>
            </a:r>
            <a:r>
              <a:rPr lang="kk-KZ" sz="1800" b="1" dirty="0">
                <a:solidFill>
                  <a:srgbClr val="FF0000"/>
                </a:solidFill>
                <a:latin typeface="Times New Roman" pitchFamily="18" charset="0"/>
                <a:cs typeface="Times New Roman" pitchFamily="18" charset="0"/>
              </a:rPr>
              <a:t>мамыр - Отан қорғаушылар күні. Ұранды ердің - ұрпағы қайсар</a:t>
            </a:r>
            <a:r>
              <a:rPr lang="ru-RU" sz="1800" b="1" dirty="0">
                <a:latin typeface="Times New Roman" pitchFamily="18" charset="0"/>
                <a:cs typeface="Times New Roman" pitchFamily="18" charset="0"/>
              </a:rPr>
              <a:t/>
            </a:r>
            <a:br>
              <a:rPr lang="ru-RU" sz="1800" b="1" dirty="0">
                <a:latin typeface="Times New Roman" pitchFamily="18" charset="0"/>
                <a:cs typeface="Times New Roman" pitchFamily="18" charset="0"/>
              </a:rPr>
            </a:br>
            <a:r>
              <a:rPr lang="kk-KZ" sz="1800" b="1" dirty="0">
                <a:latin typeface="Times New Roman" pitchFamily="18" charset="0"/>
                <a:cs typeface="Times New Roman" pitchFamily="18" charset="0"/>
              </a:rPr>
              <a:t>Мақсаты: </a:t>
            </a:r>
            <a:r>
              <a:rPr lang="kk-KZ" sz="1800" dirty="0">
                <a:latin typeface="Times New Roman" pitchFamily="18" charset="0"/>
                <a:cs typeface="Times New Roman" pitchFamily="18" charset="0"/>
              </a:rPr>
              <a:t>Оқушыларға Ұлы Отанды сүюге, ерлік көрсеткен батырлардың бойындағы ержүректілік, отан сүйгіштік, ұлтжандылық қасиеттерін дәріптеу. Отанын, елін қорғай білуге тәрбиелеу.</a:t>
            </a:r>
            <a:r>
              <a:rPr lang="ru-RU" b="1" dirty="0"/>
              <a:t/>
            </a:r>
            <a:br>
              <a:rPr lang="ru-RU" b="1" dirty="0"/>
            </a:br>
            <a:endParaRPr lang="ru-RU" dirty="0"/>
          </a:p>
        </p:txBody>
      </p:sp>
      <p:sp>
        <p:nvSpPr>
          <p:cNvPr id="3" name="Содержимое 2"/>
          <p:cNvSpPr>
            <a:spLocks noGrp="1"/>
          </p:cNvSpPr>
          <p:nvPr>
            <p:ph idx="1"/>
          </p:nvPr>
        </p:nvSpPr>
        <p:spPr>
          <a:xfrm>
            <a:off x="285720" y="2857496"/>
            <a:ext cx="8401080" cy="1071570"/>
          </a:xfrm>
        </p:spPr>
        <p:txBody>
          <a:bodyPr>
            <a:normAutofit fontScale="32500" lnSpcReduction="20000"/>
          </a:bodyPr>
          <a:lstStyle/>
          <a:p>
            <a:r>
              <a:rPr lang="kk-KZ" b="1" dirty="0"/>
              <a:t> </a:t>
            </a:r>
            <a:endParaRPr lang="ru-RU" b="1" dirty="0"/>
          </a:p>
          <a:p>
            <a:pPr algn="ctr">
              <a:buNone/>
            </a:pPr>
            <a:r>
              <a:rPr lang="kk-KZ" sz="4300" b="1" dirty="0">
                <a:solidFill>
                  <a:srgbClr val="FF0000"/>
                </a:solidFill>
                <a:latin typeface="Times New Roman" pitchFamily="18" charset="0"/>
                <a:cs typeface="Times New Roman" pitchFamily="18" charset="0"/>
              </a:rPr>
              <a:t>9 мамыр - Жеңіс күні «Ешкім де, ештеңе де ұмытылмайды»</a:t>
            </a:r>
            <a:endParaRPr lang="ru-RU" sz="4300" b="1" dirty="0">
              <a:solidFill>
                <a:srgbClr val="FF0000"/>
              </a:solidFill>
              <a:latin typeface="Times New Roman" pitchFamily="18" charset="0"/>
              <a:cs typeface="Times New Roman" pitchFamily="18" charset="0"/>
            </a:endParaRPr>
          </a:p>
          <a:p>
            <a:pPr algn="ctr">
              <a:buNone/>
            </a:pPr>
            <a:r>
              <a:rPr lang="kk-KZ" sz="4300" b="1" dirty="0">
                <a:latin typeface="Times New Roman" pitchFamily="18" charset="0"/>
                <a:cs typeface="Times New Roman" pitchFamily="18" charset="0"/>
              </a:rPr>
              <a:t>Мақсаты:</a:t>
            </a:r>
            <a:r>
              <a:rPr lang="kk-KZ" sz="4300" dirty="0">
                <a:latin typeface="Times New Roman" pitchFamily="18" charset="0"/>
                <a:cs typeface="Times New Roman" pitchFamily="18" charset="0"/>
              </a:rPr>
              <a:t> Балаларға адамгершілікке, отанын сүюге, оны қорғауға баулу. Отанға деген сүйіспеншілігін арттыру. Оларға патриоттық тәрбие беру. Балаларды Ұлы Отан соғысымен, қазақстандықтардың ерлік істерімен таныстырып, ой - өрісін дамыту.</a:t>
            </a:r>
            <a:endParaRPr lang="ru-RU" sz="4300" dirty="0">
              <a:latin typeface="Times New Roman" pitchFamily="18" charset="0"/>
              <a:cs typeface="Times New Roman" pitchFamily="18" charset="0"/>
            </a:endParaRPr>
          </a:p>
        </p:txBody>
      </p:sp>
      <p:pic>
        <p:nvPicPr>
          <p:cNvPr id="44034" name="Picture 2" descr="7 маяя"/>
          <p:cNvPicPr>
            <a:picLocks noChangeAspect="1" noChangeArrowheads="1"/>
          </p:cNvPicPr>
          <p:nvPr/>
        </p:nvPicPr>
        <p:blipFill>
          <a:blip r:embed="rId2" cstate="print"/>
          <a:srcRect/>
          <a:stretch>
            <a:fillRect/>
          </a:stretch>
        </p:blipFill>
        <p:spPr bwMode="auto">
          <a:xfrm>
            <a:off x="857224" y="1500174"/>
            <a:ext cx="3190877" cy="1314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035" name="Picture 3" descr="7 маяяя"/>
          <p:cNvPicPr>
            <a:picLocks noChangeAspect="1" noChangeArrowheads="1"/>
          </p:cNvPicPr>
          <p:nvPr/>
        </p:nvPicPr>
        <p:blipFill>
          <a:blip r:embed="rId3" cstate="print"/>
          <a:srcRect/>
          <a:stretch>
            <a:fillRect/>
          </a:stretch>
        </p:blipFill>
        <p:spPr bwMode="auto">
          <a:xfrm>
            <a:off x="4714876" y="1428736"/>
            <a:ext cx="3214710" cy="1285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0" y="0"/>
            <a:ext cx="9144000" cy="369332"/>
          </a:xfrm>
          <a:prstGeom prst="rect">
            <a:avLst/>
          </a:prstGeom>
        </p:spPr>
        <p:txBody>
          <a:bodyPr wrap="square">
            <a:spAutoFit/>
          </a:bodyPr>
          <a:lstStyle/>
          <a:p>
            <a:pPr>
              <a:buNone/>
            </a:pPr>
            <a:r>
              <a:rPr lang="kk-KZ"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5" name="Rectangle 7"/>
          <p:cNvSpPr>
            <a:spLocks noChangeArrowheads="1"/>
          </p:cNvSpPr>
          <p:nvPr/>
        </p:nvSpPr>
        <p:spPr bwMode="auto">
          <a:xfrm>
            <a:off x="0" y="1905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0" y="3390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57" name="Rectangle 9"/>
          <p:cNvSpPr>
            <a:spLocks noChangeArrowheads="1"/>
          </p:cNvSpPr>
          <p:nvPr/>
        </p:nvSpPr>
        <p:spPr bwMode="auto">
          <a:xfrm>
            <a:off x="0" y="5105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058" name="Rectangle 10"/>
          <p:cNvSpPr>
            <a:spLocks noChangeArrowheads="1"/>
          </p:cNvSpPr>
          <p:nvPr/>
        </p:nvSpPr>
        <p:spPr bwMode="auto">
          <a:xfrm>
            <a:off x="0" y="688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059" name="Rectangle 11"/>
          <p:cNvSpPr>
            <a:spLocks noChangeArrowheads="1"/>
          </p:cNvSpPr>
          <p:nvPr/>
        </p:nvSpPr>
        <p:spPr bwMode="auto">
          <a:xfrm>
            <a:off x="0" y="8572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8" name="Рисунок 17" descr="C:\Users\Man\Desktop\аттестация\Зейин папка\4сынып қмж\Downloads\WhatsApp Image 2023-05-19 at 09.31.0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4429132"/>
            <a:ext cx="2357453"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Рисунок 18" descr="C:\Users\User\Downloads\WhatsApp Image 2023-05-11 at 09.54.47 (2).jpeg"/>
          <p:cNvPicPr/>
          <p:nvPr/>
        </p:nvPicPr>
        <p:blipFill>
          <a:blip r:embed="rId5" cstate="print"/>
          <a:srcRect/>
          <a:stretch>
            <a:fillRect/>
          </a:stretch>
        </p:blipFill>
        <p:spPr bwMode="auto">
          <a:xfrm>
            <a:off x="3643306" y="4357694"/>
            <a:ext cx="2214578"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Рисунок 19" descr="C:\Users\User\Downloads\WhatsApp Image 2023-05-11 at 09.54.48.jpeg"/>
          <p:cNvPicPr/>
          <p:nvPr/>
        </p:nvPicPr>
        <p:blipFill>
          <a:blip r:embed="rId6" cstate="print"/>
          <a:srcRect/>
          <a:stretch>
            <a:fillRect/>
          </a:stretch>
        </p:blipFill>
        <p:spPr bwMode="auto">
          <a:xfrm>
            <a:off x="6143636" y="4286256"/>
            <a:ext cx="2428892"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3971924" cy="714380"/>
          </a:xfrm>
        </p:spPr>
        <p:txBody>
          <a:bodyPr>
            <a:normAutofit/>
          </a:bodyPr>
          <a:lstStyle/>
          <a:p>
            <a:r>
              <a:rPr lang="kk-KZ" sz="3200" b="1" dirty="0" smtClean="0">
                <a:solidFill>
                  <a:srgbClr val="C00000"/>
                </a:solidFill>
                <a:latin typeface="Times New Roman" pitchFamily="18" charset="0"/>
                <a:cs typeface="Times New Roman" pitchFamily="18" charset="0"/>
              </a:rPr>
              <a:t>Әліппемен қоштасу</a:t>
            </a:r>
            <a:endParaRPr lang="ru-RU" sz="32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643438" y="214291"/>
            <a:ext cx="4043362" cy="928694"/>
          </a:xfrm>
        </p:spPr>
        <p:txBody>
          <a:bodyPr>
            <a:normAutofit fontScale="92500" lnSpcReduction="10000"/>
          </a:bodyPr>
          <a:lstStyle/>
          <a:p>
            <a:pPr algn="ctr">
              <a:buNone/>
            </a:pPr>
            <a:r>
              <a:rPr lang="kk-KZ" dirty="0" smtClean="0">
                <a:solidFill>
                  <a:srgbClr val="C00000"/>
                </a:solidFill>
                <a:latin typeface="Times New Roman" pitchFamily="18" charset="0"/>
                <a:cs typeface="Times New Roman" pitchFamily="18" charset="0"/>
              </a:rPr>
              <a:t>     </a:t>
            </a:r>
            <a:r>
              <a:rPr lang="kk-KZ" b="1" dirty="0" smtClean="0">
                <a:solidFill>
                  <a:srgbClr val="FF0000"/>
                </a:solidFill>
                <a:latin typeface="Times New Roman" pitchFamily="18" charset="0"/>
                <a:cs typeface="Times New Roman" pitchFamily="18" charset="0"/>
              </a:rPr>
              <a:t>Бастауыш сыныппен қоштасу</a:t>
            </a:r>
            <a:endParaRPr lang="ru-RU" b="1" dirty="0">
              <a:solidFill>
                <a:srgbClr val="FF0000"/>
              </a:solidFill>
              <a:latin typeface="Times New Roman" pitchFamily="18" charset="0"/>
              <a:cs typeface="Times New Roman" pitchFamily="18" charset="0"/>
            </a:endParaRPr>
          </a:p>
        </p:txBody>
      </p:sp>
      <p:pic>
        <p:nvPicPr>
          <p:cNvPr id="1026" name="Picture 2" descr="C:\Users\Acer\Desktop\b1d78d1b-4f85-403a-979c-2dc0ce77ec38.jpg"/>
          <p:cNvPicPr>
            <a:picLocks noChangeAspect="1" noChangeArrowheads="1"/>
          </p:cNvPicPr>
          <p:nvPr/>
        </p:nvPicPr>
        <p:blipFill>
          <a:blip r:embed="rId2"/>
          <a:srcRect/>
          <a:stretch>
            <a:fillRect/>
          </a:stretch>
        </p:blipFill>
        <p:spPr bwMode="auto">
          <a:xfrm>
            <a:off x="428596" y="1214422"/>
            <a:ext cx="4071966" cy="4714908"/>
          </a:xfrm>
          <a:prstGeom prst="rect">
            <a:avLst/>
          </a:prstGeom>
          <a:noFill/>
        </p:spPr>
      </p:pic>
      <p:pic>
        <p:nvPicPr>
          <p:cNvPr id="1027" name="Picture 3" descr="C:\Users\Acer\Desktop\51e31774-a07f-4374-b9e5-9083a4fea019.jpg"/>
          <p:cNvPicPr>
            <a:picLocks noChangeAspect="1" noChangeArrowheads="1"/>
          </p:cNvPicPr>
          <p:nvPr/>
        </p:nvPicPr>
        <p:blipFill>
          <a:blip r:embed="rId3"/>
          <a:srcRect/>
          <a:stretch>
            <a:fillRect/>
          </a:stretch>
        </p:blipFill>
        <p:spPr bwMode="auto">
          <a:xfrm>
            <a:off x="4857752" y="1285860"/>
            <a:ext cx="3857652" cy="457203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571504"/>
          </a:xfrm>
        </p:spPr>
        <p:txBody>
          <a:bodyPr>
            <a:normAutofit fontScale="90000"/>
          </a:bodyPr>
          <a:lstStyle/>
          <a:p>
            <a:pPr lvl="0"/>
            <a:r>
              <a:rPr kumimoji="0" lang="kk-KZ" sz="31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1</a:t>
            </a:r>
            <a:r>
              <a:rPr kumimoji="0" lang="kk-KZ" sz="3100" b="1" i="0" u="none" strike="noStrike" cap="none" normalizeH="0" dirty="0" smtClean="0">
                <a:ln>
                  <a:noFill/>
                </a:ln>
                <a:solidFill>
                  <a:srgbClr val="FF0000"/>
                </a:solidFill>
                <a:effectLst/>
                <a:latin typeface="Times New Roman" pitchFamily="18" charset="0"/>
                <a:ea typeface="Times New Roman" pitchFamily="18" charset="0"/>
                <a:cs typeface="Times New Roman" pitchFamily="18" charset="0"/>
              </a:rPr>
              <a:t> маусым</a:t>
            </a:r>
            <a:r>
              <a:rPr kumimoji="0" lang="kk-KZ" sz="31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 Сыңғырла, соңғы қоңырау!</a:t>
            </a:r>
            <a:r>
              <a:rPr kumimoji="0" lang="ru-RU" sz="6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r>
            <a:br>
              <a:rPr kumimoji="0" lang="ru-RU" sz="6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br>
            <a:endParaRPr lang="ru-RU" dirty="0">
              <a:solidFill>
                <a:srgbClr val="FF0000"/>
              </a:solidFill>
            </a:endParaRPr>
          </a:p>
        </p:txBody>
      </p:sp>
      <p:sp>
        <p:nvSpPr>
          <p:cNvPr id="45064" name="Rectangle 8"/>
          <p:cNvSpPr>
            <a:spLocks noChangeArrowheads="1"/>
          </p:cNvSpPr>
          <p:nvPr/>
        </p:nvSpPr>
        <p:spPr bwMode="auto">
          <a:xfrm>
            <a:off x="0" y="0"/>
            <a:ext cx="631904" cy="261610"/>
          </a:xfrm>
          <a:prstGeom prst="rect">
            <a:avLst/>
          </a:prstGeom>
          <a:noFill/>
          <a:ln w="9525">
            <a:noFill/>
            <a:miter lim="800000"/>
            <a:headEnd/>
            <a:tailEnd/>
          </a:ln>
          <a:effec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65" name="Rectangle 9"/>
          <p:cNvSpPr>
            <a:spLocks noChangeArrowheads="1"/>
          </p:cNvSpPr>
          <p:nvPr/>
        </p:nvSpPr>
        <p:spPr bwMode="auto">
          <a:xfrm>
            <a:off x="0" y="2524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5066" name="Rectangle 10"/>
          <p:cNvSpPr>
            <a:spLocks noChangeArrowheads="1"/>
          </p:cNvSpPr>
          <p:nvPr/>
        </p:nvSpPr>
        <p:spPr bwMode="auto">
          <a:xfrm>
            <a:off x="0" y="6667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5067" name="Rectangle 11"/>
          <p:cNvSpPr>
            <a:spLocks noChangeArrowheads="1"/>
          </p:cNvSpPr>
          <p:nvPr/>
        </p:nvSpPr>
        <p:spPr bwMode="auto">
          <a:xfrm>
            <a:off x="0" y="1445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218" name="AutoShape 2" descr="blob:https://web.whatsapp.com/0ac57bdf-2486-42fd-85c6-20b2fd0968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7" name="Picture 1" descr="C:\Users\Acer\Desktop\99462a4c-0215-436c-8318-9e4c1bb4e1b4.jpg"/>
          <p:cNvPicPr>
            <a:picLocks noChangeAspect="1" noChangeArrowheads="1"/>
          </p:cNvPicPr>
          <p:nvPr/>
        </p:nvPicPr>
        <p:blipFill>
          <a:blip r:embed="rId2"/>
          <a:srcRect/>
          <a:stretch>
            <a:fillRect/>
          </a:stretch>
        </p:blipFill>
        <p:spPr bwMode="auto">
          <a:xfrm>
            <a:off x="0" y="1357298"/>
            <a:ext cx="9144000" cy="550070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2700" b="1" dirty="0">
                <a:latin typeface="Times New Roman" pitchFamily="18" charset="0"/>
                <a:cs typeface="Times New Roman" pitchFamily="18" charset="0"/>
              </a:rPr>
              <a:t>Бастауыш сыныптарының </a:t>
            </a:r>
            <a:r>
              <a:rPr lang="kk-KZ" sz="2700" b="1" dirty="0" smtClean="0">
                <a:latin typeface="Times New Roman" pitchFamily="18" charset="0"/>
                <a:cs typeface="Times New Roman" pitchFamily="18" charset="0"/>
              </a:rPr>
              <a:t>2 жылдық </a:t>
            </a:r>
            <a:r>
              <a:rPr lang="kk-KZ" sz="2700" b="1" dirty="0">
                <a:latin typeface="Times New Roman" pitchFamily="18" charset="0"/>
                <a:cs typeface="Times New Roman" pitchFamily="18" charset="0"/>
              </a:rPr>
              <a:t>білім сапасының мониторингісі</a:t>
            </a:r>
            <a:r>
              <a:rPr lang="ru-RU" dirty="0"/>
              <a:t/>
            </a:r>
            <a:br>
              <a:rPr lang="ru-RU" dirty="0"/>
            </a:b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942862687"/>
              </p:ext>
            </p:extLst>
          </p:nvPr>
        </p:nvGraphicFramePr>
        <p:xfrm>
          <a:off x="285721" y="1540065"/>
          <a:ext cx="8286806" cy="2603315"/>
        </p:xfrm>
        <a:graphic>
          <a:graphicData uri="http://schemas.openxmlformats.org/drawingml/2006/table">
            <a:tbl>
              <a:tblPr/>
              <a:tblGrid>
                <a:gridCol w="1682765">
                  <a:extLst>
                    <a:ext uri="{9D8B030D-6E8A-4147-A177-3AD203B41FA5}">
                      <a16:colId xmlns:a16="http://schemas.microsoft.com/office/drawing/2014/main" val="20000"/>
                    </a:ext>
                  </a:extLst>
                </a:gridCol>
                <a:gridCol w="809628">
                  <a:extLst>
                    <a:ext uri="{9D8B030D-6E8A-4147-A177-3AD203B41FA5}">
                      <a16:colId xmlns:a16="http://schemas.microsoft.com/office/drawing/2014/main" val="20001"/>
                    </a:ext>
                  </a:extLst>
                </a:gridCol>
                <a:gridCol w="1235427">
                  <a:extLst>
                    <a:ext uri="{9D8B030D-6E8A-4147-A177-3AD203B41FA5}">
                      <a16:colId xmlns:a16="http://schemas.microsoft.com/office/drawing/2014/main" val="20002"/>
                    </a:ext>
                  </a:extLst>
                </a:gridCol>
                <a:gridCol w="1017833">
                  <a:extLst>
                    <a:ext uri="{9D8B030D-6E8A-4147-A177-3AD203B41FA5}">
                      <a16:colId xmlns:a16="http://schemas.microsoft.com/office/drawing/2014/main" val="20003"/>
                    </a:ext>
                  </a:extLst>
                </a:gridCol>
                <a:gridCol w="1095702">
                  <a:extLst>
                    <a:ext uri="{9D8B030D-6E8A-4147-A177-3AD203B41FA5}">
                      <a16:colId xmlns:a16="http://schemas.microsoft.com/office/drawing/2014/main" val="20004"/>
                    </a:ext>
                  </a:extLst>
                </a:gridCol>
                <a:gridCol w="1096255">
                  <a:extLst>
                    <a:ext uri="{9D8B030D-6E8A-4147-A177-3AD203B41FA5}">
                      <a16:colId xmlns:a16="http://schemas.microsoft.com/office/drawing/2014/main" val="20005"/>
                    </a:ext>
                  </a:extLst>
                </a:gridCol>
                <a:gridCol w="1349196">
                  <a:extLst>
                    <a:ext uri="{9D8B030D-6E8A-4147-A177-3AD203B41FA5}">
                      <a16:colId xmlns:a16="http://schemas.microsoft.com/office/drawing/2014/main" val="20006"/>
                    </a:ext>
                  </a:extLst>
                </a:gridCol>
              </a:tblGrid>
              <a:tr h="0">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1000"/>
                        </a:spcAft>
                      </a:pPr>
                      <a:r>
                        <a:rPr lang="en-US" sz="900" b="1" dirty="0" smtClean="0">
                          <a:solidFill>
                            <a:schemeClr val="tx1"/>
                          </a:solidFill>
                          <a:latin typeface="Times New Roman" pitchFamily="18" charset="0"/>
                          <a:ea typeface="Calibri"/>
                          <a:cs typeface="Times New Roman" pitchFamily="18" charset="0"/>
                        </a:rPr>
                        <a:t>202</a:t>
                      </a:r>
                      <a:r>
                        <a:rPr lang="ru-RU" sz="900" b="1" dirty="0" smtClean="0">
                          <a:solidFill>
                            <a:schemeClr val="tx1"/>
                          </a:solidFill>
                          <a:latin typeface="Times New Roman" pitchFamily="18" charset="0"/>
                          <a:ea typeface="Calibri"/>
                          <a:cs typeface="Times New Roman" pitchFamily="18" charset="0"/>
                        </a:rPr>
                        <a:t>1-2022</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1000"/>
                        </a:spcAft>
                      </a:pPr>
                      <a:r>
                        <a:rPr lang="en-US" sz="900" b="1" dirty="0" smtClean="0">
                          <a:solidFill>
                            <a:schemeClr val="tx1"/>
                          </a:solidFill>
                          <a:latin typeface="Times New Roman" pitchFamily="18" charset="0"/>
                          <a:ea typeface="Calibri"/>
                          <a:cs typeface="Times New Roman" pitchFamily="18" charset="0"/>
                        </a:rPr>
                        <a:t>202</a:t>
                      </a:r>
                      <a:r>
                        <a:rPr lang="ru-RU" sz="900" b="1" dirty="0" smtClean="0">
                          <a:solidFill>
                            <a:schemeClr val="tx1"/>
                          </a:solidFill>
                          <a:latin typeface="Times New Roman" pitchFamily="18" charset="0"/>
                          <a:ea typeface="Calibri"/>
                          <a:cs typeface="Times New Roman" pitchFamily="18" charset="0"/>
                        </a:rPr>
                        <a:t>2-2023</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lnSpc>
                          <a:spcPct val="115000"/>
                        </a:lnSpc>
                        <a:spcAft>
                          <a:spcPts val="1000"/>
                        </a:spcAft>
                      </a:pPr>
                      <a:r>
                        <a:rPr lang="ru-RU" sz="900" dirty="0" err="1" smtClean="0">
                          <a:solidFill>
                            <a:schemeClr val="tx1"/>
                          </a:solidFill>
                          <a:latin typeface="Times New Roman" pitchFamily="18" charset="0"/>
                          <a:ea typeface="Calibri"/>
                          <a:cs typeface="Times New Roman" pitchFamily="18" charset="0"/>
                        </a:rPr>
                        <a:t>Салыстырмалар</a:t>
                      </a:r>
                      <a:r>
                        <a:rPr lang="ru-RU" sz="900" dirty="0" smtClean="0">
                          <a:solidFill>
                            <a:schemeClr val="tx1"/>
                          </a:solidFill>
                          <a:latin typeface="Times New Roman" pitchFamily="18" charset="0"/>
                          <a:ea typeface="Calibri"/>
                          <a:cs typeface="Times New Roman" pitchFamily="18" charset="0"/>
                        </a:rPr>
                        <a:t> т</a:t>
                      </a:r>
                      <a:r>
                        <a:rPr lang="kk-KZ" sz="900" dirty="0" smtClean="0">
                          <a:solidFill>
                            <a:schemeClr val="tx1"/>
                          </a:solidFill>
                          <a:latin typeface="Times New Roman" pitchFamily="18" charset="0"/>
                          <a:ea typeface="Calibri"/>
                          <a:cs typeface="Times New Roman" pitchFamily="18" charset="0"/>
                        </a:rPr>
                        <a:t>ұрде</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354474">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Сынып</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Қазақ</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a:solidFill>
                            <a:schemeClr val="tx1"/>
                          </a:solidFill>
                          <a:latin typeface="Times New Roman" pitchFamily="18" charset="0"/>
                          <a:ea typeface="Calibri"/>
                          <a:cs typeface="Times New Roman" pitchFamily="18" charset="0"/>
                        </a:rPr>
                        <a:t>Қазақ </a:t>
                      </a:r>
                      <a:endParaRPr lang="ru-RU" sz="90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Қазақ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900" dirty="0">
                          <a:solidFill>
                            <a:schemeClr val="tx1"/>
                          </a:solidFill>
                          <a:latin typeface="Times New Roman" pitchFamily="18" charset="0"/>
                          <a:ea typeface="Calibri"/>
                          <a:cs typeface="Times New Roman" pitchFamily="18" charset="0"/>
                        </a:rPr>
                        <a:t>Орыс </a:t>
                      </a:r>
                      <a:endParaRPr lang="ru-RU" sz="9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1789">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Қазақ тілі</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76,47</a:t>
                      </a:r>
                      <a:endParaRPr lang="kk-KZ"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84,67</a:t>
                      </a:r>
                      <a:endParaRPr lang="kk-KZ"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dirty="0">
                          <a:latin typeface="Times New Roman"/>
                          <a:ea typeface="Times New Roman"/>
                          <a:cs typeface="Times New Roman"/>
                        </a:rPr>
                        <a:t>төмендеді</a:t>
                      </a:r>
                      <a:endParaRPr lang="ru-RU" sz="1100" dirty="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төмендеді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5679">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Әдебиеттік оқу</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69,23</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400" dirty="0" smtClean="0">
                          <a:solidFill>
                            <a:schemeClr val="tx1"/>
                          </a:solidFill>
                          <a:latin typeface="Times New Roman" pitchFamily="18" charset="0"/>
                          <a:ea typeface="Calibri"/>
                          <a:cs typeface="Times New Roman" pitchFamily="18" charset="0"/>
                        </a:rPr>
                        <a:t>66,67</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72,7</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1100" dirty="0" smtClean="0">
                          <a:latin typeface="Times New Roman"/>
                          <a:ea typeface="Times New Roman"/>
                          <a:cs typeface="Times New Roman"/>
                        </a:rPr>
                        <a:t>көтерілді</a:t>
                      </a:r>
                      <a:endParaRPr lang="ru-RU" sz="1000" dirty="0" smtClean="0">
                        <a:latin typeface="+mn-lt"/>
                        <a:ea typeface="Calibri"/>
                        <a:cs typeface="Times New Roman"/>
                      </a:endParaRPr>
                    </a:p>
                    <a:p>
                      <a:pPr>
                        <a:lnSpc>
                          <a:spcPct val="115000"/>
                        </a:lnSpc>
                        <a:spcAft>
                          <a:spcPts val="0"/>
                        </a:spcAft>
                      </a:pPr>
                      <a:endParaRPr lang="ru-RU" sz="1100" dirty="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тұрақты</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4474">
                <a:tc>
                  <a:txBody>
                    <a:bodyPr/>
                    <a:lstStyle/>
                    <a:p>
                      <a:pPr algn="ctr">
                        <a:lnSpc>
                          <a:spcPct val="115000"/>
                        </a:lnSpc>
                        <a:spcAft>
                          <a:spcPts val="1000"/>
                        </a:spcAft>
                      </a:pPr>
                      <a:r>
                        <a:rPr lang="kk-KZ" sz="900" b="1">
                          <a:solidFill>
                            <a:schemeClr val="tx1"/>
                          </a:solidFill>
                          <a:latin typeface="Times New Roman" pitchFamily="18" charset="0"/>
                          <a:ea typeface="Calibri"/>
                          <a:cs typeface="Times New Roman" pitchFamily="18" charset="0"/>
                        </a:rPr>
                        <a:t>Орыс тілі</a:t>
                      </a:r>
                      <a:endParaRPr lang="ru-RU" sz="90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70,59</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400" dirty="0" smtClean="0">
                          <a:solidFill>
                            <a:schemeClr val="tx1"/>
                          </a:solidFill>
                          <a:latin typeface="Times New Roman" pitchFamily="18" charset="0"/>
                          <a:ea typeface="Calibri"/>
                          <a:cs typeface="Times New Roman" pitchFamily="18" charset="0"/>
                        </a:rPr>
                        <a:t>66,67</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90,9</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dirty="0">
                          <a:latin typeface="Times New Roman"/>
                          <a:ea typeface="Times New Roman"/>
                          <a:cs typeface="Times New Roman"/>
                        </a:rPr>
                        <a:t>көтерілді</a:t>
                      </a:r>
                      <a:endParaRPr lang="ru-RU" sz="1100" dirty="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тұрақты</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6965">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Математика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76,47</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400" dirty="0" smtClean="0">
                          <a:solidFill>
                            <a:schemeClr val="tx1"/>
                          </a:solidFill>
                          <a:latin typeface="Times New Roman" pitchFamily="18" charset="0"/>
                          <a:ea typeface="Calibri"/>
                          <a:cs typeface="Times New Roman" pitchFamily="18" charset="0"/>
                        </a:rPr>
                        <a:t>77,78</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81,8</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көтерілді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төмендеді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5195">
                <a:tc>
                  <a:txBody>
                    <a:bodyPr/>
                    <a:lstStyle/>
                    <a:p>
                      <a:pPr algn="ctr">
                        <a:lnSpc>
                          <a:spcPct val="115000"/>
                        </a:lnSpc>
                        <a:spcAft>
                          <a:spcPts val="1000"/>
                        </a:spcAft>
                      </a:pPr>
                      <a:r>
                        <a:rPr lang="kk-KZ" sz="900" b="1" dirty="0">
                          <a:solidFill>
                            <a:schemeClr val="tx1"/>
                          </a:solidFill>
                          <a:latin typeface="Times New Roman" pitchFamily="18" charset="0"/>
                          <a:ea typeface="Calibri"/>
                          <a:cs typeface="Times New Roman" pitchFamily="18" charset="0"/>
                        </a:rPr>
                        <a:t>Жаратылыстану </a:t>
                      </a:r>
                      <a:endParaRPr lang="ru-RU" sz="900" dirty="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76,92</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400" dirty="0" smtClean="0">
                          <a:solidFill>
                            <a:schemeClr val="tx1"/>
                          </a:solidFill>
                          <a:latin typeface="Times New Roman" pitchFamily="18" charset="0"/>
                          <a:ea typeface="Calibri"/>
                          <a:cs typeface="Times New Roman" pitchFamily="18" charset="0"/>
                        </a:rPr>
                        <a:t>77,78</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90,9</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66,6</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көтерілді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төмендеді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3575">
                <a:tc>
                  <a:txBody>
                    <a:bodyPr/>
                    <a:lstStyle/>
                    <a:p>
                      <a:pPr algn="ctr">
                        <a:lnSpc>
                          <a:spcPct val="115000"/>
                        </a:lnSpc>
                        <a:spcAft>
                          <a:spcPts val="1000"/>
                        </a:spcAft>
                      </a:pPr>
                      <a:r>
                        <a:rPr lang="kk-KZ" sz="900" b="1">
                          <a:solidFill>
                            <a:schemeClr val="tx1"/>
                          </a:solidFill>
                          <a:latin typeface="Times New Roman" pitchFamily="18" charset="0"/>
                          <a:ea typeface="Calibri"/>
                          <a:cs typeface="Times New Roman" pitchFamily="18" charset="0"/>
                        </a:rPr>
                        <a:t>Дуниетану </a:t>
                      </a:r>
                      <a:endParaRPr lang="ru-RU" sz="900">
                        <a:solidFill>
                          <a:schemeClr val="tx1"/>
                        </a:solidFill>
                        <a:latin typeface="Times New Roman" pitchFamily="18" charset="0"/>
                        <a:ea typeface="Calibri"/>
                        <a:cs typeface="Times New Roman" pitchFamily="18" charset="0"/>
                      </a:endParaRPr>
                    </a:p>
                  </a:txBody>
                  <a:tcPr marL="23327" marR="23327" marT="34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76,92</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400" dirty="0" smtClean="0">
                          <a:solidFill>
                            <a:schemeClr val="tx1"/>
                          </a:solidFill>
                          <a:latin typeface="Times New Roman" pitchFamily="18" charset="0"/>
                          <a:ea typeface="Calibri"/>
                          <a:cs typeface="Times New Roman" pitchFamily="18" charset="0"/>
                        </a:rPr>
                        <a:t>88,89</a:t>
                      </a:r>
                      <a:endParaRPr lang="ru-RU" sz="1400" dirty="0">
                        <a:solidFill>
                          <a:schemeClr val="tx1"/>
                        </a:solidFill>
                        <a:latin typeface="Times New Roman" pitchFamily="18" charset="0"/>
                        <a:ea typeface="Calibri"/>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100</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100</a:t>
                      </a:r>
                      <a:endParaRPr lang="ru-RU" sz="1400" dirty="0">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a:latin typeface="Times New Roman"/>
                          <a:ea typeface="Times New Roman"/>
                          <a:cs typeface="Times New Roman"/>
                        </a:rPr>
                        <a:t>көтерілді</a:t>
                      </a:r>
                      <a:endParaRPr lang="ru-RU" sz="110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dirty="0">
                          <a:latin typeface="Times New Roman"/>
                          <a:ea typeface="Times New Roman"/>
                          <a:cs typeface="Times New Roman"/>
                        </a:rPr>
                        <a:t>көтерілді</a:t>
                      </a:r>
                      <a:endParaRPr lang="ru-RU" sz="1100" dirty="0">
                        <a:latin typeface="Calibri"/>
                        <a:ea typeface="Calibri"/>
                        <a:cs typeface="Times New Roman"/>
                      </a:endParaRPr>
                    </a:p>
                  </a:txBody>
                  <a:tcPr marL="23495" marR="23495"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Содержимое 4"/>
          <p:cNvSpPr>
            <a:spLocks noGrp="1"/>
          </p:cNvSpPr>
          <p:nvPr>
            <p:ph idx="1"/>
          </p:nvPr>
        </p:nvSpPr>
        <p:spPr/>
        <p:txBody>
          <a:bodyPr/>
          <a:lstStyle/>
          <a:p>
            <a:endParaRPr 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t>
            </a:r>
            <a:r>
              <a:rPr lang="ru-RU" dirty="0"/>
              <a:t/>
            </a:r>
            <a:br>
              <a:rPr lang="ru-RU" dirty="0"/>
            </a:br>
            <a:r>
              <a:rPr lang="kk-KZ" sz="3100" b="1" dirty="0">
                <a:solidFill>
                  <a:srgbClr val="C00000"/>
                </a:solidFill>
                <a:latin typeface="Times New Roman" pitchFamily="18" charset="0"/>
                <a:cs typeface="Times New Roman" pitchFamily="18" charset="0"/>
              </a:rPr>
              <a:t>Үлгерім бойынша 1-4 сыныптарында білім сапасының мониторингісі</a:t>
            </a:r>
            <a:r>
              <a:rPr lang="ru-RU" dirty="0"/>
              <a:t/>
            </a:r>
            <a:br>
              <a:rPr lang="ru-RU" dirty="0"/>
            </a:b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467040742"/>
              </p:ext>
            </p:extLst>
          </p:nvPr>
        </p:nvGraphicFramePr>
        <p:xfrm>
          <a:off x="285721" y="1643050"/>
          <a:ext cx="8429681" cy="2404709"/>
        </p:xfrm>
        <a:graphic>
          <a:graphicData uri="http://schemas.openxmlformats.org/drawingml/2006/table">
            <a:tbl>
              <a:tblPr/>
              <a:tblGrid>
                <a:gridCol w="1663414">
                  <a:extLst>
                    <a:ext uri="{9D8B030D-6E8A-4147-A177-3AD203B41FA5}">
                      <a16:colId xmlns:a16="http://schemas.microsoft.com/office/drawing/2014/main" val="20000"/>
                    </a:ext>
                  </a:extLst>
                </a:gridCol>
                <a:gridCol w="1029762">
                  <a:extLst>
                    <a:ext uri="{9D8B030D-6E8A-4147-A177-3AD203B41FA5}">
                      <a16:colId xmlns:a16="http://schemas.microsoft.com/office/drawing/2014/main" val="20001"/>
                    </a:ext>
                  </a:extLst>
                </a:gridCol>
                <a:gridCol w="614882">
                  <a:extLst>
                    <a:ext uri="{9D8B030D-6E8A-4147-A177-3AD203B41FA5}">
                      <a16:colId xmlns:a16="http://schemas.microsoft.com/office/drawing/2014/main" val="20002"/>
                    </a:ext>
                  </a:extLst>
                </a:gridCol>
                <a:gridCol w="555980">
                  <a:extLst>
                    <a:ext uri="{9D8B030D-6E8A-4147-A177-3AD203B41FA5}">
                      <a16:colId xmlns:a16="http://schemas.microsoft.com/office/drawing/2014/main" val="20003"/>
                    </a:ext>
                  </a:extLst>
                </a:gridCol>
                <a:gridCol w="585108">
                  <a:extLst>
                    <a:ext uri="{9D8B030D-6E8A-4147-A177-3AD203B41FA5}">
                      <a16:colId xmlns:a16="http://schemas.microsoft.com/office/drawing/2014/main" val="20004"/>
                    </a:ext>
                  </a:extLst>
                </a:gridCol>
                <a:gridCol w="667306">
                  <a:extLst>
                    <a:ext uri="{9D8B030D-6E8A-4147-A177-3AD203B41FA5}">
                      <a16:colId xmlns:a16="http://schemas.microsoft.com/office/drawing/2014/main" val="20005"/>
                    </a:ext>
                  </a:extLst>
                </a:gridCol>
                <a:gridCol w="497083">
                  <a:extLst>
                    <a:ext uri="{9D8B030D-6E8A-4147-A177-3AD203B41FA5}">
                      <a16:colId xmlns:a16="http://schemas.microsoft.com/office/drawing/2014/main" val="20006"/>
                    </a:ext>
                  </a:extLst>
                </a:gridCol>
                <a:gridCol w="555980">
                  <a:extLst>
                    <a:ext uri="{9D8B030D-6E8A-4147-A177-3AD203B41FA5}">
                      <a16:colId xmlns:a16="http://schemas.microsoft.com/office/drawing/2014/main" val="20007"/>
                    </a:ext>
                  </a:extLst>
                </a:gridCol>
                <a:gridCol w="555980">
                  <a:extLst>
                    <a:ext uri="{9D8B030D-6E8A-4147-A177-3AD203B41FA5}">
                      <a16:colId xmlns:a16="http://schemas.microsoft.com/office/drawing/2014/main" val="20008"/>
                    </a:ext>
                  </a:extLst>
                </a:gridCol>
                <a:gridCol w="555980">
                  <a:extLst>
                    <a:ext uri="{9D8B030D-6E8A-4147-A177-3AD203B41FA5}">
                      <a16:colId xmlns:a16="http://schemas.microsoft.com/office/drawing/2014/main" val="20009"/>
                    </a:ext>
                  </a:extLst>
                </a:gridCol>
                <a:gridCol w="519735">
                  <a:extLst>
                    <a:ext uri="{9D8B030D-6E8A-4147-A177-3AD203B41FA5}">
                      <a16:colId xmlns:a16="http://schemas.microsoft.com/office/drawing/2014/main" val="20010"/>
                    </a:ext>
                  </a:extLst>
                </a:gridCol>
                <a:gridCol w="628471">
                  <a:extLst>
                    <a:ext uri="{9D8B030D-6E8A-4147-A177-3AD203B41FA5}">
                      <a16:colId xmlns:a16="http://schemas.microsoft.com/office/drawing/2014/main" val="20011"/>
                    </a:ext>
                  </a:extLst>
                </a:gridCol>
              </a:tblGrid>
              <a:tr h="928694">
                <a:tc>
                  <a:txBody>
                    <a:bodyPr/>
                    <a:lstStyle/>
                    <a:p>
                      <a:pPr algn="l">
                        <a:lnSpc>
                          <a:spcPct val="115000"/>
                        </a:lnSpc>
                        <a:spcAft>
                          <a:spcPts val="1000"/>
                        </a:spcAft>
                      </a:pPr>
                      <a:r>
                        <a:rPr lang="kk-KZ" sz="1200" b="1" dirty="0">
                          <a:latin typeface="Times New Roman"/>
                          <a:ea typeface="Calibri"/>
                          <a:cs typeface="Times New Roman"/>
                        </a:rPr>
                        <a:t>Оқу жылы</a:t>
                      </a:r>
                      <a:endParaRPr lang="ru-RU" sz="1200" dirty="0">
                        <a:latin typeface="Calibri"/>
                        <a:ea typeface="Calibri"/>
                        <a:cs typeface="Times New Roman"/>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Оқушы саны</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Үздіктер </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dirty="0">
                          <a:latin typeface="Times New Roman"/>
                          <a:ea typeface="Calibri"/>
                          <a:cs typeface="Times New Roman"/>
                        </a:rPr>
                        <a:t>%</a:t>
                      </a:r>
                      <a:endParaRPr lang="ru-RU" sz="1200" dirty="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Екпінділер</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200" b="1">
                          <a:latin typeface="Times New Roman"/>
                          <a:ea typeface="Calibri"/>
                          <a:cs typeface="Times New Roman"/>
                        </a:rPr>
                        <a:t>қанағаттанарлық</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ru-RU" sz="1200" b="1">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Үлге</a:t>
                      </a:r>
                      <a:r>
                        <a:rPr lang="ru-RU" sz="1200" b="1">
                          <a:latin typeface="Times New Roman"/>
                          <a:ea typeface="Calibri"/>
                          <a:cs typeface="Times New Roman"/>
                        </a:rPr>
                        <a:t>р</a:t>
                      </a:r>
                      <a:r>
                        <a:rPr lang="kk-KZ" sz="1200" b="1">
                          <a:latin typeface="Times New Roman"/>
                          <a:ea typeface="Calibri"/>
                          <a:cs typeface="Times New Roman"/>
                        </a:rPr>
                        <a:t>меуші</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a:latin typeface="Times New Roman"/>
                          <a:ea typeface="Calibri"/>
                          <a:cs typeface="Times New Roman"/>
                        </a:rPr>
                        <a:t>%</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Үлгерімі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kk-KZ" sz="1200" b="1">
                          <a:latin typeface="Times New Roman"/>
                          <a:ea typeface="Calibri"/>
                          <a:cs typeface="Times New Roman"/>
                        </a:rPr>
                        <a:t>Білім сапасы %</a:t>
                      </a:r>
                      <a:endParaRPr lang="ru-RU" sz="1200">
                        <a:latin typeface="Calibri"/>
                        <a:ea typeface="Calibri"/>
                        <a:cs typeface="Times New Roman"/>
                      </a:endParaRPr>
                    </a:p>
                  </a:txBody>
                  <a:tcPr marL="18567" marR="18567" marT="2579"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5391">
                <a:tc>
                  <a:txBody>
                    <a:bodyPr/>
                    <a:lstStyle/>
                    <a:p>
                      <a:pPr algn="ctr">
                        <a:lnSpc>
                          <a:spcPct val="115000"/>
                        </a:lnSpc>
                        <a:spcAft>
                          <a:spcPts val="1000"/>
                        </a:spcAft>
                      </a:pPr>
                      <a:r>
                        <a:rPr lang="kk-KZ" sz="1200" b="1" dirty="0" smtClean="0">
                          <a:solidFill>
                            <a:schemeClr val="tx1"/>
                          </a:solidFill>
                          <a:latin typeface="Times New Roman" pitchFamily="18" charset="0"/>
                          <a:ea typeface="Calibri"/>
                          <a:cs typeface="Times New Roman" pitchFamily="18" charset="0"/>
                        </a:rPr>
                        <a:t>2021-</a:t>
                      </a:r>
                      <a:r>
                        <a:rPr lang="kk-KZ" sz="1200" b="1" baseline="0" dirty="0" smtClean="0">
                          <a:solidFill>
                            <a:schemeClr val="tx1"/>
                          </a:solidFill>
                          <a:latin typeface="Times New Roman" pitchFamily="18" charset="0"/>
                          <a:ea typeface="Calibri"/>
                          <a:cs typeface="Times New Roman" pitchFamily="18" charset="0"/>
                        </a:rPr>
                        <a:t> </a:t>
                      </a:r>
                      <a:r>
                        <a:rPr lang="kk-KZ" sz="1200" b="1" dirty="0" smtClean="0">
                          <a:solidFill>
                            <a:schemeClr val="tx1"/>
                          </a:solidFill>
                          <a:latin typeface="Times New Roman" pitchFamily="18" charset="0"/>
                          <a:ea typeface="Calibri"/>
                          <a:cs typeface="Times New Roman" pitchFamily="18" charset="0"/>
                        </a:rPr>
                        <a:t>2022 </a:t>
                      </a:r>
                      <a:r>
                        <a:rPr lang="kk-KZ" sz="1200" b="1" dirty="0">
                          <a:solidFill>
                            <a:schemeClr val="tx1"/>
                          </a:solidFill>
                          <a:latin typeface="Times New Roman" pitchFamily="18" charset="0"/>
                          <a:ea typeface="Calibri"/>
                          <a:cs typeface="Times New Roman" pitchFamily="18" charset="0"/>
                        </a:rPr>
                        <a:t>ж.</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30</a:t>
                      </a:r>
                      <a:r>
                        <a:rPr lang="ru-RU" sz="1200" dirty="0" smtClean="0">
                          <a:solidFill>
                            <a:schemeClr val="tx1"/>
                          </a:solidFill>
                          <a:latin typeface="Times New Roman" pitchFamily="18" charset="0"/>
                          <a:ea typeface="Calibri"/>
                          <a:cs typeface="Times New Roman" pitchFamily="18" charset="0"/>
                        </a:rPr>
                        <a:t> </a:t>
                      </a:r>
                      <a:r>
                        <a:rPr lang="ru-RU" sz="1200" dirty="0" err="1">
                          <a:solidFill>
                            <a:schemeClr val="tx1"/>
                          </a:solidFill>
                          <a:latin typeface="Times New Roman" pitchFamily="18" charset="0"/>
                          <a:ea typeface="Calibri"/>
                          <a:cs typeface="Times New Roman" pitchFamily="18" charset="0"/>
                        </a:rPr>
                        <a:t>баланың </a:t>
                      </a:r>
                      <a:r>
                        <a:rPr lang="ru-RU" sz="1200" dirty="0" smtClean="0">
                          <a:solidFill>
                            <a:schemeClr val="tx1"/>
                          </a:solidFill>
                          <a:latin typeface="Times New Roman" pitchFamily="18" charset="0"/>
                          <a:ea typeface="Calibri"/>
                          <a:cs typeface="Times New Roman" pitchFamily="18" charset="0"/>
                        </a:rPr>
                        <a:t>27і</a:t>
                      </a:r>
                      <a:endParaRPr lang="ru-RU" sz="1200" dirty="0">
                        <a:solidFill>
                          <a:schemeClr val="tx1"/>
                        </a:solidFill>
                        <a:latin typeface="Times New Roman" pitchFamily="18" charset="0"/>
                        <a:ea typeface="Calibri"/>
                        <a:cs typeface="Times New Roman" pitchFamily="18" charset="0"/>
                      </a:endParaRPr>
                    </a:p>
                    <a:p>
                      <a:pPr algn="ctr">
                        <a:lnSpc>
                          <a:spcPct val="115000"/>
                        </a:lnSpc>
                        <a:spcAft>
                          <a:spcPts val="1000"/>
                        </a:spcAft>
                      </a:pPr>
                      <a:r>
                        <a:rPr lang="ru-RU" sz="1200" dirty="0">
                          <a:solidFill>
                            <a:schemeClr val="tx1"/>
                          </a:solidFill>
                          <a:latin typeface="Times New Roman" pitchFamily="18" charset="0"/>
                          <a:ea typeface="Calibri"/>
                          <a:cs typeface="Times New Roman" pitchFamily="18" charset="0"/>
                        </a:rPr>
                        <a:t>ба</a:t>
                      </a:r>
                      <a:r>
                        <a:rPr lang="kk-KZ" sz="1200" dirty="0">
                          <a:solidFill>
                            <a:schemeClr val="tx1"/>
                          </a:solidFill>
                          <a:latin typeface="Times New Roman" pitchFamily="18" charset="0"/>
                          <a:ea typeface="Calibri"/>
                          <a:cs typeface="Times New Roman" pitchFamily="18" charset="0"/>
                        </a:rPr>
                        <a:t>ғаланады</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8</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29,6</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10</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37,4</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9</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33,3</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a:solidFill>
                            <a:schemeClr val="tx1"/>
                          </a:solidFill>
                          <a:latin typeface="Times New Roman" pitchFamily="18" charset="0"/>
                          <a:ea typeface="Calibri"/>
                          <a:cs typeface="Times New Roman" pitchFamily="18" charset="0"/>
                        </a:rPr>
                        <a:t>-</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a:solidFill>
                            <a:schemeClr val="tx1"/>
                          </a:solidFill>
                          <a:latin typeface="Times New Roman" pitchFamily="18" charset="0"/>
                          <a:ea typeface="Calibri"/>
                          <a:cs typeface="Times New Roman" pitchFamily="18" charset="0"/>
                        </a:rPr>
                        <a:t>-</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a:solidFill>
                            <a:schemeClr val="tx1"/>
                          </a:solidFill>
                          <a:latin typeface="Times New Roman" pitchFamily="18" charset="0"/>
                          <a:ea typeface="Calibri"/>
                          <a:cs typeface="Times New Roman" pitchFamily="18" charset="0"/>
                        </a:rPr>
                        <a:t>100</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kk-KZ" sz="1200" dirty="0" smtClean="0">
                          <a:solidFill>
                            <a:schemeClr val="tx1"/>
                          </a:solidFill>
                          <a:latin typeface="Times New Roman" pitchFamily="18" charset="0"/>
                          <a:ea typeface="Calibri"/>
                          <a:cs typeface="Times New Roman" pitchFamily="18" charset="0"/>
                        </a:rPr>
                        <a:t>66</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5534">
                <a:tc>
                  <a:txBody>
                    <a:bodyPr/>
                    <a:lstStyle/>
                    <a:p>
                      <a:pPr algn="ctr">
                        <a:lnSpc>
                          <a:spcPct val="115000"/>
                        </a:lnSpc>
                        <a:spcAft>
                          <a:spcPts val="1000"/>
                        </a:spcAft>
                      </a:pPr>
                      <a:r>
                        <a:rPr lang="kk-KZ" sz="1200" b="1" dirty="0" smtClean="0">
                          <a:solidFill>
                            <a:schemeClr val="tx1"/>
                          </a:solidFill>
                          <a:latin typeface="Times New Roman" pitchFamily="18" charset="0"/>
                          <a:ea typeface="Calibri"/>
                          <a:cs typeface="Times New Roman" pitchFamily="18" charset="0"/>
                        </a:rPr>
                        <a:t>202</a:t>
                      </a:r>
                      <a:r>
                        <a:rPr lang="ru-RU" sz="1200" b="1" dirty="0" smtClean="0">
                          <a:solidFill>
                            <a:schemeClr val="tx1"/>
                          </a:solidFill>
                          <a:latin typeface="Times New Roman" pitchFamily="18" charset="0"/>
                          <a:ea typeface="Calibri"/>
                          <a:cs typeface="Times New Roman" pitchFamily="18" charset="0"/>
                        </a:rPr>
                        <a:t>2</a:t>
                      </a:r>
                      <a:r>
                        <a:rPr lang="kk-KZ" sz="1200" b="1" dirty="0" smtClean="0">
                          <a:solidFill>
                            <a:schemeClr val="tx1"/>
                          </a:solidFill>
                          <a:latin typeface="Times New Roman" pitchFamily="18" charset="0"/>
                          <a:ea typeface="Calibri"/>
                          <a:cs typeface="Times New Roman" pitchFamily="18" charset="0"/>
                        </a:rPr>
                        <a:t>-202</a:t>
                      </a:r>
                      <a:r>
                        <a:rPr lang="ru-RU" sz="1200" b="1" dirty="0" smtClean="0">
                          <a:solidFill>
                            <a:schemeClr val="tx1"/>
                          </a:solidFill>
                          <a:latin typeface="Times New Roman" pitchFamily="18" charset="0"/>
                          <a:ea typeface="Calibri"/>
                          <a:cs typeface="Times New Roman" pitchFamily="18" charset="0"/>
                        </a:rPr>
                        <a:t>3</a:t>
                      </a:r>
                      <a:r>
                        <a:rPr lang="kk-KZ" sz="1200" b="1" dirty="0" smtClean="0">
                          <a:solidFill>
                            <a:schemeClr val="tx1"/>
                          </a:solidFill>
                          <a:latin typeface="Times New Roman" pitchFamily="18" charset="0"/>
                          <a:ea typeface="Calibri"/>
                          <a:cs typeface="Times New Roman" pitchFamily="18" charset="0"/>
                        </a:rPr>
                        <a:t> </a:t>
                      </a:r>
                      <a:r>
                        <a:rPr lang="kk-KZ" sz="1200" b="1" dirty="0">
                          <a:solidFill>
                            <a:schemeClr val="tx1"/>
                          </a:solidFill>
                          <a:latin typeface="Times New Roman" pitchFamily="18" charset="0"/>
                          <a:ea typeface="Calibri"/>
                          <a:cs typeface="Times New Roman" pitchFamily="18" charset="0"/>
                        </a:rPr>
                        <a:t>ж.</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ru-RU" sz="1200" dirty="0" smtClean="0">
                          <a:solidFill>
                            <a:schemeClr val="tx1"/>
                          </a:solidFill>
                          <a:latin typeface="Times New Roman" pitchFamily="18" charset="0"/>
                          <a:ea typeface="Calibri"/>
                          <a:cs typeface="Times New Roman" pitchFamily="18" charset="0"/>
                        </a:rPr>
                        <a:t>27 </a:t>
                      </a:r>
                      <a:r>
                        <a:rPr lang="ru-RU" sz="1200" dirty="0" err="1" smtClean="0">
                          <a:solidFill>
                            <a:schemeClr val="tx1"/>
                          </a:solidFill>
                          <a:latin typeface="Times New Roman" pitchFamily="18" charset="0"/>
                          <a:ea typeface="Calibri"/>
                          <a:cs typeface="Times New Roman" pitchFamily="18" charset="0"/>
                        </a:rPr>
                        <a:t>баланың</a:t>
                      </a:r>
                      <a:endParaRPr lang="ru-RU" sz="1200" dirty="0" smtClean="0">
                        <a:solidFill>
                          <a:schemeClr val="tx1"/>
                        </a:solidFill>
                        <a:latin typeface="Times New Roman" pitchFamily="18" charset="0"/>
                        <a:ea typeface="Calibri"/>
                        <a:cs typeface="Times New Roman" pitchFamily="18" charset="0"/>
                      </a:endParaRPr>
                    </a:p>
                    <a:p>
                      <a:pPr algn="ctr">
                        <a:lnSpc>
                          <a:spcPct val="115000"/>
                        </a:lnSpc>
                        <a:spcAft>
                          <a:spcPts val="1000"/>
                        </a:spcAft>
                      </a:pPr>
                      <a:r>
                        <a:rPr lang="ru-RU" sz="1200" dirty="0" smtClean="0">
                          <a:solidFill>
                            <a:schemeClr val="tx1"/>
                          </a:solidFill>
                          <a:latin typeface="Times New Roman" pitchFamily="18" charset="0"/>
                          <a:ea typeface="Calibri"/>
                          <a:cs typeface="Times New Roman" pitchFamily="18" charset="0"/>
                        </a:rPr>
                        <a:t>20</a:t>
                      </a:r>
                      <a:endParaRPr lang="ru-RU" sz="1200" dirty="0">
                        <a:solidFill>
                          <a:schemeClr val="tx1"/>
                        </a:solidFill>
                        <a:latin typeface="Times New Roman" pitchFamily="18" charset="0"/>
                        <a:ea typeface="Calibri"/>
                        <a:cs typeface="Times New Roman" pitchFamily="18" charset="0"/>
                      </a:endParaRPr>
                    </a:p>
                    <a:p>
                      <a:pPr algn="ctr">
                        <a:lnSpc>
                          <a:spcPct val="115000"/>
                        </a:lnSpc>
                        <a:spcAft>
                          <a:spcPts val="1000"/>
                        </a:spcAft>
                      </a:pPr>
                      <a:r>
                        <a:rPr lang="ru-RU" sz="1200" dirty="0">
                          <a:solidFill>
                            <a:schemeClr val="tx1"/>
                          </a:solidFill>
                          <a:latin typeface="Times New Roman" pitchFamily="18" charset="0"/>
                          <a:ea typeface="Calibri"/>
                          <a:cs typeface="Times New Roman" pitchFamily="18" charset="0"/>
                        </a:rPr>
                        <a:t>ба</a:t>
                      </a:r>
                      <a:r>
                        <a:rPr lang="kk-KZ" sz="1200" dirty="0">
                          <a:solidFill>
                            <a:schemeClr val="tx1"/>
                          </a:solidFill>
                          <a:latin typeface="Times New Roman" pitchFamily="18" charset="0"/>
                          <a:ea typeface="Calibri"/>
                          <a:cs typeface="Times New Roman" pitchFamily="18" charset="0"/>
                        </a:rPr>
                        <a:t>ғаланады</a:t>
                      </a:r>
                      <a:endParaRPr lang="ru-RU" sz="1200" dirty="0">
                        <a:solidFill>
                          <a:schemeClr val="tx1"/>
                        </a:solidFill>
                        <a:latin typeface="Times New Roman" pitchFamily="18" charset="0"/>
                        <a:ea typeface="Calibri"/>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6</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30</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7</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35</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7</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35</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100</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solidFill>
                            <a:schemeClr val="tx1"/>
                          </a:solidFill>
                          <a:latin typeface="Times New Roman" pitchFamily="18" charset="0"/>
                          <a:cs typeface="Times New Roman" pitchFamily="18" charset="0"/>
                        </a:rPr>
                        <a:t>65</a:t>
                      </a:r>
                      <a:endParaRPr lang="ru-RU" sz="1200" dirty="0">
                        <a:solidFill>
                          <a:schemeClr val="tx1"/>
                        </a:solidFill>
                        <a:latin typeface="Times New Roman" pitchFamily="18" charset="0"/>
                        <a:cs typeface="Times New Roman" pitchFamily="18" charset="0"/>
                      </a:endParaRPr>
                    </a:p>
                  </a:txBody>
                  <a:tcPr marL="18567" marR="18567" marT="25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409" name="Rectangle 1"/>
          <p:cNvSpPr>
            <a:spLocks noChangeArrowheads="1"/>
          </p:cNvSpPr>
          <p:nvPr/>
        </p:nvSpPr>
        <p:spPr bwMode="auto">
          <a:xfrm>
            <a:off x="428596" y="4429132"/>
            <a:ext cx="871540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kk-KZ" b="1" dirty="0">
                <a:latin typeface="Times New Roman" pitchFamily="18" charset="0"/>
                <a:cs typeface="Times New Roman" pitchFamily="18" charset="0"/>
              </a:rPr>
              <a:t>Талдау:</a:t>
            </a:r>
            <a:r>
              <a:rPr lang="kk-KZ" dirty="0">
                <a:latin typeface="Times New Roman" pitchFamily="18" charset="0"/>
                <a:cs typeface="Times New Roman" pitchFamily="18" charset="0"/>
              </a:rPr>
              <a:t> 2021-2022 және </a:t>
            </a:r>
            <a:r>
              <a:rPr lang="kk-KZ" dirty="0" smtClean="0">
                <a:latin typeface="Times New Roman" pitchFamily="18" charset="0"/>
                <a:cs typeface="Times New Roman" pitchFamily="18" charset="0"/>
              </a:rPr>
              <a:t>2022- 2023 оқу </a:t>
            </a:r>
            <a:r>
              <a:rPr lang="kk-KZ" dirty="0">
                <a:latin typeface="Times New Roman" pitchFamily="18" charset="0"/>
                <a:cs typeface="Times New Roman" pitchFamily="18" charset="0"/>
              </a:rPr>
              <a:t>жылымен салыстырғанда білім сапасы </a:t>
            </a:r>
            <a:r>
              <a:rPr lang="kk-KZ" dirty="0" smtClean="0">
                <a:latin typeface="Times New Roman" pitchFamily="18" charset="0"/>
                <a:cs typeface="Times New Roman" pitchFamily="18" charset="0"/>
              </a:rPr>
              <a:t> 1%  төмендеді.Себебі  баланың санына  азаюына байланысты.</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70000" lnSpcReduction="20000"/>
          </a:bodyPr>
          <a:lstStyle/>
          <a:p>
            <a:r>
              <a:rPr lang="kk-KZ" b="1" dirty="0" smtClean="0">
                <a:latin typeface="Times New Roman" pitchFamily="18" charset="0"/>
                <a:cs typeface="Times New Roman" pitchFamily="18" charset="0"/>
              </a:rPr>
              <a:t>Әлді жақтар:</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Барлық мұғалімдер аттестациядан, курстардан уақытылы өтуде. Жаңа технологияларды сабақ барысында пайдаланады.</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4 сынып оқушыларында  тест жұмыстары жүргізілуде. Бастауыш сыныптарда әкімшілік тарапынан бақылау жұмыстар өткізіледі. Әр сыныпқа кабинеттер жеткілікті. </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Әлсіз жақтар:</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Оқушылардың жоба жұмыстарымен айналысуы  төмен.. Бастауыш мамандардың декреттік демалысқа кетуіне байланысты, мұғалімдер саны жеткіліксіз.</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Шешу жолдары:</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Келесі оқу жылында оқушыларға жобаға қатысуға мүмкіндіктер іздеу.  </a:t>
            </a:r>
            <a:endParaRPr lang="ru-RU"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Мүмкіншіліктері:</a:t>
            </a:r>
            <a:r>
              <a:rPr lang="kk-KZ" dirty="0" smtClean="0">
                <a:latin typeface="Times New Roman" pitchFamily="18" charset="0"/>
                <a:cs typeface="Times New Roman" pitchFamily="18" charset="0"/>
              </a:rPr>
              <a:t/>
            </a:r>
            <a:br>
              <a:rPr lang="kk-KZ" dirty="0" smtClean="0">
                <a:latin typeface="Times New Roman" pitchFamily="18" charset="0"/>
                <a:cs typeface="Times New Roman" pitchFamily="18" charset="0"/>
              </a:rPr>
            </a:br>
            <a:r>
              <a:rPr lang="kk-KZ" dirty="0" smtClean="0">
                <a:latin typeface="Times New Roman" pitchFamily="18" charset="0"/>
                <a:cs typeface="Times New Roman" pitchFamily="18" charset="0"/>
              </a:rPr>
              <a:t>Оқушылардың білім сапасын жоғарылату үшін, болашақта вариативтік компоненттерді сай таңдау.</a:t>
            </a:r>
            <a:endParaRPr lang="ru-RU" dirty="0" smtClean="0">
              <a:latin typeface="Times New Roman" pitchFamily="18" charset="0"/>
              <a:cs typeface="Times New Roman" pitchFamily="18" charset="0"/>
            </a:endParaRPr>
          </a:p>
          <a:p>
            <a:pPr marL="0" lvl="0" indent="0" algn="ctr" fontAlgn="base">
              <a:spcBef>
                <a:spcPct val="0"/>
              </a:spcBef>
              <a:spcAft>
                <a:spcPct val="0"/>
              </a:spcAft>
              <a:buNone/>
            </a:pPr>
            <a:endParaRPr kumimoji="0" lang="kk-KZ"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57363"/>
            <a:ext cx="8229600" cy="1785951"/>
          </a:xfrm>
        </p:spPr>
        <p:txBody>
          <a:bodyPr>
            <a:normAutofit/>
          </a:bodyPr>
          <a:lstStyle/>
          <a:p>
            <a:pPr>
              <a:buNone/>
            </a:pPr>
            <a:r>
              <a:rPr lang="kk-KZ" sz="3600" b="1" dirty="0">
                <a:solidFill>
                  <a:srgbClr val="C00000"/>
                </a:solidFill>
                <a:latin typeface="Times New Roman" pitchFamily="18" charset="0"/>
                <a:cs typeface="Times New Roman" pitchFamily="18" charset="0"/>
              </a:rPr>
              <a:t>Оқушылармен өткізілген іс-шаралар</a:t>
            </a:r>
            <a:endParaRPr lang="ru-RU" sz="3600" dirty="0">
              <a:solidFill>
                <a:srgbClr val="C00000"/>
              </a:solidFill>
              <a:latin typeface="Times New Roman" pitchFamily="18" charset="0"/>
              <a:cs typeface="Times New Roman" pitchFamily="18" charset="0"/>
            </a:endParaRPr>
          </a:p>
          <a:p>
            <a:endParaRPr lang="ru-RU" sz="36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401080" cy="1143000"/>
          </a:xfrm>
        </p:spPr>
        <p:txBody>
          <a:bodyPr>
            <a:noAutofit/>
          </a:bodyPr>
          <a:lstStyle/>
          <a:p>
            <a:r>
              <a:rPr lang="kk-KZ" sz="1400" b="1" dirty="0">
                <a:solidFill>
                  <a:srgbClr val="C00000"/>
                </a:solidFill>
                <a:latin typeface="Times New Roman" pitchFamily="18" charset="0"/>
                <a:cs typeface="Times New Roman" pitchFamily="18" charset="0"/>
              </a:rPr>
              <a:t>Шеберлер әлеміне саяхат» эстетикалық сауаттылық апталығы аясында бастауыш сыныпта өткізілген іс- </a:t>
            </a:r>
            <a:r>
              <a:rPr lang="kk-KZ" sz="1400" b="1" dirty="0" smtClean="0">
                <a:solidFill>
                  <a:srgbClr val="C00000"/>
                </a:solidFill>
                <a:latin typeface="Times New Roman" pitchFamily="18" charset="0"/>
                <a:cs typeface="Times New Roman" pitchFamily="18" charset="0"/>
              </a:rPr>
              <a:t>шара</a:t>
            </a:r>
            <a:r>
              <a:rPr lang="ru-RU" sz="1400" b="1" dirty="0" smtClean="0">
                <a:solidFill>
                  <a:srgbClr val="C00000"/>
                </a:solidFill>
                <a:latin typeface="Times New Roman" pitchFamily="18" charset="0"/>
                <a:cs typeface="Times New Roman" pitchFamily="18" charset="0"/>
              </a:rPr>
              <a:t/>
            </a:r>
            <a:br>
              <a:rPr lang="ru-RU" sz="1400" b="1" dirty="0" smtClean="0">
                <a:solidFill>
                  <a:srgbClr val="C00000"/>
                </a:solidFill>
                <a:latin typeface="Times New Roman" pitchFamily="18" charset="0"/>
                <a:cs typeface="Times New Roman" pitchFamily="18" charset="0"/>
              </a:rPr>
            </a:br>
            <a:r>
              <a:rPr lang="kk-KZ" sz="1400" dirty="0" smtClean="0">
                <a:solidFill>
                  <a:srgbClr val="002060"/>
                </a:solidFill>
                <a:latin typeface="Times New Roman" pitchFamily="18" charset="0"/>
                <a:cs typeface="Times New Roman" pitchFamily="18" charset="0"/>
              </a:rPr>
              <a:t>Тақырыбы</a:t>
            </a:r>
            <a:r>
              <a:rPr lang="kk-KZ" sz="1400" dirty="0">
                <a:solidFill>
                  <a:srgbClr val="002060"/>
                </a:solidFill>
                <a:latin typeface="Times New Roman" pitchFamily="18" charset="0"/>
                <a:cs typeface="Times New Roman" pitchFamily="18" charset="0"/>
              </a:rPr>
              <a:t>: «Шеберлер әлеміне саяхат»</a:t>
            </a:r>
            <a:r>
              <a:rPr lang="ru-RU" sz="1400" dirty="0">
                <a:solidFill>
                  <a:srgbClr val="002060"/>
                </a:solidFill>
                <a:latin typeface="Times New Roman" pitchFamily="18" charset="0"/>
                <a:cs typeface="Times New Roman" pitchFamily="18" charset="0"/>
              </a:rPr>
              <a:t/>
            </a:r>
            <a:br>
              <a:rPr lang="ru-RU" sz="1400" dirty="0">
                <a:solidFill>
                  <a:srgbClr val="002060"/>
                </a:solidFill>
                <a:latin typeface="Times New Roman" pitchFamily="18" charset="0"/>
                <a:cs typeface="Times New Roman" pitchFamily="18" charset="0"/>
              </a:rPr>
            </a:br>
            <a:r>
              <a:rPr lang="kk-KZ" sz="1400" b="1" dirty="0">
                <a:solidFill>
                  <a:srgbClr val="002060"/>
                </a:solidFill>
                <a:latin typeface="Times New Roman" pitchFamily="18" charset="0"/>
                <a:cs typeface="Times New Roman" pitchFamily="18" charset="0"/>
              </a:rPr>
              <a:t>Мақсаты:</a:t>
            </a:r>
            <a:r>
              <a:rPr lang="kk-KZ" sz="1400" dirty="0">
                <a:solidFill>
                  <a:srgbClr val="002060"/>
                </a:solidFill>
                <a:latin typeface="Times New Roman" pitchFamily="18" charset="0"/>
                <a:cs typeface="Times New Roman" pitchFamily="18" charset="0"/>
              </a:rPr>
              <a:t>Көркем еңбекке, музыка әлеміне қызығушылығын арттыру арқылы  оқушылардың функционалдық сауаттылығын қалыптастыру</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b="1" dirty="0">
                <a:latin typeface="Times New Roman" pitchFamily="18" charset="0"/>
                <a:cs typeface="Times New Roman" pitchFamily="18" charset="0"/>
              </a:rPr>
              <a:t>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endParaRPr lang="ru-RU" sz="1400" dirty="0">
              <a:latin typeface="Times New Roman" pitchFamily="18" charset="0"/>
              <a:cs typeface="Times New Roman" pitchFamily="18" charset="0"/>
            </a:endParaRPr>
          </a:p>
        </p:txBody>
      </p:sp>
      <p:pic>
        <p:nvPicPr>
          <p:cNvPr id="4" name="Содержимое 3" descr="WhatsApp Image 2021-10-11 at 12.05.13 (1)"/>
          <p:cNvPicPr>
            <a:picLocks noGrp="1"/>
          </p:cNvPicPr>
          <p:nvPr>
            <p:ph idx="1"/>
          </p:nvPr>
        </p:nvPicPr>
        <p:blipFill>
          <a:blip r:embed="rId2" cstate="print"/>
          <a:srcRect/>
          <a:stretch>
            <a:fillRect/>
          </a:stretch>
        </p:blipFill>
        <p:spPr bwMode="auto">
          <a:xfrm>
            <a:off x="642910" y="1214422"/>
            <a:ext cx="3357585" cy="1714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435" name="Rectangle 3"/>
          <p:cNvSpPr>
            <a:spLocks noChangeArrowheads="1"/>
          </p:cNvSpPr>
          <p:nvPr/>
        </p:nvSpPr>
        <p:spPr bwMode="auto">
          <a:xfrm>
            <a:off x="0" y="2590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500034" y="5132784"/>
            <a:ext cx="8358246" cy="369332"/>
          </a:xfrm>
          <a:prstGeom prst="rect">
            <a:avLst/>
          </a:prstGeom>
        </p:spPr>
        <p:txBody>
          <a:bodyPr wrap="square">
            <a:spAutoFit/>
          </a:bodyPr>
          <a:lstStyle/>
          <a:p>
            <a:r>
              <a:rPr lang="kk-KZ" dirty="0" smtClean="0">
                <a:latin typeface="Times New Roman" pitchFamily="18" charset="0"/>
                <a:cs typeface="Times New Roman" pitchFamily="18" charset="0"/>
              </a:rPr>
              <a:t> </a:t>
            </a:r>
            <a:endParaRPr lang="ru-RU" dirty="0"/>
          </a:p>
        </p:txBody>
      </p:sp>
      <p:sp>
        <p:nvSpPr>
          <p:cNvPr id="18439" name="AutoShape 7"/>
          <p:cNvSpPr>
            <a:spLocks noChangeAspect="1" noChangeArrowheads="1"/>
          </p:cNvSpPr>
          <p:nvPr/>
        </p:nvSpPr>
        <p:spPr bwMode="auto">
          <a:xfrm>
            <a:off x="0" y="457200"/>
            <a:ext cx="295275" cy="2952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40" name="Rectangle 8"/>
          <p:cNvSpPr>
            <a:spLocks noChangeArrowheads="1"/>
          </p:cNvSpPr>
          <p:nvPr/>
        </p:nvSpPr>
        <p:spPr bwMode="auto">
          <a:xfrm>
            <a:off x="214282"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8441" name="Rectangle 9"/>
          <p:cNvSpPr>
            <a:spLocks noChangeArrowheads="1"/>
          </p:cNvSpPr>
          <p:nvPr/>
        </p:nvSpPr>
        <p:spPr bwMode="auto">
          <a:xfrm>
            <a:off x="0" y="752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8442" name="Rectangle 10"/>
          <p:cNvSpPr>
            <a:spLocks noChangeArrowheads="1"/>
          </p:cNvSpPr>
          <p:nvPr/>
        </p:nvSpPr>
        <p:spPr bwMode="auto">
          <a:xfrm>
            <a:off x="0" y="502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443" name="Rectangle 11"/>
          <p:cNvSpPr>
            <a:spLocks noChangeArrowheads="1"/>
          </p:cNvSpPr>
          <p:nvPr/>
        </p:nvSpPr>
        <p:spPr bwMode="auto">
          <a:xfrm>
            <a:off x="0" y="7200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34818" name="Picture 2"/>
          <p:cNvPicPr>
            <a:picLocks noChangeAspect="1" noChangeArrowheads="1"/>
          </p:cNvPicPr>
          <p:nvPr/>
        </p:nvPicPr>
        <p:blipFill>
          <a:blip r:embed="rId3"/>
          <a:srcRect/>
          <a:stretch>
            <a:fillRect/>
          </a:stretch>
        </p:blipFill>
        <p:spPr bwMode="auto">
          <a:xfrm>
            <a:off x="4143372" y="1142985"/>
            <a:ext cx="4333885" cy="1643074"/>
          </a:xfrm>
          <a:prstGeom prst="rect">
            <a:avLst/>
          </a:prstGeom>
          <a:noFill/>
          <a:ln w="9525">
            <a:noFill/>
            <a:miter lim="800000"/>
            <a:headEnd/>
            <a:tailEnd/>
          </a:ln>
          <a:effectLst/>
        </p:spPr>
      </p:pic>
      <p:pic>
        <p:nvPicPr>
          <p:cNvPr id="19" name="Рисунок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72" y="3071810"/>
            <a:ext cx="2571768" cy="2214578"/>
          </a:xfrm>
          <a:prstGeom prst="rect">
            <a:avLst/>
          </a:prstGeom>
          <a:noFill/>
          <a:ln>
            <a:noFill/>
          </a:ln>
        </p:spPr>
      </p:pic>
      <p:pic>
        <p:nvPicPr>
          <p:cNvPr id="34819" name="Picture 3" descr="C:\Users\Acer\Desktop\70836ba2-66a4-4049-9db9-df9045eabef2.jpg"/>
          <p:cNvPicPr>
            <a:picLocks noChangeAspect="1" noChangeArrowheads="1"/>
          </p:cNvPicPr>
          <p:nvPr/>
        </p:nvPicPr>
        <p:blipFill>
          <a:blip r:embed="rId5"/>
          <a:srcRect t="17288" r="495" b="34915"/>
          <a:stretch>
            <a:fillRect/>
          </a:stretch>
        </p:blipFill>
        <p:spPr bwMode="auto">
          <a:xfrm>
            <a:off x="3214678" y="3000372"/>
            <a:ext cx="2428892" cy="2214578"/>
          </a:xfrm>
          <a:prstGeom prst="rect">
            <a:avLst/>
          </a:prstGeom>
          <a:noFill/>
        </p:spPr>
      </p:pic>
      <p:pic>
        <p:nvPicPr>
          <p:cNvPr id="34820" name="Picture 4"/>
          <p:cNvPicPr>
            <a:picLocks noChangeAspect="1" noChangeArrowheads="1"/>
          </p:cNvPicPr>
          <p:nvPr/>
        </p:nvPicPr>
        <p:blipFill>
          <a:blip r:embed="rId6"/>
          <a:srcRect l="6188" t="23226" r="5940" b="32257"/>
          <a:stretch>
            <a:fillRect/>
          </a:stretch>
        </p:blipFill>
        <p:spPr bwMode="auto">
          <a:xfrm>
            <a:off x="5643570" y="2786058"/>
            <a:ext cx="2786082" cy="2500330"/>
          </a:xfrm>
          <a:prstGeom prst="rect">
            <a:avLst/>
          </a:prstGeom>
          <a:noFill/>
          <a:ln w="9525">
            <a:noFill/>
            <a:miter lim="800000"/>
            <a:headEnd/>
            <a:tailEnd/>
          </a:ln>
          <a:effectLst/>
        </p:spPr>
      </p:pic>
      <p:sp>
        <p:nvSpPr>
          <p:cNvPr id="16" name="Прямоугольник 15"/>
          <p:cNvSpPr/>
          <p:nvPr/>
        </p:nvSpPr>
        <p:spPr>
          <a:xfrm>
            <a:off x="0" y="5143512"/>
            <a:ext cx="9144000" cy="1200329"/>
          </a:xfrm>
          <a:prstGeom prst="rect">
            <a:avLst/>
          </a:prstGeom>
        </p:spPr>
        <p:txBody>
          <a:bodyPr wrap="square">
            <a:spAutoFit/>
          </a:bodyPr>
          <a:lstStyle/>
          <a:p>
            <a:pPr lvl="0" fontAlgn="base">
              <a:spcBef>
                <a:spcPct val="0"/>
              </a:spcBef>
              <a:spcAft>
                <a:spcPct val="0"/>
              </a:spcAft>
            </a:pPr>
            <a:r>
              <a:rPr lang="kk-KZ" dirty="0" smtClean="0">
                <a:latin typeface="Times New Roman" pitchFamily="18" charset="0"/>
                <a:cs typeface="Times New Roman" pitchFamily="18" charset="0"/>
              </a:rPr>
              <a:t>"Шеберлер әлеміне саяхат" эстетикалық сауаттылық  жоспар бойынша</a:t>
            </a:r>
            <a:r>
              <a:rPr lang="kk-KZ" b="1" dirty="0" smtClean="0">
                <a:latin typeface="Times New Roman" pitchFamily="18" charset="0"/>
                <a:cs typeface="Times New Roman" pitchFamily="18" charset="0"/>
              </a:rPr>
              <a:t>-</a:t>
            </a:r>
            <a:r>
              <a:rPr lang="kk-KZ" dirty="0" smtClean="0">
                <a:latin typeface="Times New Roman" pitchFamily="18" charset="0"/>
                <a:cs typeface="Times New Roman" pitchFamily="18" charset="0"/>
              </a:rPr>
              <a:t>"Табиғат пен адам әлемі" сынып сағат  өткізілді</a:t>
            </a:r>
            <a:r>
              <a:rPr lang="ru-RU" dirty="0" smtClean="0">
                <a:latin typeface="Times New Roman" pitchFamily="18" charset="0"/>
                <a:cs typeface="Times New Roman" pitchFamily="18" charset="0"/>
              </a:rPr>
              <a:t>,</a:t>
            </a:r>
            <a:r>
              <a:rPr lang="kk-KZ" dirty="0" smtClean="0">
                <a:latin typeface="Times New Roman" pitchFamily="18" charset="0"/>
                <a:ea typeface="Calibri" pitchFamily="34" charset="0"/>
                <a:cs typeface="Times New Roman" pitchFamily="18" charset="0"/>
              </a:rPr>
              <a:t>"Гүл шоқтары мен жапырақтар" (аппликация техникасы)  сыныптан тыс және "Әдеп ережелері" атты зияткерлік ойын,</a:t>
            </a:r>
            <a:r>
              <a:rPr lang="kk-KZ" dirty="0" smtClean="0">
                <a:solidFill>
                  <a:srgbClr val="000000"/>
                </a:solidFill>
                <a:latin typeface="Times New Roman" pitchFamily="18" charset="0"/>
                <a:ea typeface="Calibri" pitchFamily="34" charset="0"/>
                <a:cs typeface="Times New Roman" pitchFamily="18" charset="0"/>
              </a:rPr>
              <a:t> «Сиқыршы күз» атты көкөністерден жасалған </a:t>
            </a:r>
            <a:r>
              <a:rPr lang="ru-RU" sz="1000" dirty="0" smtClean="0">
                <a:solidFill>
                  <a:srgbClr val="000000"/>
                </a:solidFill>
                <a:latin typeface="Arial" pitchFamily="34" charset="0"/>
                <a:ea typeface="Calibri" pitchFamily="34" charset="0"/>
                <a:cs typeface="Arial" pitchFamily="34" charset="0"/>
              </a:rPr>
              <a:t> </a:t>
            </a:r>
            <a:r>
              <a:rPr lang="kk-KZ" dirty="0" smtClean="0">
                <a:solidFill>
                  <a:srgbClr val="000000"/>
                </a:solidFill>
                <a:latin typeface="Times New Roman" pitchFamily="18" charset="0"/>
                <a:ea typeface="Calibri" pitchFamily="34" charset="0"/>
                <a:cs typeface="Times New Roman" pitchFamily="18" charset="0"/>
              </a:rPr>
              <a:t>бұйымдар көрмесі</a:t>
            </a:r>
            <a:r>
              <a:rPr lang="ru-RU" sz="1000" dirty="0" smtClean="0">
                <a:solidFill>
                  <a:srgbClr val="000000"/>
                </a:solidFill>
                <a:latin typeface="Arial" pitchFamily="34" charset="0"/>
                <a:ea typeface="Calibri" pitchFamily="34" charset="0"/>
                <a:cs typeface="Arial" pitchFamily="34" charset="0"/>
              </a:rPr>
              <a:t> </a:t>
            </a:r>
            <a:r>
              <a:rPr lang="kk-KZ" dirty="0" smtClean="0">
                <a:latin typeface="Times New Roman" pitchFamily="18" charset="0"/>
                <a:ea typeface="Calibri" pitchFamily="34" charset="0"/>
                <a:cs typeface="Times New Roman" pitchFamily="18" charset="0"/>
              </a:rPr>
              <a:t>өткізілді</a:t>
            </a:r>
            <a:endParaRPr lang="ru-RU" b="1" dirty="0" smtClean="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928670"/>
            <a:ext cx="8101042" cy="428628"/>
          </a:xfrm>
        </p:spPr>
        <p:txBody>
          <a:bodyPr>
            <a:normAutofit fontScale="90000"/>
          </a:bodyPr>
          <a:lstStyle/>
          <a:p>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C00000"/>
                </a:solidFill>
                <a:latin typeface="Times New Roman" pitchFamily="18" charset="0"/>
                <a:cs typeface="Times New Roman" pitchFamily="18" charset="0"/>
              </a:rPr>
              <a:t/>
            </a:r>
            <a:br>
              <a:rPr lang="kk-KZ" sz="2200" b="1" dirty="0" smtClean="0">
                <a:solidFill>
                  <a:srgbClr val="C00000"/>
                </a:solidFill>
                <a:latin typeface="Times New Roman" pitchFamily="18" charset="0"/>
                <a:cs typeface="Times New Roman" pitchFamily="18" charset="0"/>
              </a:rPr>
            </a:br>
            <a:r>
              <a:rPr lang="kk-KZ" sz="2200" b="1" dirty="0" smtClean="0">
                <a:solidFill>
                  <a:srgbClr val="C00000"/>
                </a:solidFill>
                <a:latin typeface="Times New Roman" pitchFamily="18" charset="0"/>
                <a:cs typeface="Times New Roman" pitchFamily="18" charset="0"/>
              </a:rPr>
              <a:t>14-18қараша </a:t>
            </a:r>
            <a:r>
              <a:rPr lang="kk-KZ" sz="2200" b="1" dirty="0">
                <a:solidFill>
                  <a:srgbClr val="C00000"/>
                </a:solidFill>
                <a:latin typeface="Times New Roman" pitchFamily="18" charset="0"/>
                <a:cs typeface="Times New Roman" pitchFamily="18" charset="0"/>
              </a:rPr>
              <a:t>аралығында,   бастауыш сынып    бойынша І жартыжылдықта өткізілген  </a:t>
            </a:r>
            <a:r>
              <a:rPr lang="kk-KZ" sz="2200" b="1" dirty="0" smtClean="0">
                <a:solidFill>
                  <a:srgbClr val="C00000"/>
                </a:solidFill>
                <a:latin typeface="Times New Roman" pitchFamily="18" charset="0"/>
                <a:cs typeface="Times New Roman" pitchFamily="18" charset="0"/>
              </a:rPr>
              <a:t> іс- шаралар</a:t>
            </a:r>
            <a:r>
              <a:rPr lang="kk-KZ" sz="2700" b="1" dirty="0" smtClean="0">
                <a:solidFill>
                  <a:srgbClr val="C00000"/>
                </a:solidFill>
                <a:latin typeface="Times New Roman" pitchFamily="18" charset="0"/>
                <a:cs typeface="Times New Roman" pitchFamily="18" charset="0"/>
              </a:rPr>
              <a:t/>
            </a:r>
            <a:br>
              <a:rPr lang="kk-KZ" sz="2700" b="1" dirty="0" smtClean="0">
                <a:solidFill>
                  <a:srgbClr val="C00000"/>
                </a:solidFill>
                <a:latin typeface="Times New Roman" pitchFamily="18" charset="0"/>
                <a:cs typeface="Times New Roman" pitchFamily="18" charset="0"/>
              </a:rPr>
            </a:br>
            <a:r>
              <a:rPr lang="ru-RU" sz="2700" b="1" dirty="0" smtClean="0">
                <a:solidFill>
                  <a:srgbClr val="C00000"/>
                </a:solidFill>
                <a:latin typeface="Times New Roman" pitchFamily="18" charset="0"/>
                <a:cs typeface="Times New Roman" pitchFamily="18" charset="0"/>
              </a:rPr>
              <a:t/>
            </a:r>
            <a:br>
              <a:rPr lang="ru-RU" sz="2700" b="1" dirty="0" smtClean="0">
                <a:solidFill>
                  <a:srgbClr val="C00000"/>
                </a:solidFill>
                <a:latin typeface="Times New Roman" pitchFamily="18" charset="0"/>
                <a:cs typeface="Times New Roman" pitchFamily="18" charset="0"/>
              </a:rPr>
            </a:br>
            <a:r>
              <a:rPr lang="kk-KZ" sz="2200" b="1" dirty="0" smtClean="0">
                <a:solidFill>
                  <a:srgbClr val="002060"/>
                </a:solidFill>
                <a:latin typeface="Times New Roman" pitchFamily="18" charset="0"/>
                <a:cs typeface="Times New Roman" pitchFamily="18" charset="0"/>
              </a:rPr>
              <a:t>Апталығының мақсаты: </a:t>
            </a:r>
            <a:r>
              <a:rPr lang="kk-KZ" sz="2200" dirty="0" smtClean="0">
                <a:solidFill>
                  <a:srgbClr val="002060"/>
                </a:solidFill>
                <a:latin typeface="Times New Roman" pitchFamily="18" charset="0"/>
                <a:cs typeface="Times New Roman" pitchFamily="18" charset="0"/>
              </a:rPr>
              <a:t>Жаңа әдіс-тәсілдерді пайдалана отырып, әр сабақта  оқушыларға терең де тиянақты білім беру;</a:t>
            </a:r>
            <a:r>
              <a:rPr lang="ru-RU" sz="2200" dirty="0" smtClean="0">
                <a:solidFill>
                  <a:srgbClr val="002060"/>
                </a:solidFill>
                <a:latin typeface="Times New Roman" pitchFamily="18" charset="0"/>
                <a:cs typeface="Times New Roman" pitchFamily="18" charset="0"/>
              </a:rPr>
              <a:t/>
            </a:r>
            <a:br>
              <a:rPr lang="ru-RU" sz="2200" dirty="0" smtClean="0">
                <a:solidFill>
                  <a:srgbClr val="002060"/>
                </a:solidFill>
                <a:latin typeface="Times New Roman" pitchFamily="18" charset="0"/>
                <a:cs typeface="Times New Roman" pitchFamily="18" charset="0"/>
              </a:rPr>
            </a:br>
            <a:r>
              <a:rPr lang="ru-RU" dirty="0"/>
              <a:t/>
            </a:r>
            <a:br>
              <a:rPr lang="ru-RU" dirty="0"/>
            </a:br>
            <a:endParaRPr lang="ru-RU" dirty="0"/>
          </a:p>
        </p:txBody>
      </p:sp>
      <p:sp>
        <p:nvSpPr>
          <p:cNvPr id="3" name="Содержимое 2"/>
          <p:cNvSpPr>
            <a:spLocks noGrp="1"/>
          </p:cNvSpPr>
          <p:nvPr>
            <p:ph type="subTitle" idx="1"/>
          </p:nvPr>
        </p:nvSpPr>
        <p:spPr>
          <a:xfrm>
            <a:off x="571472" y="4714884"/>
            <a:ext cx="3714776" cy="1571636"/>
          </a:xfrm>
        </p:spPr>
        <p:txBody>
          <a:bodyPr>
            <a:normAutofit lnSpcReduction="10000"/>
          </a:bodyPr>
          <a:lstStyle/>
          <a:p>
            <a:r>
              <a:rPr lang="kk-KZ" sz="1900" b="1" dirty="0" smtClean="0">
                <a:solidFill>
                  <a:srgbClr val="002060"/>
                </a:solidFill>
                <a:latin typeface="Times New Roman" pitchFamily="18" charset="0"/>
                <a:cs typeface="Times New Roman" pitchFamily="18" charset="0"/>
              </a:rPr>
              <a:t>“Умники и умницы” тақырыбында интеллектуалды ойын     1-4  орыс</a:t>
            </a:r>
            <a:endParaRPr lang="ru-RU" sz="1900" b="1" dirty="0" smtClean="0">
              <a:solidFill>
                <a:srgbClr val="002060"/>
              </a:solidFill>
              <a:latin typeface="Times New Roman" pitchFamily="18" charset="0"/>
              <a:cs typeface="Times New Roman" pitchFamily="18" charset="0"/>
            </a:endParaRPr>
          </a:p>
          <a:p>
            <a:pPr>
              <a:buNone/>
            </a:pPr>
            <a:r>
              <a:rPr lang="kk-KZ" sz="1900" b="1" dirty="0" smtClean="0">
                <a:solidFill>
                  <a:srgbClr val="002060"/>
                </a:solidFill>
                <a:latin typeface="Times New Roman" pitchFamily="18" charset="0"/>
                <a:cs typeface="Times New Roman" pitchFamily="18" charset="0"/>
              </a:rPr>
              <a:t>сыныптарда  </a:t>
            </a:r>
            <a:r>
              <a:rPr lang="kk-KZ" sz="1900" b="1" dirty="0">
                <a:solidFill>
                  <a:srgbClr val="002060"/>
                </a:solidFill>
                <a:latin typeface="Times New Roman" pitchFamily="18" charset="0"/>
                <a:cs typeface="Times New Roman" pitchFamily="18" charset="0"/>
              </a:rPr>
              <a:t>арасында </a:t>
            </a:r>
            <a:r>
              <a:rPr lang="kk-KZ" sz="1900" b="1" dirty="0" smtClean="0">
                <a:solidFill>
                  <a:srgbClr val="002060"/>
                </a:solidFill>
                <a:latin typeface="Times New Roman" pitchFamily="18" charset="0"/>
                <a:cs typeface="Times New Roman" pitchFamily="18" charset="0"/>
              </a:rPr>
              <a:t>Каримова С.А.</a:t>
            </a:r>
          </a:p>
          <a:p>
            <a:pPr>
              <a:buNone/>
            </a:pPr>
            <a:endParaRPr lang="kk-KZ" sz="1800" b="1" dirty="0" smtClean="0"/>
          </a:p>
          <a:p>
            <a:pPr>
              <a:buNone/>
            </a:pPr>
            <a:endParaRPr lang="kk-KZ" sz="1800" b="1" dirty="0" smtClean="0"/>
          </a:p>
        </p:txBody>
      </p:sp>
      <p:sp>
        <p:nvSpPr>
          <p:cNvPr id="235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3560" name="Rectangle 8"/>
          <p:cNvSpPr>
            <a:spLocks noChangeArrowheads="1"/>
          </p:cNvSpPr>
          <p:nvPr/>
        </p:nvSpPr>
        <p:spPr bwMode="auto">
          <a:xfrm>
            <a:off x="0" y="2819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3561" name="Rectangle 9"/>
          <p:cNvSpPr>
            <a:spLocks noChangeArrowheads="1"/>
          </p:cNvSpPr>
          <p:nvPr/>
        </p:nvSpPr>
        <p:spPr bwMode="auto">
          <a:xfrm>
            <a:off x="0" y="5162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Содержимое 2"/>
          <p:cNvSpPr txBox="1">
            <a:spLocks/>
          </p:cNvSpPr>
          <p:nvPr/>
        </p:nvSpPr>
        <p:spPr>
          <a:xfrm flipH="1">
            <a:off x="4357686" y="4857760"/>
            <a:ext cx="4214842" cy="171451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kk-KZ" sz="1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“Синонимы и антонимы” тақырыбында орыс тілі пәнінең ашық сабақ Смагулова З.А.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kk-KZ" sz="1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endParaRPr>
          </a:p>
        </p:txBody>
      </p:sp>
      <p:pic>
        <p:nvPicPr>
          <p:cNvPr id="3074" name="Picture 2" descr="C:\Users\Acer\Desktop\0cb17302-fa9c-4b54-8b18-1fa5af2c7404.jpg"/>
          <p:cNvPicPr>
            <a:picLocks noChangeAspect="1" noChangeArrowheads="1"/>
          </p:cNvPicPr>
          <p:nvPr/>
        </p:nvPicPr>
        <p:blipFill>
          <a:blip r:embed="rId2" cstate="print"/>
          <a:srcRect/>
          <a:stretch>
            <a:fillRect/>
          </a:stretch>
        </p:blipFill>
        <p:spPr bwMode="auto">
          <a:xfrm>
            <a:off x="357158" y="1928802"/>
            <a:ext cx="3643338" cy="2786046"/>
          </a:xfrm>
          <a:prstGeom prst="rect">
            <a:avLst/>
          </a:prstGeom>
          <a:noFill/>
        </p:spPr>
      </p:pic>
      <p:pic>
        <p:nvPicPr>
          <p:cNvPr id="3075" name="Picture 3" descr="C:\Users\Acer\Desktop\807b0b5d-0397-45e2-b764-5221d473c93d.jpg"/>
          <p:cNvPicPr>
            <a:picLocks noChangeAspect="1" noChangeArrowheads="1"/>
          </p:cNvPicPr>
          <p:nvPr/>
        </p:nvPicPr>
        <p:blipFill>
          <a:blip r:embed="rId3" cstate="print"/>
          <a:srcRect/>
          <a:stretch>
            <a:fillRect/>
          </a:stretch>
        </p:blipFill>
        <p:spPr bwMode="auto">
          <a:xfrm>
            <a:off x="4500562" y="2000240"/>
            <a:ext cx="4000528" cy="278608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6628" name="Rectangle 4"/>
          <p:cNvSpPr>
            <a:spLocks noChangeArrowheads="1"/>
          </p:cNvSpPr>
          <p:nvPr/>
        </p:nvSpPr>
        <p:spPr bwMode="auto">
          <a:xfrm>
            <a:off x="0" y="3409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26629" name="Rectangle 5"/>
          <p:cNvSpPr>
            <a:spLocks noChangeArrowheads="1"/>
          </p:cNvSpPr>
          <p:nvPr/>
        </p:nvSpPr>
        <p:spPr bwMode="auto">
          <a:xfrm>
            <a:off x="428596" y="4286256"/>
            <a:ext cx="29289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333500" algn="l"/>
              </a:tabLst>
            </a:pPr>
            <a:r>
              <a:rPr kumimoji="0" lang="kk-KZ"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kk-KZ"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Бөлшекті</a:t>
            </a:r>
            <a:r>
              <a:rPr kumimoji="0" lang="kk-KZ" sz="1600" b="1" i="0" u="none" strike="noStrike" cap="none" normalizeH="0" dirty="0" smtClean="0">
                <a:ln>
                  <a:noFill/>
                </a:ln>
                <a:solidFill>
                  <a:srgbClr val="002060"/>
                </a:solidFill>
                <a:effectLst/>
                <a:latin typeface="Times New Roman" pitchFamily="18" charset="0"/>
                <a:ea typeface="Calibri" pitchFamily="34" charset="0"/>
                <a:cs typeface="Times New Roman" pitchFamily="18" charset="0"/>
              </a:rPr>
              <a:t> оқу, жазу және салыстыру</a:t>
            </a:r>
            <a:r>
              <a:rPr kumimoji="0" lang="kk-KZ"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тақырыбында </a:t>
            </a:r>
            <a:r>
              <a:rPr lang="kk-KZ" sz="1600" b="1" dirty="0" smtClean="0">
                <a:solidFill>
                  <a:srgbClr val="002060"/>
                </a:solidFill>
                <a:latin typeface="Times New Roman" pitchFamily="18" charset="0"/>
                <a:ea typeface="Calibri" pitchFamily="34" charset="0"/>
                <a:cs typeface="Times New Roman" pitchFamily="18" charset="0"/>
              </a:rPr>
              <a:t> математика п</a:t>
            </a:r>
            <a:r>
              <a:rPr kumimoji="0" lang="kk-KZ"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әнінен                    ашық сабақ  </a:t>
            </a:r>
            <a:r>
              <a:rPr lang="kk-KZ" sz="1600" b="1" dirty="0" smtClean="0">
                <a:solidFill>
                  <a:srgbClr val="002060"/>
                </a:solidFill>
                <a:latin typeface="Times New Roman" pitchFamily="18" charset="0"/>
                <a:ea typeface="Calibri" pitchFamily="34" charset="0"/>
                <a:cs typeface="Times New Roman" pitchFamily="18" charset="0"/>
              </a:rPr>
              <a:t>Садық А.А.</a:t>
            </a:r>
            <a:endParaRPr kumimoji="0" lang="kk-KZ" sz="1600" b="1" i="0" u="none" strike="noStrike" cap="none" normalizeH="0" baseline="0" dirty="0" smtClean="0">
              <a:ln>
                <a:noFill/>
              </a:ln>
              <a:solidFill>
                <a:srgbClr val="002060"/>
              </a:solidFill>
              <a:effectLst/>
              <a:latin typeface="Arial" pitchFamily="34" charset="0"/>
              <a:cs typeface="Arial" pitchFamily="34" charset="0"/>
            </a:endParaRPr>
          </a:p>
        </p:txBody>
      </p:sp>
      <p:sp>
        <p:nvSpPr>
          <p:cNvPr id="266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6632" name="Rectangle 8"/>
          <p:cNvSpPr>
            <a:spLocks noChangeArrowheads="1"/>
          </p:cNvSpPr>
          <p:nvPr/>
        </p:nvSpPr>
        <p:spPr bwMode="auto">
          <a:xfrm>
            <a:off x="4214810" y="5857893"/>
            <a:ext cx="492919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333500" algn="l"/>
              </a:tabLst>
            </a:pPr>
            <a:r>
              <a:rPr kumimoji="0" lang="kk-KZ"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r>
              <a:rPr lang="kk-KZ" sz="1600" b="1" dirty="0" smtClean="0">
                <a:solidFill>
                  <a:srgbClr val="002060"/>
                </a:solidFill>
                <a:latin typeface="Times New Roman" pitchFamily="18" charset="0"/>
                <a:ea typeface="Calibri" pitchFamily="34" charset="0"/>
                <a:cs typeface="Times New Roman" pitchFamily="18" charset="0"/>
              </a:rPr>
              <a:t>Үш таңбалы сандарға көбейту алгоритмі</a:t>
            </a:r>
            <a:r>
              <a:rPr kumimoji="0" lang="kk-KZ"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тақырыбында  математика пәнінен                                            ашық сабақ  Скакова А.В. </a:t>
            </a:r>
            <a:endParaRPr kumimoji="0" lang="kk-KZ" sz="16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 name="Рисунок 10" descr="C:\Users\User\Downloads\WhatsApp Image 2022-11-03 at 11.18.26.jpeg"/>
          <p:cNvPicPr/>
          <p:nvPr/>
        </p:nvPicPr>
        <p:blipFill>
          <a:blip r:embed="rId2" cstate="print"/>
          <a:srcRect/>
          <a:stretch>
            <a:fillRect/>
          </a:stretch>
        </p:blipFill>
        <p:spPr bwMode="auto">
          <a:xfrm>
            <a:off x="357158" y="285728"/>
            <a:ext cx="3929090" cy="3857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C:\Users\Acer\Desktop\32b7bd00-ae17-4b7f-a65f-7ca2afcc6462.jpg"/>
          <p:cNvPicPr>
            <a:picLocks noChangeAspect="1" noChangeArrowheads="1"/>
          </p:cNvPicPr>
          <p:nvPr/>
        </p:nvPicPr>
        <p:blipFill>
          <a:blip r:embed="rId3"/>
          <a:srcRect/>
          <a:stretch>
            <a:fillRect/>
          </a:stretch>
        </p:blipFill>
        <p:spPr bwMode="auto">
          <a:xfrm>
            <a:off x="4786314" y="1500174"/>
            <a:ext cx="4048068" cy="4143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1331</Words>
  <Application>Microsoft Office PowerPoint</Application>
  <PresentationFormat>Экран (4:3)</PresentationFormat>
  <Paragraphs>310</Paragraphs>
  <Slides>30</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30</vt:i4>
      </vt:variant>
    </vt:vector>
  </HeadingPairs>
  <TitlesOfParts>
    <vt:vector size="34" baseType="lpstr">
      <vt:lpstr>Arial</vt:lpstr>
      <vt:lpstr>Calibri</vt:lpstr>
      <vt:lpstr>Times New Roman</vt:lpstr>
      <vt:lpstr>Тема Office</vt:lpstr>
      <vt:lpstr>Презентация PowerPoint</vt:lpstr>
      <vt:lpstr>Қазіргі таңда 2 мұғалім декреттік демалысқа кетті. Олар Скранжевская Виктория, Райым Лариса </vt:lpstr>
      <vt:lpstr>Бастауыш сыныптарының 2 жылдық білім сапасының мониторингісі </vt:lpstr>
      <vt:lpstr>  Үлгерім бойынша 1-4 сыныптарында білім сапасының мониторингісі </vt:lpstr>
      <vt:lpstr>Презентация PowerPoint</vt:lpstr>
      <vt:lpstr>Презентация PowerPoint</vt:lpstr>
      <vt:lpstr>Шеберлер әлеміне саяхат» эстетикалық сауаттылық апталығы аясында бастауыш сыныпта өткізілген іс- шара Тақырыбы: «Шеберлер әлеміне саяхат» Мақсаты:Көркем еңбекке, музыка әлеміне қызығушылығын арттыру арқылы  оқушылардың функционалдық сауаттылығын қалыптастыру    </vt:lpstr>
      <vt:lpstr>   14-18қараша аралығында,   бастауыш сынып    бойынша І жартыжылдықта өткізілген   іс- шаралар  Апталығының мақсаты: Жаңа әдіс-тәсілдерді пайдалана отырып, әр сабақта  оқушыларға терең де тиянақты білім беру;  </vt:lpstr>
      <vt:lpstr>Презентация PowerPoint</vt:lpstr>
      <vt:lpstr>Презентация PowerPoint</vt:lpstr>
      <vt:lpstr>10-14 сәуір  аралығында,   бастауыш сынып    бойынша ІІ жартыжылдықта өткізілген  ашық  сабақтар мен интеллектуалды ойындар.</vt:lpstr>
      <vt:lpstr>Презентация PowerPoint</vt:lpstr>
      <vt:lpstr>Презентация PowerPoint</vt:lpstr>
      <vt:lpstr>«МАТЕМАТИКА АЙНАЛАМЫЗДА» математикалық сауаттылық апталығы  </vt:lpstr>
      <vt:lpstr>Презентация PowerPoint</vt:lpstr>
      <vt:lpstr> «Цифрлық  әлем»  Ақпараттық сауаттылықты дамыту апталығы </vt:lpstr>
      <vt:lpstr>Презентация PowerPoint</vt:lpstr>
      <vt:lpstr>"Құқықтық навигатор» Құқықтық сауаттылық апталығы </vt:lpstr>
      <vt:lpstr>Презентация PowerPoint</vt:lpstr>
      <vt:lpstr>  Дене шынықтыру апталығы «Денің сау болса, бәрін аласың»  </vt:lpstr>
      <vt:lpstr>Презентация PowerPoint</vt:lpstr>
      <vt:lpstr>Тәуелсіздік күні</vt:lpstr>
      <vt:lpstr> </vt:lpstr>
      <vt:lpstr>Көрісу күні. Мақсаты: Оқушыларға халқымыздың қасиетті күні 14-Наурыз амал күнінің маңызы туралы білім беру. Ұлттық дәстүр туралы білімдерін одан әрі дамыту. Адамгершілікке,имандылыққа, ибалылыққа,мейірімді болуға тәрбиелеу. Таң сібірлеп атысымен, көрісу мерекесін асыға күтіп отырған әрбір отбасы алдын ала дайындалып қойған дастарханын жаяды. Міндетті түрде бауырсақ пісіріп, дастарханға тәтті-пәттісімен қосып үйіп қояды. Отбасының кішілері үлкендеріне қос қолын беріп, көрісіп шығады. Бір–біріне «Бір жасыңмен!» дейді </vt:lpstr>
      <vt:lpstr>Наурыз-нұрлы жыл басы» мерекелік  Мақсаты : Әз Наурыз еңсесі биік елдіктің, іргесі сөгілмеген бірліктің,ынтымақ пен ырыстың мерекесі екендігін және қазақ халқының салт дәстурлері,ауыз әдебиетінің мұраларымен таныстырып,олардың тарихи маңызын түсіндіру. Халқымыздың салт –дәстурін дәріптеу арқылы оқушыларды еліне,жеріне деген сүйіспеншілікке,адамгершілікке тәрбиелеу.  </vt:lpstr>
      <vt:lpstr>Презентация PowerPoint</vt:lpstr>
      <vt:lpstr>     7 мамыр - Отан қорғаушылар күні. Ұранды ердің - ұрпағы қайсар Мақсаты: Оқушыларға Ұлы Отанды сүюге, ерлік көрсеткен батырлардың бойындағы ержүректілік, отан сүйгіштік, ұлтжандылық қасиеттерін дәріптеу. Отанын, елін қорғай білуге тәрбиелеу. </vt:lpstr>
      <vt:lpstr>Әліппемен қоштасу</vt:lpstr>
      <vt:lpstr>1 маусым - Сыңғырла, соңғы қоңырау!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Acer</dc:creator>
  <cp:lastModifiedBy>rrr Aaa</cp:lastModifiedBy>
  <cp:revision>139</cp:revision>
  <dcterms:created xsi:type="dcterms:W3CDTF">2022-06-06T16:27:33Z</dcterms:created>
  <dcterms:modified xsi:type="dcterms:W3CDTF">2025-06-11T06:21:20Z</dcterms:modified>
</cp:coreProperties>
</file>