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6" r:id="rId2"/>
    <p:sldId id="261" r:id="rId3"/>
    <p:sldId id="260" r:id="rId4"/>
    <p:sldId id="263" r:id="rId5"/>
    <p:sldId id="258" r:id="rId6"/>
    <p:sldId id="257" r:id="rId7"/>
    <p:sldId id="262" r:id="rId8"/>
    <p:sldId id="266" r:id="rId9"/>
    <p:sldId id="267" r:id="rId10"/>
    <p:sldId id="259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 autoAdjust="0"/>
    <p:restoredTop sz="94671" autoAdjust="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9351-8866-4504-84C7-E989D87E77CA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25615-C305-421B-9482-A82027CA6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5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5615-C305-421B-9482-A82027CA605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7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04856" cy="3456384"/>
          </a:xfrm>
          <a:effectLst/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«Секреты адаптации»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подготовила</a:t>
            </a:r>
            <a:r>
              <a:rPr lang="kk-KZ" sz="14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воспитатель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Блялова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Б.О.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1\Desktop\Новая папка\Cute-Feet-Kids-Living-Room-Floor-Mural-Sticker-smile-Foot-Pattern-Cartoon-Vinyl-Ceremic-Tile-De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6959"/>
            <a:ext cx="2232248" cy="23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024336" cy="401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180132" cy="42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147248" cy="5976664"/>
          </a:xfrm>
        </p:spPr>
        <p:txBody>
          <a:bodyPr>
            <a:normAutofit lnSpcReduction="10000"/>
          </a:bodyPr>
          <a:lstStyle/>
          <a:p>
            <a:pPr indent="457200">
              <a:lnSpc>
                <a:spcPct val="80000"/>
              </a:lnSpc>
            </a:pPr>
            <a:r>
              <a:rPr lang="ru-RU" sz="1800" dirty="0">
                <a:latin typeface="Comic Sans MS" pitchFamily="66" charset="0"/>
              </a:rPr>
              <a:t>Выработать единый стиль воспитания и общения с ребёнком в </a:t>
            </a:r>
            <a:r>
              <a:rPr lang="ru-RU" sz="1800" dirty="0" smtClean="0">
                <a:latin typeface="Comic Sans MS" pitchFamily="66" charset="0"/>
              </a:rPr>
              <a:t>ДО </a:t>
            </a:r>
            <a:r>
              <a:rPr lang="ru-RU" sz="1800" dirty="0">
                <a:latin typeface="Comic Sans MS" pitchFamily="66" charset="0"/>
              </a:rPr>
              <a:t>и семье.</a:t>
            </a:r>
          </a:p>
          <a:p>
            <a:pPr indent="457200">
              <a:lnSpc>
                <a:spcPct val="80000"/>
              </a:lnSpc>
            </a:pPr>
            <a:r>
              <a:rPr lang="ru-RU" sz="1800" b="0" dirty="0">
                <a:latin typeface="Comic Sans MS" pitchFamily="66" charset="0"/>
              </a:rPr>
              <a:t>Необходимое условие успешной адаптации - согласованность действий родителей и воспитателей, сближение подходов к индивидуальным особенностям ребенка в семье и детском саду.</a:t>
            </a:r>
          </a:p>
          <a:p>
            <a:pPr indent="457200">
              <a:lnSpc>
                <a:spcPct val="80000"/>
              </a:lnSpc>
            </a:pPr>
            <a:r>
              <a:rPr lang="ru-RU" sz="1800" b="0" dirty="0">
                <a:latin typeface="Comic Sans MS" pitchFamily="66" charset="0"/>
              </a:rPr>
              <a:t>Родители, отдавая ребенка в детский сад, испытывают тревогу за его судьбу. Чутко улавливая состояние и настроение своих  близких, особенно мамы ребенок тоже тревожится.</a:t>
            </a:r>
          </a:p>
          <a:p>
            <a:pPr indent="457200">
              <a:lnSpc>
                <a:spcPct val="80000"/>
              </a:lnSpc>
            </a:pPr>
            <a:r>
              <a:rPr lang="ru-RU" sz="1800" b="0" dirty="0">
                <a:latin typeface="Comic Sans MS" pitchFamily="66" charset="0"/>
              </a:rPr>
              <a:t>Поэтому задача воспитателя - успокоить, прежде всего, взрослых и  </a:t>
            </a:r>
            <a:r>
              <a:rPr lang="ru-RU" sz="1800" b="0" dirty="0" smtClean="0">
                <a:latin typeface="Comic Sans MS" pitchFamily="66" charset="0"/>
              </a:rPr>
              <a:t>выработать совместно </a:t>
            </a:r>
            <a:r>
              <a:rPr lang="ru-RU" sz="1800" b="0" dirty="0">
                <a:latin typeface="Comic Sans MS" pitchFamily="66" charset="0"/>
              </a:rPr>
              <a:t>с родителями  единый стиль воспитания и общения с ребёнком:  </a:t>
            </a:r>
          </a:p>
          <a:p>
            <a:pPr lvl="0" indent="457200">
              <a:lnSpc>
                <a:spcPct val="80000"/>
              </a:lnSpc>
            </a:pPr>
            <a:r>
              <a:rPr lang="ru-RU" sz="1800" b="0" dirty="0">
                <a:latin typeface="Comic Sans MS" pitchFamily="66" charset="0"/>
              </a:rPr>
              <a:t>-постепенное вхождение ребенка в коллектив, </a:t>
            </a:r>
          </a:p>
          <a:p>
            <a:pPr lvl="0" indent="457200">
              <a:lnSpc>
                <a:spcPct val="80000"/>
              </a:lnSpc>
            </a:pPr>
            <a:r>
              <a:rPr lang="ru-RU" sz="1800" b="0" dirty="0" smtClean="0">
                <a:latin typeface="Comic Sans MS" pitchFamily="66" charset="0"/>
              </a:rPr>
              <a:t>-</a:t>
            </a:r>
            <a:r>
              <a:rPr lang="ru-RU" sz="1800" b="0" dirty="0">
                <a:latin typeface="Comic Sans MS" pitchFamily="66" charset="0"/>
              </a:rPr>
              <a:t>организация единого режима в </a:t>
            </a:r>
            <a:r>
              <a:rPr lang="ru-RU" sz="1800" b="0" dirty="0" smtClean="0">
                <a:latin typeface="Comic Sans MS" pitchFamily="66" charset="0"/>
              </a:rPr>
              <a:t>ДО </a:t>
            </a:r>
            <a:r>
              <a:rPr lang="ru-RU" sz="1800" b="0" dirty="0">
                <a:latin typeface="Comic Sans MS" pitchFamily="66" charset="0"/>
              </a:rPr>
              <a:t>и </a:t>
            </a:r>
            <a:r>
              <a:rPr lang="ru-RU" sz="1800" b="0" dirty="0" smtClean="0">
                <a:latin typeface="Comic Sans MS" pitchFamily="66" charset="0"/>
              </a:rPr>
              <a:t>семье;</a:t>
            </a:r>
            <a:endParaRPr lang="ru-RU" sz="1800" b="0" dirty="0">
              <a:latin typeface="Comic Sans MS" pitchFamily="66" charset="0"/>
            </a:endParaRPr>
          </a:p>
          <a:p>
            <a:pPr lvl="0" indent="457200">
              <a:lnSpc>
                <a:spcPct val="80000"/>
              </a:lnSpc>
            </a:pPr>
            <a:r>
              <a:rPr lang="ru-RU" sz="1800" b="0" dirty="0">
                <a:latin typeface="Comic Sans MS" pitchFamily="66" charset="0"/>
              </a:rPr>
              <a:t>-гибкий режим посещения </a:t>
            </a:r>
            <a:r>
              <a:rPr lang="ru-RU" sz="1800" b="0" dirty="0" smtClean="0">
                <a:latin typeface="Comic Sans MS" pitchFamily="66" charset="0"/>
              </a:rPr>
              <a:t>ДО </a:t>
            </a:r>
            <a:r>
              <a:rPr lang="ru-RU" sz="1800" b="0" dirty="0">
                <a:latin typeface="Comic Sans MS" pitchFamily="66" charset="0"/>
              </a:rPr>
              <a:t>для сокращения адаптационного </a:t>
            </a:r>
            <a:r>
              <a:rPr lang="ru-RU" sz="1800" b="0" dirty="0" smtClean="0">
                <a:latin typeface="Comic Sans MS" pitchFamily="66" charset="0"/>
              </a:rPr>
              <a:t>периода</a:t>
            </a:r>
            <a:r>
              <a:rPr lang="ru-RU" sz="1800" b="0" dirty="0">
                <a:latin typeface="Comic Sans MS" pitchFamily="66" charset="0"/>
              </a:rPr>
              <a:t>;</a:t>
            </a:r>
            <a:endParaRPr lang="ru-RU" sz="1800" b="0" dirty="0" smtClean="0">
              <a:latin typeface="Comic Sans MS" pitchFamily="66" charset="0"/>
            </a:endParaRPr>
          </a:p>
          <a:p>
            <a:pPr indent="457200">
              <a:lnSpc>
                <a:spcPct val="80000"/>
              </a:lnSpc>
            </a:pPr>
            <a:r>
              <a:rPr lang="ru-RU" sz="1800" b="0" dirty="0" smtClean="0">
                <a:latin typeface="Comic Sans MS" pitchFamily="66" charset="0"/>
              </a:rPr>
              <a:t>-сохранить </a:t>
            </a:r>
            <a:r>
              <a:rPr lang="ru-RU" sz="1800" b="0" dirty="0">
                <a:latin typeface="Comic Sans MS" pitchFamily="66" charset="0"/>
              </a:rPr>
              <a:t>в период привыкания привычные для ребенка приемы ухода, даже если они противоречат установкам педагога: покачать его на руках перед сном, </a:t>
            </a:r>
            <a:r>
              <a:rPr lang="ru-RU" sz="1800" b="0" dirty="0" smtClean="0">
                <a:latin typeface="Comic Sans MS" pitchFamily="66" charset="0"/>
              </a:rPr>
              <a:t>погладить спинку, спеть песенку, </a:t>
            </a:r>
            <a:r>
              <a:rPr lang="ru-RU" sz="1800" b="0" dirty="0">
                <a:latin typeface="Comic Sans MS" pitchFamily="66" charset="0"/>
              </a:rPr>
              <a:t>если он к этому </a:t>
            </a:r>
            <a:r>
              <a:rPr lang="ru-RU" sz="1800" b="0" dirty="0" smtClean="0">
                <a:latin typeface="Comic Sans MS" pitchFamily="66" charset="0"/>
              </a:rPr>
              <a:t>привык; </a:t>
            </a:r>
            <a:endParaRPr lang="ru-RU" sz="1800" b="0" dirty="0">
              <a:latin typeface="Comic Sans MS" pitchFamily="66" charset="0"/>
            </a:endParaRPr>
          </a:p>
          <a:p>
            <a:pPr indent="457200">
              <a:lnSpc>
                <a:spcPct val="90000"/>
              </a:lnSpc>
            </a:pPr>
            <a:r>
              <a:rPr lang="ru-RU" sz="1800" b="0" dirty="0">
                <a:latin typeface="Comic Sans MS" pitchFamily="66" charset="0"/>
              </a:rPr>
              <a:t>-вести адаптационные листы, которые помогут отследить течение адаптации ребенка, и вовремя принять меры по облегчению этого процесса </a:t>
            </a:r>
          </a:p>
          <a:p>
            <a:pPr lvl="0" indent="457200">
              <a:lnSpc>
                <a:spcPct val="80000"/>
              </a:lnSpc>
            </a:pPr>
            <a:endParaRPr lang="ru-RU" sz="1800" b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6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6120680"/>
          </a:xfrm>
        </p:spPr>
        <p:txBody>
          <a:bodyPr/>
          <a:lstStyle/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u="sng" dirty="0" smtClean="0">
                <a:latin typeface="Comic Sans MS" pitchFamily="66" charset="0"/>
              </a:rPr>
              <a:t>Адаптационный период считается законченным, если: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- Эмоциональное состояние ребенка устойчиво;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- Ребенок ест с аппетитом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- Быстро засыпает, вовремя просыпается в бодром настроении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- Эмоционально общителен с окружающими, легко вступает в контакт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- Играет со сверстниками или один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-  У ребенка не наблюдается излишнего мышечного напряжения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- Может себя занять в свободное </a:t>
            </a:r>
            <a:r>
              <a:rPr lang="ru-RU" b="0" dirty="0">
                <a:latin typeface="Comic Sans MS" pitchFamily="66" charset="0"/>
              </a:rPr>
              <a:t>от </a:t>
            </a:r>
            <a:r>
              <a:rPr lang="ru-RU" b="0" dirty="0" smtClean="0">
                <a:latin typeface="Comic Sans MS" pitchFamily="66" charset="0"/>
              </a:rPr>
              <a:t>занятий время.</a:t>
            </a:r>
            <a:endParaRPr lang="ru-RU" b="0" dirty="0">
              <a:latin typeface="Comic Sans MS" pitchFamily="66" charset="0"/>
            </a:endParaRPr>
          </a:p>
        </p:txBody>
      </p:sp>
      <p:pic>
        <p:nvPicPr>
          <p:cNvPr id="3075" name="Picture 3" descr="C:\Users\1\Desktop\адаптация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104456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496944" cy="5832648"/>
          </a:xfrm>
        </p:spPr>
        <p:txBody>
          <a:bodyPr>
            <a:normAutofit/>
          </a:bodyPr>
          <a:lstStyle/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latin typeface="Comic Sans MS" pitchFamily="66" charset="0"/>
              </a:rPr>
              <a:t>Проблема адаптации ребенка к условиям детского сада возникла с самого начала существования дошкольных учреждений и продолжает оставаться актуальной в наше время.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latin typeface="Comic Sans MS" pitchFamily="66" charset="0"/>
              </a:rPr>
              <a:t>Практически каждая семья при поступлении ребенка в </a:t>
            </a:r>
            <a:r>
              <a:rPr lang="ru-RU" b="0" dirty="0" smtClean="0">
                <a:latin typeface="Comic Sans MS" pitchFamily="66" charset="0"/>
              </a:rPr>
              <a:t>ДО </a:t>
            </a:r>
            <a:r>
              <a:rPr lang="ru-RU" b="0" dirty="0">
                <a:latin typeface="Comic Sans MS" pitchFamily="66" charset="0"/>
              </a:rPr>
              <a:t>сталкивается с этой проблемой.</a:t>
            </a:r>
          </a:p>
        </p:txBody>
      </p:sp>
      <p:pic>
        <p:nvPicPr>
          <p:cNvPr id="3074" name="Picture 2" descr="C:\Users\1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1943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3170505" cy="475252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620688"/>
            <a:ext cx="4248472" cy="53285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Адаптация</a:t>
            </a:r>
            <a:r>
              <a:rPr lang="ru-RU" b="0" dirty="0" smtClean="0">
                <a:latin typeface="Comic Sans MS" pitchFamily="66" charset="0"/>
              </a:rPr>
              <a:t> – это естественное состояние человека, проявляющееся в приспособлении (привыкании) к новым условиям жизни, новой деятельности, новым социальным контактам, новым социальным ролям</a:t>
            </a:r>
            <a:endParaRPr lang="ru-RU" b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Определено три степени адаптации: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Comic Sans MS" pitchFamily="66" charset="0"/>
              </a:rPr>
              <a:t>                   Легкая степень </a:t>
            </a:r>
            <a:r>
              <a:rPr lang="ru-RU" b="0" dirty="0" smtClean="0">
                <a:latin typeface="Comic Sans MS" pitchFamily="66" charset="0"/>
              </a:rPr>
              <a:t>-  ребенок адаптируется 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                       к новой обстановке несколько недель, 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                       без видимых изменений в поведении и 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                       без особых хлопот для родителей и 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                        воспитателей.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endParaRPr lang="ru-RU" b="0" dirty="0">
              <a:latin typeface="Comic Sans MS" pitchFamily="66" charset="0"/>
            </a:endParaRP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endParaRPr lang="ru-RU" b="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Comic Sans MS" pitchFamily="66" charset="0"/>
              </a:rPr>
              <a:t>   Средняя степень </a:t>
            </a:r>
            <a:r>
              <a:rPr lang="ru-RU" b="0" dirty="0" smtClean="0">
                <a:latin typeface="Comic Sans MS" pitchFamily="66" charset="0"/>
              </a:rPr>
              <a:t>- ребенок адаптируется к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новому коллективу больше месяца и может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заболеть.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endParaRPr lang="ru-RU" b="0" dirty="0" smtClean="0">
              <a:latin typeface="Comic Sans MS" pitchFamily="66" charset="0"/>
            </a:endParaRP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Comic Sans MS" pitchFamily="66" charset="0"/>
              </a:rPr>
              <a:t>               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                  Тяжелая степень  </a:t>
            </a:r>
            <a:r>
              <a:rPr lang="ru-RU" b="0" dirty="0" smtClean="0">
                <a:latin typeface="Comic Sans MS" pitchFamily="66" charset="0"/>
              </a:rPr>
              <a:t>- адаптация протекает 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                     более полугода, малыш часто болеет,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                      резко нарушается его поведение и 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latin typeface="Comic Sans MS" pitchFamily="66" charset="0"/>
              </a:rPr>
              <a:t>                       эмоциональное состояние.</a:t>
            </a:r>
            <a:endParaRPr lang="ru-RU" b="0" dirty="0">
              <a:latin typeface="Comic Sans MS" pitchFamily="66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2244167" cy="223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143907" cy="24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0" y="620688"/>
            <a:ext cx="2626618" cy="243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2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6120680"/>
          </a:xfrm>
        </p:spPr>
        <p:txBody>
          <a:bodyPr>
            <a:noAutofit/>
          </a:bodyPr>
          <a:lstStyle/>
          <a:p>
            <a:pPr indent="457200"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latin typeface="Comic Sans MS" pitchFamily="66" charset="0"/>
            </a:endParaRPr>
          </a:p>
          <a:p>
            <a:pPr indent="457200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Comic Sans MS" pitchFamily="66" charset="0"/>
              </a:rPr>
              <a:t>Актуальность</a:t>
            </a:r>
            <a:endParaRPr lang="ru-RU" sz="1800" dirty="0">
              <a:latin typeface="Comic Sans MS" pitchFamily="66" charset="0"/>
            </a:endParaRPr>
          </a:p>
          <a:p>
            <a:pPr lvl="0" indent="4572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dirty="0">
                <a:latin typeface="Comic Sans MS" pitchFamily="66" charset="0"/>
              </a:rPr>
              <a:t>Согласованность действий родителей и воспитателей для обеспечения полноценного процесса адаптации детей раннего возраста в </a:t>
            </a:r>
            <a:r>
              <a:rPr lang="ru-RU" sz="1800" b="0" dirty="0" smtClean="0">
                <a:latin typeface="Comic Sans MS" pitchFamily="66" charset="0"/>
              </a:rPr>
              <a:t>ДО. Необходимость </a:t>
            </a:r>
            <a:r>
              <a:rPr lang="ru-RU" sz="1800" b="0" dirty="0">
                <a:latin typeface="Comic Sans MS" pitchFamily="66" charset="0"/>
              </a:rPr>
              <a:t>облегчения симптомов адаптации детей </a:t>
            </a:r>
            <a:r>
              <a:rPr lang="ru-RU" sz="1800" b="0" dirty="0" smtClean="0">
                <a:latin typeface="Comic Sans MS" pitchFamily="66" charset="0"/>
              </a:rPr>
              <a:t>раннего возраста </a:t>
            </a:r>
            <a:r>
              <a:rPr lang="ru-RU" sz="1800" b="0" dirty="0">
                <a:latin typeface="Comic Sans MS" pitchFamily="66" charset="0"/>
              </a:rPr>
              <a:t>в </a:t>
            </a:r>
            <a:r>
              <a:rPr lang="ru-RU" sz="1800" b="0" dirty="0" smtClean="0">
                <a:latin typeface="Comic Sans MS" pitchFamily="66" charset="0"/>
              </a:rPr>
              <a:t>ДО. Организация </a:t>
            </a:r>
            <a:r>
              <a:rPr lang="ru-RU" sz="1800" b="0" dirty="0">
                <a:latin typeface="Comic Sans MS" pitchFamily="66" charset="0"/>
              </a:rPr>
              <a:t>системы процесса адаптации детей раннего возраста в </a:t>
            </a:r>
            <a:r>
              <a:rPr lang="ru-RU" sz="1800" b="0" dirty="0" smtClean="0">
                <a:latin typeface="Comic Sans MS" pitchFamily="66" charset="0"/>
              </a:rPr>
              <a:t>ДО</a:t>
            </a:r>
            <a:endParaRPr lang="ru-RU" sz="1800" b="0" dirty="0">
              <a:latin typeface="Comic Sans MS" pitchFamily="66" charset="0"/>
            </a:endParaRPr>
          </a:p>
          <a:p>
            <a:pPr indent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 dirty="0" smtClean="0">
              <a:latin typeface="Comic Sans MS" pitchFamily="66" charset="0"/>
            </a:endParaRPr>
          </a:p>
          <a:p>
            <a:pPr indent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Comic Sans MS" pitchFamily="66" charset="0"/>
              </a:rPr>
              <a:t>Проблема</a:t>
            </a:r>
            <a:endParaRPr lang="ru-RU" sz="1800" dirty="0">
              <a:latin typeface="Comic Sans MS" pitchFamily="66" charset="0"/>
            </a:endParaRPr>
          </a:p>
          <a:p>
            <a:pPr lvl="0" indent="4572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dirty="0">
                <a:latin typeface="Comic Sans MS" pitchFamily="66" charset="0"/>
              </a:rPr>
              <a:t>При каких условиях наиболее эффективно проходит адаптация </a:t>
            </a:r>
            <a:r>
              <a:rPr lang="ru-RU" sz="1800" b="0" dirty="0" smtClean="0">
                <a:latin typeface="Comic Sans MS" pitchFamily="66" charset="0"/>
              </a:rPr>
              <a:t>детей раннего </a:t>
            </a:r>
            <a:r>
              <a:rPr lang="ru-RU" sz="1800" b="0" dirty="0">
                <a:latin typeface="Comic Sans MS" pitchFamily="66" charset="0"/>
              </a:rPr>
              <a:t>возраста в условиях современного </a:t>
            </a:r>
            <a:r>
              <a:rPr lang="ru-RU" sz="1800" b="0" dirty="0" smtClean="0">
                <a:latin typeface="Comic Sans MS" pitchFamily="66" charset="0"/>
              </a:rPr>
              <a:t>ДО</a:t>
            </a:r>
            <a:endParaRPr lang="ru-RU" sz="1800" b="0" dirty="0">
              <a:latin typeface="Comic Sans MS" pitchFamily="66" charset="0"/>
            </a:endParaRPr>
          </a:p>
          <a:p>
            <a:pPr indent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 dirty="0" smtClean="0">
              <a:latin typeface="Comic Sans MS" pitchFamily="66" charset="0"/>
            </a:endParaRPr>
          </a:p>
          <a:p>
            <a:pPr indent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Comic Sans MS" pitchFamily="66" charset="0"/>
              </a:rPr>
              <a:t>Цель</a:t>
            </a:r>
            <a:endParaRPr lang="ru-RU" sz="1800" dirty="0">
              <a:latin typeface="Comic Sans MS" pitchFamily="66" charset="0"/>
            </a:endParaRPr>
          </a:p>
          <a:p>
            <a:pPr indent="4572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dirty="0">
                <a:latin typeface="Comic Sans MS" pitchFamily="66" charset="0"/>
              </a:rPr>
              <a:t>Развивать педагогическую компетентность родителей,  помогать семье находить ответы на интересующие вопросы в воспитании детей, привлекать их к сотрудничеству в плане единых подходов </a:t>
            </a:r>
            <a:r>
              <a:rPr lang="ru-RU" sz="1800" b="0" dirty="0" smtClean="0">
                <a:latin typeface="Comic Sans MS" pitchFamily="66" charset="0"/>
              </a:rPr>
              <a:t>в воспитании </a:t>
            </a:r>
            <a:r>
              <a:rPr lang="ru-RU" sz="1800" b="0" dirty="0">
                <a:latin typeface="Comic Sans MS" pitchFamily="66" charset="0"/>
              </a:rPr>
              <a:t>ребёнка</a:t>
            </a:r>
            <a:r>
              <a:rPr lang="ru-RU" sz="1800" b="0" dirty="0" smtClean="0">
                <a:latin typeface="Comic Sans MS" pitchFamily="66" charset="0"/>
              </a:rPr>
              <a:t>.</a:t>
            </a:r>
          </a:p>
          <a:p>
            <a:pPr indent="4572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latin typeface="Comic Sans MS" pitchFamily="66" charset="0"/>
            </a:endParaRPr>
          </a:p>
          <a:p>
            <a:pPr indent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Comic Sans MS" pitchFamily="66" charset="0"/>
              </a:rPr>
              <a:t>Задачи</a:t>
            </a:r>
          </a:p>
          <a:p>
            <a:pPr lvl="0" indent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dirty="0">
                <a:latin typeface="Comic Sans MS" pitchFamily="66" charset="0"/>
              </a:rPr>
              <a:t>1.Создание условий для охраны и укрепления здоровья детей, облегчения периода адаптации к условиям </a:t>
            </a:r>
            <a:r>
              <a:rPr lang="ru-RU" sz="1800" b="0" dirty="0" smtClean="0">
                <a:latin typeface="Comic Sans MS" pitchFamily="66" charset="0"/>
              </a:rPr>
              <a:t>ДО</a:t>
            </a:r>
            <a:endParaRPr lang="ru-RU" sz="1800" b="0" dirty="0">
              <a:latin typeface="Comic Sans MS" pitchFamily="66" charset="0"/>
            </a:endParaRPr>
          </a:p>
          <a:p>
            <a:pPr indent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dirty="0">
                <a:latin typeface="Comic Sans MS" pitchFamily="66" charset="0"/>
              </a:rPr>
              <a:t>2.Формирование эмоционального контакта, доверия детей к воспитателю.</a:t>
            </a:r>
          </a:p>
          <a:p>
            <a:pPr indent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dirty="0">
                <a:latin typeface="Comic Sans MS" pitchFamily="66" charset="0"/>
              </a:rPr>
              <a:t>3. Выработать единый стиль воспитания и общения с ребёнком в </a:t>
            </a:r>
            <a:r>
              <a:rPr lang="ru-RU" sz="1800" b="0" dirty="0" smtClean="0">
                <a:latin typeface="Comic Sans MS" pitchFamily="66" charset="0"/>
              </a:rPr>
              <a:t>ДО </a:t>
            </a:r>
            <a:r>
              <a:rPr lang="ru-RU" sz="1800" b="0" dirty="0">
                <a:latin typeface="Comic Sans MS" pitchFamily="66" charset="0"/>
              </a:rPr>
              <a:t>и семье.</a:t>
            </a:r>
          </a:p>
          <a:p>
            <a:pPr>
              <a:lnSpc>
                <a:spcPct val="80000"/>
              </a:lnSpc>
            </a:pPr>
            <a:endParaRPr lang="ru-RU" sz="1800" dirty="0"/>
          </a:p>
          <a:p>
            <a:pPr algn="ctr">
              <a:lnSpc>
                <a:spcPct val="80000"/>
              </a:lnSpc>
            </a:pPr>
            <a:endParaRPr lang="ru-RU" sz="1800" b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064896" cy="5832648"/>
          </a:xfrm>
        </p:spPr>
        <p:txBody>
          <a:bodyPr>
            <a:normAutofit fontScale="70000" lnSpcReduction="20000"/>
          </a:bodyPr>
          <a:lstStyle/>
          <a:p>
            <a:pPr lvl="0"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   </a:t>
            </a:r>
            <a:r>
              <a:rPr lang="ru-RU" sz="2900" dirty="0">
                <a:latin typeface="Comic Sans MS" pitchFamily="66" charset="0"/>
              </a:rPr>
              <a:t>Создание условий для охраны и укрепления здоровья детей, облегчения периода адаптации к условиям </a:t>
            </a:r>
            <a:r>
              <a:rPr lang="ru-RU" sz="2900" dirty="0" smtClean="0">
                <a:latin typeface="Comic Sans MS" pitchFamily="66" charset="0"/>
              </a:rPr>
              <a:t>ДО.</a:t>
            </a:r>
          </a:p>
          <a:p>
            <a:pPr lvl="0" indent="457200">
              <a:spcBef>
                <a:spcPts val="0"/>
              </a:spcBef>
              <a:spcAft>
                <a:spcPts val="0"/>
              </a:spcAft>
            </a:pPr>
            <a:endParaRPr lang="ru-RU" sz="2900" dirty="0">
              <a:latin typeface="Comic Sans MS" pitchFamily="66" charset="0"/>
            </a:endParaRP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u="sng" dirty="0" smtClean="0">
                <a:latin typeface="Comic Sans MS" pitchFamily="66" charset="0"/>
              </a:rPr>
              <a:t>Модель </a:t>
            </a:r>
            <a:r>
              <a:rPr lang="ru-RU" sz="2900" b="0" u="sng" dirty="0">
                <a:latin typeface="Comic Sans MS" pitchFamily="66" charset="0"/>
              </a:rPr>
              <a:t>организации адаптационного периода</a:t>
            </a:r>
            <a:r>
              <a:rPr lang="ru-RU" sz="2900" b="0" dirty="0">
                <a:latin typeface="Comic Sans MS" pitchFamily="66" charset="0"/>
              </a:rPr>
              <a:t>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1. Индивидуальный подход к ребенку: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 а) использование игрушек-забав, игрушек-сюрпризов;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 б) учет домашних привычек;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 в) использование колыбельных при укладывании детей спать.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2. Игры с воспитателем.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3. Игры-занятия, игры-упражнения, игры-инсценировки.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4. Побуждение ребенка к общению со сверстниками: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 а) игры ребенка рядом со сверстниками;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 б) приучение к объединению в игре с другим ребенком;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 в) ситуации, общение;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 г) использование фольклора;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 д) элементы театрализованной деятельности;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5. Учет и использование в период адаптации привычек и стереотипов поведения ребенка.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6. Контроль за физическим состоянием ребенка.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900" b="0" dirty="0">
                <a:latin typeface="Comic Sans MS" pitchFamily="66" charset="0"/>
              </a:rPr>
              <a:t>7. Элементы закаливающих мероприятий.</a:t>
            </a:r>
          </a:p>
          <a:p>
            <a:pPr lvl="0"/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9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003232" cy="5649491"/>
          </a:xfrm>
        </p:spPr>
        <p:txBody>
          <a:bodyPr>
            <a:normAutofit fontScale="92500" lnSpcReduction="10000"/>
          </a:bodyPr>
          <a:lstStyle/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Comic Sans MS" pitchFamily="66" charset="0"/>
              </a:rPr>
              <a:t>Формирование </a:t>
            </a:r>
            <a:r>
              <a:rPr lang="ru-RU" sz="2400" dirty="0">
                <a:latin typeface="Comic Sans MS" pitchFamily="66" charset="0"/>
              </a:rPr>
              <a:t>эмоционального контакта, доверия детей к воспитателю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endParaRPr lang="ru-RU" sz="2400" dirty="0" smtClean="0"/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400" b="0" dirty="0" smtClean="0">
                <a:latin typeface="Comic Sans MS" pitchFamily="66" charset="0"/>
              </a:rPr>
              <a:t>Ребенок должен увидеть в воспитателе доброго, всегда готового прийти на помощь человека и интересного партнера в игре.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400" b="0" dirty="0" smtClean="0">
                <a:latin typeface="Comic Sans MS" pitchFamily="66" charset="0"/>
              </a:rPr>
              <a:t>Эмоциональное общение возникает на основе совместных действий (игр, занятий, наблюдений и т.д.) сопровождаемых улыбкой, ласковой интонацией, проявлением заботы к каждому малышу.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400" b="0" dirty="0" smtClean="0">
                <a:latin typeface="Comic Sans MS" pitchFamily="66" charset="0"/>
              </a:rPr>
              <a:t>Первые игры должны быть фронтальными, чтобы ни один ребенок не чувствовал себя обделённым вниманием.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400" b="0" dirty="0" smtClean="0">
                <a:latin typeface="Comic Sans MS" pitchFamily="66" charset="0"/>
              </a:rPr>
              <a:t>Инициатором игр всегда выступает взрослый (берет на себя какую – то роль в игре).</a:t>
            </a: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ru-RU" sz="2400" b="0" dirty="0" smtClean="0">
                <a:latin typeface="Comic Sans MS" pitchFamily="66" charset="0"/>
              </a:rPr>
              <a:t>Игры выбираются с учетом возможностей детей, места </a:t>
            </a:r>
            <a:r>
              <a:rPr lang="ru-RU" sz="2400" b="0" dirty="0">
                <a:latin typeface="Comic Sans MS" pitchFamily="66" charset="0"/>
              </a:rPr>
              <a:t>проведения.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8316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568952" cy="579350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136904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80000"/>
              </a:lnSpc>
            </a:pPr>
            <a:r>
              <a:rPr lang="ru-RU" sz="2000" b="1" dirty="0">
                <a:latin typeface="Comic Sans MS" pitchFamily="66" charset="0"/>
              </a:rPr>
              <a:t> Игры в адаптационный период с детьми двух-трех лет.</a:t>
            </a:r>
          </a:p>
          <a:p>
            <a:pPr indent="457200">
              <a:lnSpc>
                <a:spcPct val="80000"/>
              </a:lnSpc>
            </a:pPr>
            <a:r>
              <a:rPr lang="ru-RU" dirty="0">
                <a:latin typeface="Comic Sans MS" pitchFamily="66" charset="0"/>
              </a:rPr>
              <a:t>Существует несколько правил игры.</a:t>
            </a:r>
          </a:p>
          <a:p>
            <a:pPr indent="457200">
              <a:lnSpc>
                <a:spcPct val="80000"/>
              </a:lnSpc>
            </a:pPr>
            <a:r>
              <a:rPr lang="ru-RU" u="sng" dirty="0">
                <a:latin typeface="Comic Sans MS" pitchFamily="66" charset="0"/>
              </a:rPr>
              <a:t>Первое</a:t>
            </a:r>
            <a:r>
              <a:rPr lang="ru-RU" dirty="0">
                <a:latin typeface="Comic Sans MS" pitchFamily="66" charset="0"/>
              </a:rPr>
              <a:t>, и самое важное, правило — добровольность участия в игре. Необходимо добиться того, чтобы ребенок захотел принять участие в предложенной игре. Заставляя, мы можем вызывать в малыше чувство протеста, негативизма, а в этом случае эффекта от игры ожидать не стоит. Напротив, увидев, как играют другие, увлекшись, ребенок сам включается в игру. </a:t>
            </a:r>
          </a:p>
          <a:p>
            <a:pPr indent="457200">
              <a:lnSpc>
                <a:spcPct val="80000"/>
              </a:lnSpc>
            </a:pPr>
            <a:r>
              <a:rPr lang="ru-RU" b="1" dirty="0">
                <a:latin typeface="Comic Sans MS" pitchFamily="66" charset="0"/>
              </a:rPr>
              <a:t>Правило 2</a:t>
            </a:r>
            <a:r>
              <a:rPr lang="ru-RU" dirty="0">
                <a:latin typeface="Comic Sans MS" pitchFamily="66" charset="0"/>
              </a:rPr>
              <a:t>. Взрослый должен стать непосредственным участником игры. Своими действиями, эмоциональным общением с детьми он вовлекает их в игровую деятельность, делает ее важной и значимой для них. Взрослый организовывает и направляет игру., т.е. взрослый совмещает две роли — участника и организатора. Причем совмещать эти роли взрослый должен и в дальнейшем.</a:t>
            </a:r>
          </a:p>
          <a:p>
            <a:pPr indent="457200">
              <a:lnSpc>
                <a:spcPct val="80000"/>
              </a:lnSpc>
            </a:pPr>
            <a:r>
              <a:rPr lang="ru-RU" b="1" dirty="0">
                <a:latin typeface="Comic Sans MS" pitchFamily="66" charset="0"/>
              </a:rPr>
              <a:t>Правило 3. </a:t>
            </a:r>
            <a:r>
              <a:rPr lang="ru-RU" dirty="0">
                <a:latin typeface="Comic Sans MS" pitchFamily="66" charset="0"/>
              </a:rPr>
              <a:t>Многократное повторение игр, которое является необходимым условием развивающего эффекта. Воспитанники по-разному и в разном темпе принимают и усваивают новое. Систематически участвуя в той или иной игре, дети начинают понимать ее содержание, лучше выполнять условия, которые создают игры для освоения и применения нового опыта. А чтобы при повторении игра не надоела, необходимо выполнять</a:t>
            </a:r>
          </a:p>
          <a:p>
            <a:pPr indent="457200">
              <a:lnSpc>
                <a:spcPct val="80000"/>
              </a:lnSpc>
            </a:pPr>
            <a:r>
              <a:rPr lang="ru-RU" b="1" dirty="0">
                <a:latin typeface="Comic Sans MS" pitchFamily="66" charset="0"/>
              </a:rPr>
              <a:t>Правило 4.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Взрослый </a:t>
            </a:r>
            <a:r>
              <a:rPr lang="ru-RU" dirty="0">
                <a:latin typeface="Comic Sans MS" pitchFamily="66" charset="0"/>
              </a:rPr>
              <a:t>не должен оценивать действия ребенка: слова типа «Неверно, не так» или «Молодец, правильно» в данном случае не используются. Дайте ребенку возможность проявить, выразить себя, не загоняйте его в свои, даже самые лучшие, рамки. Он по-своему видит мир, у него есть свой взгляд на вещи, помогите ему выразить все это! </a:t>
            </a:r>
          </a:p>
        </p:txBody>
      </p:sp>
    </p:spTree>
    <p:extLst>
      <p:ext uri="{BB962C8B-B14F-4D97-AF65-F5344CB8AC3E}">
        <p14:creationId xmlns:p14="http://schemas.microsoft.com/office/powerpoint/2010/main" val="34755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4679" y="157571"/>
            <a:ext cx="2376263" cy="315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664296" cy="354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2447487" cy="332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5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780</TotalTime>
  <Words>514</Words>
  <Application>Microsoft Office PowerPoint</Application>
  <PresentationFormat>Экран (4:3)</PresentationFormat>
  <Paragraphs>85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«Секреты адаптации» подготовила: воспитатель Блялова Б.О.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без кризиса</dc:title>
  <dc:creator>1</dc:creator>
  <cp:lastModifiedBy>Атанияз</cp:lastModifiedBy>
  <cp:revision>47</cp:revision>
  <dcterms:created xsi:type="dcterms:W3CDTF">2017-10-05T10:46:54Z</dcterms:created>
  <dcterms:modified xsi:type="dcterms:W3CDTF">2025-04-17T09:51:54Z</dcterms:modified>
</cp:coreProperties>
</file>