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281" r:id="rId4"/>
    <p:sldId id="286" r:id="rId5"/>
    <p:sldId id="288" r:id="rId6"/>
    <p:sldId id="258" r:id="rId7"/>
    <p:sldId id="264" r:id="rId8"/>
    <p:sldId id="268" r:id="rId9"/>
    <p:sldId id="289" r:id="rId10"/>
    <p:sldId id="287" r:id="rId11"/>
    <p:sldId id="28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7E4B-47E2-4197-AB20-0789FD609A15}"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A76F7-DA69-4A96-BC4B-83E2883D3276}"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Титульный слайд">
    <p:bg bwMode="gray">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4095751" y="0"/>
            <a:ext cx="1890183" cy="6858000"/>
          </a:xfrm>
          <a:prstGeom prst="rect">
            <a:avLst/>
          </a:prstGeom>
          <a:solidFill>
            <a:schemeClr val="accent2">
              <a:alpha val="70195"/>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5" name="Rectangle 3"/>
          <p:cNvSpPr>
            <a:spLocks noChangeArrowheads="1"/>
          </p:cNvSpPr>
          <p:nvPr/>
        </p:nvSpPr>
        <p:spPr bwMode="gray">
          <a:xfrm>
            <a:off x="1" y="0"/>
            <a:ext cx="4203700"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ln>
          <a:effectLst/>
        </p:spPr>
        <p:txBody>
          <a:bodyPr wrap="none" anchor="ctr"/>
          <a:lstStyle/>
          <a:p>
            <a:pPr>
              <a:defRPr/>
            </a:pPr>
            <a:endParaRPr lang="ru-RU"/>
          </a:p>
        </p:txBody>
      </p:sp>
      <p:sp>
        <p:nvSpPr>
          <p:cNvPr id="6" name="Rectangle 4"/>
          <p:cNvSpPr>
            <a:spLocks noChangeArrowheads="1"/>
          </p:cNvSpPr>
          <p:nvPr/>
        </p:nvSpPr>
        <p:spPr bwMode="gray">
          <a:xfrm>
            <a:off x="9203267" y="-11113"/>
            <a:ext cx="404284" cy="6858001"/>
          </a:xfrm>
          <a:prstGeom prst="rect">
            <a:avLst/>
          </a:prstGeom>
          <a:solidFill>
            <a:schemeClr val="accent2">
              <a:alpha val="30196"/>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7" name="Rectangle 5"/>
          <p:cNvSpPr>
            <a:spLocks noChangeArrowheads="1"/>
          </p:cNvSpPr>
          <p:nvPr/>
        </p:nvSpPr>
        <p:spPr bwMode="gray">
          <a:xfrm>
            <a:off x="9544051" y="12700"/>
            <a:ext cx="302683" cy="6858000"/>
          </a:xfrm>
          <a:prstGeom prst="rect">
            <a:avLst/>
          </a:prstGeom>
          <a:solidFill>
            <a:schemeClr val="accent2">
              <a:alpha val="2000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8" name="Rectangle 6"/>
          <p:cNvSpPr>
            <a:spLocks noChangeArrowheads="1"/>
          </p:cNvSpPr>
          <p:nvPr/>
        </p:nvSpPr>
        <p:spPr bwMode="gray">
          <a:xfrm>
            <a:off x="5833534" y="0"/>
            <a:ext cx="1413933" cy="6858000"/>
          </a:xfrm>
          <a:prstGeom prst="rect">
            <a:avLst/>
          </a:prstGeom>
          <a:solidFill>
            <a:schemeClr val="accent2">
              <a:alpha val="63921"/>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9" name="Rectangle 7"/>
          <p:cNvSpPr>
            <a:spLocks noChangeArrowheads="1"/>
          </p:cNvSpPr>
          <p:nvPr/>
        </p:nvSpPr>
        <p:spPr bwMode="gray">
          <a:xfrm>
            <a:off x="7145867" y="-17463"/>
            <a:ext cx="971551" cy="6938963"/>
          </a:xfrm>
          <a:prstGeom prst="rect">
            <a:avLst/>
          </a:prstGeom>
          <a:solidFill>
            <a:schemeClr val="accent2">
              <a:alpha val="54117"/>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0" name="Rectangle 8"/>
          <p:cNvSpPr>
            <a:spLocks noChangeArrowheads="1"/>
          </p:cNvSpPr>
          <p:nvPr/>
        </p:nvSpPr>
        <p:spPr bwMode="gray">
          <a:xfrm>
            <a:off x="8024285" y="-19050"/>
            <a:ext cx="730249" cy="6938963"/>
          </a:xfrm>
          <a:prstGeom prst="rect">
            <a:avLst/>
          </a:prstGeom>
          <a:solidFill>
            <a:schemeClr val="accent2">
              <a:alpha val="47058"/>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1" name="Rectangle 9"/>
          <p:cNvSpPr>
            <a:spLocks noChangeArrowheads="1"/>
          </p:cNvSpPr>
          <p:nvPr/>
        </p:nvSpPr>
        <p:spPr bwMode="gray">
          <a:xfrm>
            <a:off x="8674100" y="0"/>
            <a:ext cx="594784" cy="6858000"/>
          </a:xfrm>
          <a:prstGeom prst="rect">
            <a:avLst/>
          </a:prstGeom>
          <a:solidFill>
            <a:schemeClr val="accent2">
              <a:alpha val="3686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2" name="Rectangle 10"/>
          <p:cNvSpPr>
            <a:spLocks noChangeArrowheads="1"/>
          </p:cNvSpPr>
          <p:nvPr/>
        </p:nvSpPr>
        <p:spPr bwMode="gray">
          <a:xfrm>
            <a:off x="9785352" y="52388"/>
            <a:ext cx="182033" cy="6858000"/>
          </a:xfrm>
          <a:prstGeom prst="rect">
            <a:avLst/>
          </a:prstGeom>
          <a:solidFill>
            <a:schemeClr val="accent2">
              <a:alpha val="1490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3" name="Rectangle 11"/>
          <p:cNvSpPr>
            <a:spLocks noChangeArrowheads="1"/>
          </p:cNvSpPr>
          <p:nvPr/>
        </p:nvSpPr>
        <p:spPr bwMode="gray">
          <a:xfrm>
            <a:off x="11154834" y="20638"/>
            <a:ext cx="459317" cy="6858000"/>
          </a:xfrm>
          <a:prstGeom prst="rect">
            <a:avLst/>
          </a:prstGeom>
          <a:solidFill>
            <a:schemeClr val="accent2">
              <a:alpha val="23137"/>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4" name="Rectangle 12"/>
          <p:cNvSpPr>
            <a:spLocks noChangeArrowheads="1"/>
          </p:cNvSpPr>
          <p:nvPr/>
        </p:nvSpPr>
        <p:spPr bwMode="gray">
          <a:xfrm>
            <a:off x="11552767" y="0"/>
            <a:ext cx="632884" cy="6858000"/>
          </a:xfrm>
          <a:prstGeom prst="rect">
            <a:avLst/>
          </a:prstGeom>
          <a:solidFill>
            <a:schemeClr val="accent2">
              <a:alpha val="27843"/>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5" name="Rectangle 15"/>
          <p:cNvSpPr>
            <a:spLocks noChangeArrowheads="1"/>
          </p:cNvSpPr>
          <p:nvPr/>
        </p:nvSpPr>
        <p:spPr bwMode="gray">
          <a:xfrm>
            <a:off x="10604501" y="4763"/>
            <a:ext cx="182033" cy="6858000"/>
          </a:xfrm>
          <a:prstGeom prst="rect">
            <a:avLst/>
          </a:prstGeom>
          <a:solidFill>
            <a:schemeClr val="accent2">
              <a:alpha val="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6" name="Rectangle 16"/>
          <p:cNvSpPr>
            <a:spLocks noChangeArrowheads="1"/>
          </p:cNvSpPr>
          <p:nvPr/>
        </p:nvSpPr>
        <p:spPr bwMode="gray">
          <a:xfrm>
            <a:off x="10727267" y="4763"/>
            <a:ext cx="224367" cy="6858000"/>
          </a:xfrm>
          <a:prstGeom prst="rect">
            <a:avLst/>
          </a:prstGeom>
          <a:solidFill>
            <a:schemeClr val="accent2">
              <a:alpha val="12157"/>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17" name="Rectangle 17"/>
          <p:cNvSpPr>
            <a:spLocks noChangeArrowheads="1"/>
          </p:cNvSpPr>
          <p:nvPr/>
        </p:nvSpPr>
        <p:spPr bwMode="gray">
          <a:xfrm>
            <a:off x="10902951" y="-11113"/>
            <a:ext cx="306916" cy="6858001"/>
          </a:xfrm>
          <a:prstGeom prst="rect">
            <a:avLst/>
          </a:prstGeom>
          <a:solidFill>
            <a:schemeClr val="accent2">
              <a:alpha val="18039"/>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7186" name="Rectangle 18"/>
          <p:cNvSpPr>
            <a:spLocks noGrp="1" noChangeArrowheads="1"/>
          </p:cNvSpPr>
          <p:nvPr>
            <p:ph type="ctrTitle" sz="quarter"/>
          </p:nvPr>
        </p:nvSpPr>
        <p:spPr bwMode="gray">
          <a:xfrm>
            <a:off x="5069417" y="1314451"/>
            <a:ext cx="6807200" cy="1470025"/>
          </a:xfrm>
        </p:spPr>
        <p:txBody>
          <a:bodyPr/>
          <a:lstStyle>
            <a:lvl1pPr algn="ctr">
              <a:defRPr sz="4400"/>
            </a:lvl1pPr>
          </a:lstStyle>
          <a:p>
            <a:r>
              <a:rPr lang="ru-RU" smtClean="0"/>
              <a:t>Образец заголовка</a:t>
            </a:r>
            <a:endParaRPr lang="en-US"/>
          </a:p>
        </p:txBody>
      </p:sp>
      <p:sp>
        <p:nvSpPr>
          <p:cNvPr id="7187" name="Rectangle 19"/>
          <p:cNvSpPr>
            <a:spLocks noGrp="1" noChangeArrowheads="1"/>
          </p:cNvSpPr>
          <p:nvPr>
            <p:ph type="subTitle" sz="quarter" idx="1"/>
          </p:nvPr>
        </p:nvSpPr>
        <p:spPr bwMode="gray">
          <a:xfrm>
            <a:off x="5080000" y="2762250"/>
            <a:ext cx="6868584" cy="757238"/>
          </a:xfrm>
        </p:spPr>
        <p:txBody>
          <a:bodyPr/>
          <a:lstStyle>
            <a:lvl1pPr marL="0" indent="0" algn="ctr">
              <a:buFont typeface="Wingdings" panose="05000000000000000000" pitchFamily="2" charset="2"/>
              <a:buNone/>
              <a:defRPr sz="2000" b="0">
                <a:solidFill>
                  <a:schemeClr val="tx1"/>
                </a:solidFill>
              </a:defRPr>
            </a:lvl1pPr>
          </a:lstStyle>
          <a:p>
            <a:r>
              <a:rPr lang="ru-RU" smtClean="0"/>
              <a:t>Образец подзаголовка</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500"/>
                            </p:stCondLst>
                            <p:childTnLst>
                              <p:par>
                                <p:cTn id="68" presetID="6" presetClass="emph" presetSubtype="0" fill="hold" grpId="1" nodeType="afterEffect">
                                  <p:stCondLst>
                                    <p:cond delay="0"/>
                                  </p:stCondLst>
                                  <p:childTnLst>
                                    <p:animScale>
                                      <p:cBhvr>
                                        <p:cTn id="69" dur="500" fill="hold"/>
                                        <p:tgtEl>
                                          <p:spTgt spid="5"/>
                                        </p:tgtEl>
                                      </p:cBhvr>
                                      <p:by x="150000" y="150000"/>
                                    </p:animScale>
                                  </p:childTnLst>
                                </p:cTn>
                              </p:par>
                              <p:par>
                                <p:cTn id="70" presetID="6" presetClass="emph" presetSubtype="0" fill="hold" grpId="1" nodeType="withEffect">
                                  <p:stCondLst>
                                    <p:cond delay="200"/>
                                  </p:stCondLst>
                                  <p:childTnLst>
                                    <p:animScale>
                                      <p:cBhvr>
                                        <p:cTn id="71" dur="500" fill="hold"/>
                                        <p:tgtEl>
                                          <p:spTgt spid="8"/>
                                        </p:tgtEl>
                                      </p:cBhvr>
                                      <p:by x="150000" y="150000"/>
                                    </p:animScale>
                                  </p:childTnLst>
                                </p:cTn>
                              </p:par>
                              <p:par>
                                <p:cTn id="72" presetID="6" presetClass="emph" presetSubtype="0" fill="hold" grpId="1" nodeType="withEffect">
                                  <p:stCondLst>
                                    <p:cond delay="400"/>
                                  </p:stCondLst>
                                  <p:childTnLst>
                                    <p:animScale>
                                      <p:cBhvr>
                                        <p:cTn id="73" dur="500" fill="hold"/>
                                        <p:tgtEl>
                                          <p:spTgt spid="9"/>
                                        </p:tgtEl>
                                      </p:cBhvr>
                                      <p:by x="150000" y="150000"/>
                                    </p:animScale>
                                  </p:childTnLst>
                                </p:cTn>
                              </p:par>
                              <p:par>
                                <p:cTn id="74" presetID="6" presetClass="emph" presetSubtype="0" fill="hold" grpId="1" nodeType="withEffect">
                                  <p:stCondLst>
                                    <p:cond delay="800"/>
                                  </p:stCondLst>
                                  <p:childTnLst>
                                    <p:animScale>
                                      <p:cBhvr>
                                        <p:cTn id="75" dur="500" fill="hold"/>
                                        <p:tgtEl>
                                          <p:spTgt spid="10"/>
                                        </p:tgtEl>
                                      </p:cBhvr>
                                      <p:by x="150000" y="150000"/>
                                    </p:animScale>
                                  </p:childTnLst>
                                </p:cTn>
                              </p:par>
                              <p:par>
                                <p:cTn id="76" presetID="6" presetClass="emph" presetSubtype="0" fill="hold" grpId="1" nodeType="withEffect">
                                  <p:stCondLst>
                                    <p:cond delay="1100"/>
                                  </p:stCondLst>
                                  <p:childTnLst>
                                    <p:animScale>
                                      <p:cBhvr>
                                        <p:cTn id="77" dur="500" fill="hold"/>
                                        <p:tgtEl>
                                          <p:spTgt spid="11"/>
                                        </p:tgtEl>
                                      </p:cBhvr>
                                      <p:by x="150000" y="150000"/>
                                    </p:animScale>
                                  </p:childTnLst>
                                </p:cTn>
                              </p:par>
                              <p:par>
                                <p:cTn id="78" presetID="6" presetClass="emph" presetSubtype="0" fill="hold" grpId="1" nodeType="withEffect">
                                  <p:stCondLst>
                                    <p:cond delay="1400"/>
                                  </p:stCondLst>
                                  <p:childTnLst>
                                    <p:animScale>
                                      <p:cBhvr>
                                        <p:cTn id="79" dur="500" fill="hold"/>
                                        <p:tgtEl>
                                          <p:spTgt spid="6"/>
                                        </p:tgtEl>
                                      </p:cBhvr>
                                      <p:by x="150000" y="150000"/>
                                    </p:animScale>
                                  </p:childTnLst>
                                </p:cTn>
                              </p:par>
                              <p:par>
                                <p:cTn id="80" presetID="6" presetClass="emph" presetSubtype="0" fill="hold" grpId="1" nodeType="withEffect">
                                  <p:stCondLst>
                                    <p:cond delay="1700"/>
                                  </p:stCondLst>
                                  <p:childTnLst>
                                    <p:animScale>
                                      <p:cBhvr>
                                        <p:cTn id="81" dur="500" fill="hold"/>
                                        <p:tgtEl>
                                          <p:spTgt spid="7"/>
                                        </p:tgtEl>
                                      </p:cBhvr>
                                      <p:by x="150000" y="150000"/>
                                    </p:animScale>
                                  </p:childTnLst>
                                </p:cTn>
                              </p:par>
                              <p:par>
                                <p:cTn id="82" presetID="6" presetClass="emph" presetSubtype="0" fill="hold" grpId="1" nodeType="withEffect">
                                  <p:stCondLst>
                                    <p:cond delay="2000"/>
                                  </p:stCondLst>
                                  <p:childTnLst>
                                    <p:animScale>
                                      <p:cBhvr>
                                        <p:cTn id="83" dur="500" fill="hold"/>
                                        <p:tgtEl>
                                          <p:spTgt spid="12"/>
                                        </p:tgtEl>
                                      </p:cBhvr>
                                      <p:by x="150000" y="150000"/>
                                    </p:animScale>
                                  </p:childTnLst>
                                </p:cTn>
                              </p:par>
                              <p:par>
                                <p:cTn id="84" presetID="6" presetClass="emph" presetSubtype="0" fill="hold" grpId="1" nodeType="withEffect">
                                  <p:stCondLst>
                                    <p:cond delay="2200"/>
                                  </p:stCondLst>
                                  <p:childTnLst>
                                    <p:animScale>
                                      <p:cBhvr>
                                        <p:cTn id="85" dur="500" fill="hold"/>
                                        <p:tgtEl>
                                          <p:spTgt spid="13"/>
                                        </p:tgtEl>
                                      </p:cBhvr>
                                      <p:by x="150000" y="150000"/>
                                    </p:animScale>
                                  </p:childTnLst>
                                </p:cTn>
                              </p:par>
                              <p:par>
                                <p:cTn id="86" presetID="6" presetClass="emph" presetSubtype="0" fill="hold" grpId="1" nodeType="withEffect">
                                  <p:stCondLst>
                                    <p:cond delay="2300"/>
                                  </p:stCondLst>
                                  <p:childTnLst>
                                    <p:animScale>
                                      <p:cBhvr>
                                        <p:cTn id="87" dur="500" fill="hold"/>
                                        <p:tgtEl>
                                          <p:spTgt spid="14"/>
                                        </p:tgtEl>
                                      </p:cBhvr>
                                      <p:by x="150000" y="150000"/>
                                    </p:animScale>
                                  </p:childTnLst>
                                </p:cTn>
                              </p:par>
                            </p:childTnLst>
                          </p:cTn>
                        </p:par>
                        <p:par>
                          <p:cTn id="88" fill="hold">
                            <p:stCondLst>
                              <p:cond delay="1000"/>
                            </p:stCondLst>
                            <p:childTnLst>
                              <p:par>
                                <p:cTn id="89" presetID="6" presetClass="emph" presetSubtype="0" fill="hold" grpId="1" nodeType="afterEffect">
                                  <p:stCondLst>
                                    <p:cond delay="0"/>
                                  </p:stCondLst>
                                  <p:childTnLst>
                                    <p:animScale>
                                      <p:cBhvr>
                                        <p:cTn id="90" dur="500" fill="hold"/>
                                        <p:tgtEl>
                                          <p:spTgt spid="4"/>
                                        </p:tgtEl>
                                      </p:cBhvr>
                                      <p:by x="150000" y="150000"/>
                                    </p:animScale>
                                  </p:childTnLst>
                                </p:cTn>
                              </p:par>
                              <p:par>
                                <p:cTn id="91" presetID="6" presetClass="emph" presetSubtype="0" fill="hold" grpId="1" nodeType="withEffect">
                                  <p:stCondLst>
                                    <p:cond delay="400"/>
                                  </p:stCondLst>
                                  <p:childTnLst>
                                    <p:animScale>
                                      <p:cBhvr>
                                        <p:cTn id="92" dur="500" fill="hold"/>
                                        <p:tgtEl>
                                          <p:spTgt spid="15"/>
                                        </p:tgtEl>
                                      </p:cBhvr>
                                      <p:by x="150000" y="150000"/>
                                    </p:animScale>
                                  </p:childTnLst>
                                </p:cTn>
                              </p:par>
                              <p:par>
                                <p:cTn id="93" presetID="6" presetClass="emph" presetSubtype="0" fill="hold" grpId="1" nodeType="withEffect">
                                  <p:stCondLst>
                                    <p:cond delay="800"/>
                                  </p:stCondLst>
                                  <p:childTnLst>
                                    <p:animScale>
                                      <p:cBhvr>
                                        <p:cTn id="94" dur="500" fill="hold"/>
                                        <p:tgtEl>
                                          <p:spTgt spid="16"/>
                                        </p:tgtEl>
                                      </p:cBhvr>
                                      <p:by x="150000" y="150000"/>
                                    </p:animScale>
                                  </p:childTnLst>
                                </p:cTn>
                              </p:par>
                              <p:par>
                                <p:cTn id="95" presetID="6" presetClass="emph" presetSubtype="0" fill="hold" grpId="1" nodeType="withEffect">
                                  <p:stCondLst>
                                    <p:cond delay="1100"/>
                                  </p:stCondLst>
                                  <p:childTnLst>
                                    <p:animScale>
                                      <p:cBhvr>
                                        <p:cTn id="96"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5" name="Rectangle 11"/>
          <p:cNvSpPr>
            <a:spLocks noGrp="1" noChangeArrowheads="1"/>
          </p:cNvSpPr>
          <p:nvPr>
            <p:ph type="ftr" sz="quarter" idx="11"/>
          </p:nvPr>
        </p:nvSpPr>
        <p:spPr/>
        <p:txBody>
          <a:bodyPr/>
          <a:lstStyle>
            <a:lvl1pPr>
              <a:defRPr/>
            </a:lvl1pPr>
          </a:lstStyle>
          <a:p>
            <a:endParaRPr lang="ru-RU"/>
          </a:p>
        </p:txBody>
      </p:sp>
      <p:sp>
        <p:nvSpPr>
          <p:cNvPr id="6"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57785" y="65089"/>
            <a:ext cx="2660649" cy="64595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3717" y="65089"/>
            <a:ext cx="7780867" cy="6459537"/>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5" name="Rectangle 11"/>
          <p:cNvSpPr>
            <a:spLocks noGrp="1" noChangeArrowheads="1"/>
          </p:cNvSpPr>
          <p:nvPr>
            <p:ph type="ftr" sz="quarter" idx="11"/>
          </p:nvPr>
        </p:nvSpPr>
        <p:spPr/>
        <p:txBody>
          <a:bodyPr/>
          <a:lstStyle>
            <a:lvl1pPr>
              <a:defRPr/>
            </a:lvl1pPr>
          </a:lstStyle>
          <a:p>
            <a:endParaRPr lang="ru-RU"/>
          </a:p>
        </p:txBody>
      </p:sp>
      <p:sp>
        <p:nvSpPr>
          <p:cNvPr id="6"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774780-3A8F-4394-885F-1C9D8A0431C6}"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0A774780-3A8F-4394-885F-1C9D8A0431C6}"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74780-3A8F-4394-885F-1C9D8A0431C6}"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ru-RU" smtClean="0"/>
              <a:t>Образец текста</a:t>
            </a:r>
            <a:endParaRPr lang="ru-RU" smtClean="0"/>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774780-3A8F-4394-885F-1C9D8A0431C6}"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96D50A-A73E-4483-A961-D280EA3DFFBD}" type="slidenum">
              <a:rPr lang="ru-RU" smtClean="0"/>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774780-3A8F-4394-885F-1C9D8A0431C6}"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74780-3A8F-4394-885F-1C9D8A0431C6}"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0A774780-3A8F-4394-885F-1C9D8A0431C6}"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5" name="Rectangle 11"/>
          <p:cNvSpPr>
            <a:spLocks noGrp="1" noChangeArrowheads="1"/>
          </p:cNvSpPr>
          <p:nvPr>
            <p:ph type="ftr" sz="quarter" idx="11"/>
          </p:nvPr>
        </p:nvSpPr>
        <p:spPr/>
        <p:txBody>
          <a:bodyPr/>
          <a:lstStyle>
            <a:lvl1pPr>
              <a:defRPr/>
            </a:lvl1pPr>
          </a:lstStyle>
          <a:p>
            <a:endParaRPr lang="ru-RU"/>
          </a:p>
        </p:txBody>
      </p:sp>
      <p:sp>
        <p:nvSpPr>
          <p:cNvPr id="6"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0A774780-3A8F-4394-885F-1C9D8A0431C6}"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774780-3A8F-4394-885F-1C9D8A0431C6}"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74780-3A8F-4394-885F-1C9D8A0431C6}"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
        <p:nvSpPr>
          <p:cNvPr id="4"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5" name="Rectangle 11"/>
          <p:cNvSpPr>
            <a:spLocks noGrp="1" noChangeArrowheads="1"/>
          </p:cNvSpPr>
          <p:nvPr>
            <p:ph type="ftr" sz="quarter" idx="11"/>
          </p:nvPr>
        </p:nvSpPr>
        <p:spPr/>
        <p:txBody>
          <a:bodyPr/>
          <a:lstStyle>
            <a:lvl1pPr>
              <a:defRPr/>
            </a:lvl1pPr>
          </a:lstStyle>
          <a:p>
            <a:endParaRPr lang="ru-RU"/>
          </a:p>
        </p:txBody>
      </p:sp>
      <p:sp>
        <p:nvSpPr>
          <p:cNvPr id="6"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3717" y="1163639"/>
            <a:ext cx="5204883"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6781800" y="1163639"/>
            <a:ext cx="520700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6" name="Rectangle 11"/>
          <p:cNvSpPr>
            <a:spLocks noGrp="1" noChangeArrowheads="1"/>
          </p:cNvSpPr>
          <p:nvPr>
            <p:ph type="ftr" sz="quarter" idx="11"/>
          </p:nvPr>
        </p:nvSpPr>
        <p:spPr/>
        <p:txBody>
          <a:bodyPr/>
          <a:lstStyle>
            <a:lvl1pPr>
              <a:defRPr/>
            </a:lvl1pPr>
          </a:lstStyle>
          <a:p>
            <a:endParaRPr lang="ru-RU"/>
          </a:p>
        </p:txBody>
      </p:sp>
      <p:sp>
        <p:nvSpPr>
          <p:cNvPr id="7"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8" name="Rectangle 11"/>
          <p:cNvSpPr>
            <a:spLocks noGrp="1" noChangeArrowheads="1"/>
          </p:cNvSpPr>
          <p:nvPr>
            <p:ph type="ftr" sz="quarter" idx="11"/>
          </p:nvPr>
        </p:nvSpPr>
        <p:spPr/>
        <p:txBody>
          <a:bodyPr/>
          <a:lstStyle>
            <a:lvl1pPr>
              <a:defRPr/>
            </a:lvl1pPr>
          </a:lstStyle>
          <a:p>
            <a:endParaRPr lang="ru-RU"/>
          </a:p>
        </p:txBody>
      </p:sp>
      <p:sp>
        <p:nvSpPr>
          <p:cNvPr id="9"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4" name="Rectangle 11"/>
          <p:cNvSpPr>
            <a:spLocks noGrp="1" noChangeArrowheads="1"/>
          </p:cNvSpPr>
          <p:nvPr>
            <p:ph type="ftr" sz="quarter" idx="11"/>
          </p:nvPr>
        </p:nvSpPr>
        <p:spPr/>
        <p:txBody>
          <a:bodyPr/>
          <a:lstStyle>
            <a:lvl1pPr>
              <a:defRPr/>
            </a:lvl1pPr>
          </a:lstStyle>
          <a:p>
            <a:endParaRPr lang="ru-RU"/>
          </a:p>
        </p:txBody>
      </p:sp>
      <p:sp>
        <p:nvSpPr>
          <p:cNvPr id="5"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3" name="Rectangle 11"/>
          <p:cNvSpPr>
            <a:spLocks noGrp="1" noChangeArrowheads="1"/>
          </p:cNvSpPr>
          <p:nvPr>
            <p:ph type="ftr" sz="quarter" idx="11"/>
          </p:nvPr>
        </p:nvSpPr>
        <p:spPr/>
        <p:txBody>
          <a:bodyPr/>
          <a:lstStyle>
            <a:lvl1pPr>
              <a:defRPr/>
            </a:lvl1pPr>
          </a:lstStyle>
          <a:p>
            <a:endParaRPr lang="ru-RU"/>
          </a:p>
        </p:txBody>
      </p:sp>
      <p:sp>
        <p:nvSpPr>
          <p:cNvPr id="4"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6" name="Rectangle 11"/>
          <p:cNvSpPr>
            <a:spLocks noGrp="1" noChangeArrowheads="1"/>
          </p:cNvSpPr>
          <p:nvPr>
            <p:ph type="ftr" sz="quarter" idx="11"/>
          </p:nvPr>
        </p:nvSpPr>
        <p:spPr/>
        <p:txBody>
          <a:bodyPr/>
          <a:lstStyle>
            <a:lvl1pPr>
              <a:defRPr/>
            </a:lvl1pPr>
          </a:lstStyle>
          <a:p>
            <a:endParaRPr lang="ru-RU"/>
          </a:p>
        </p:txBody>
      </p:sp>
      <p:sp>
        <p:nvSpPr>
          <p:cNvPr id="7"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Rectangle 10"/>
          <p:cNvSpPr>
            <a:spLocks noGrp="1" noChangeArrowheads="1"/>
          </p:cNvSpPr>
          <p:nvPr>
            <p:ph type="dt" sz="half" idx="10"/>
          </p:nvPr>
        </p:nvSpPr>
        <p:spPr/>
        <p:txBody>
          <a:bodyPr/>
          <a:lstStyle>
            <a:lvl1pPr>
              <a:defRPr/>
            </a:lvl1pPr>
          </a:lstStyle>
          <a:p>
            <a:fld id="{0A774780-3A8F-4394-885F-1C9D8A0431C6}" type="datetimeFigureOut">
              <a:rPr lang="ru-RU" smtClean="0"/>
            </a:fld>
            <a:endParaRPr lang="ru-RU"/>
          </a:p>
        </p:txBody>
      </p:sp>
      <p:sp>
        <p:nvSpPr>
          <p:cNvPr id="6" name="Rectangle 11"/>
          <p:cNvSpPr>
            <a:spLocks noGrp="1" noChangeArrowheads="1"/>
          </p:cNvSpPr>
          <p:nvPr>
            <p:ph type="ftr" sz="quarter" idx="11"/>
          </p:nvPr>
        </p:nvSpPr>
        <p:spPr/>
        <p:txBody>
          <a:bodyPr/>
          <a:lstStyle>
            <a:lvl1pPr>
              <a:defRPr/>
            </a:lvl1pPr>
          </a:lstStyle>
          <a:p>
            <a:endParaRPr lang="ru-RU"/>
          </a:p>
        </p:txBody>
      </p:sp>
      <p:sp>
        <p:nvSpPr>
          <p:cNvPr id="7" name="Rectangle 12"/>
          <p:cNvSpPr>
            <a:spLocks noGrp="1" noChangeArrowheads="1"/>
          </p:cNvSpPr>
          <p:nvPr>
            <p:ph type="sldNum" sz="quarter" idx="12"/>
          </p:nvPr>
        </p:nvSpPr>
        <p:spPr/>
        <p:txBody>
          <a:bodyPr/>
          <a:lstStyle>
            <a:lvl1pPr>
              <a:defRPr/>
            </a:lvl1pPr>
          </a:lstStyle>
          <a:p>
            <a:fld id="{7A96D50A-A73E-4483-A961-D280EA3DFFBD}"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468967" y="1000125"/>
            <a:ext cx="10445751" cy="0"/>
          </a:xfrm>
          <a:prstGeom prst="line">
            <a:avLst/>
          </a:prstGeom>
          <a:noFill/>
          <a:ln w="12700">
            <a:solidFill>
              <a:schemeClr val="hlink"/>
            </a:solidFill>
            <a:round/>
          </a:ln>
          <a:extLst>
            <a:ext uri="{909E8E84-426E-40DD-AFC4-6F175D3DCCD1}">
              <a14:hiddenFill xmlns:a14="http://schemas.microsoft.com/office/drawing/2010/main">
                <a:noFill/>
              </a14:hiddenFill>
            </a:ext>
          </a:extLst>
        </p:spPr>
        <p:txBody>
          <a:bodyPr wrap="none" anchor="ctr"/>
          <a:lstStyle/>
          <a:p>
            <a:endParaRPr lang="ru-RU"/>
          </a:p>
        </p:txBody>
      </p:sp>
      <p:sp>
        <p:nvSpPr>
          <p:cNvPr id="6147" name="Rectangle 3"/>
          <p:cNvSpPr>
            <a:spLocks noChangeArrowheads="1"/>
          </p:cNvSpPr>
          <p:nvPr/>
        </p:nvSpPr>
        <p:spPr bwMode="gray">
          <a:xfrm>
            <a:off x="359834" y="0"/>
            <a:ext cx="378884" cy="6889750"/>
          </a:xfrm>
          <a:prstGeom prst="rect">
            <a:avLst/>
          </a:prstGeom>
          <a:solidFill>
            <a:schemeClr val="accent2">
              <a:alpha val="79999"/>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6148" name="Rectangle 4"/>
          <p:cNvSpPr>
            <a:spLocks noChangeArrowheads="1"/>
          </p:cNvSpPr>
          <p:nvPr/>
        </p:nvSpPr>
        <p:spPr bwMode="gray">
          <a:xfrm>
            <a:off x="-16934" y="0"/>
            <a:ext cx="440267"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ln>
          <a:effectLst/>
        </p:spPr>
        <p:txBody>
          <a:bodyPr wrap="none" anchor="ctr"/>
          <a:lstStyle/>
          <a:p>
            <a:pPr>
              <a:defRPr/>
            </a:pPr>
            <a:endParaRPr lang="ru-RU"/>
          </a:p>
        </p:txBody>
      </p:sp>
      <p:sp>
        <p:nvSpPr>
          <p:cNvPr id="6149" name="Rectangle 5"/>
          <p:cNvSpPr>
            <a:spLocks noChangeArrowheads="1"/>
          </p:cNvSpPr>
          <p:nvPr/>
        </p:nvSpPr>
        <p:spPr bwMode="gray">
          <a:xfrm>
            <a:off x="999067" y="-14288"/>
            <a:ext cx="95251" cy="6872288"/>
          </a:xfrm>
          <a:prstGeom prst="rect">
            <a:avLst/>
          </a:prstGeom>
          <a:solidFill>
            <a:schemeClr val="accent2">
              <a:alpha val="2000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6150" name="Rectangle 6"/>
          <p:cNvSpPr>
            <a:spLocks noChangeArrowheads="1"/>
          </p:cNvSpPr>
          <p:nvPr/>
        </p:nvSpPr>
        <p:spPr bwMode="gray">
          <a:xfrm>
            <a:off x="677334" y="0"/>
            <a:ext cx="224367" cy="6865938"/>
          </a:xfrm>
          <a:prstGeom prst="rect">
            <a:avLst/>
          </a:prstGeom>
          <a:solidFill>
            <a:schemeClr val="accent2">
              <a:alpha val="54117"/>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6151" name="Rectangle 7"/>
          <p:cNvSpPr>
            <a:spLocks noChangeArrowheads="1"/>
          </p:cNvSpPr>
          <p:nvPr/>
        </p:nvSpPr>
        <p:spPr bwMode="gray">
          <a:xfrm>
            <a:off x="882651" y="0"/>
            <a:ext cx="152400" cy="6872288"/>
          </a:xfrm>
          <a:prstGeom prst="rect">
            <a:avLst/>
          </a:prstGeom>
          <a:solidFill>
            <a:schemeClr val="accent2">
              <a:alpha val="3686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ru-RU"/>
          </a:p>
        </p:txBody>
      </p:sp>
      <p:sp>
        <p:nvSpPr>
          <p:cNvPr id="6152" name="Rectangle 8"/>
          <p:cNvSpPr>
            <a:spLocks noGrp="1" noChangeArrowheads="1"/>
          </p:cNvSpPr>
          <p:nvPr>
            <p:ph type="title"/>
          </p:nvPr>
        </p:nvSpPr>
        <p:spPr bwMode="auto">
          <a:xfrm>
            <a:off x="1407585" y="65089"/>
            <a:ext cx="10610849"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Образец заголовка</a:t>
            </a:r>
            <a:endParaRPr lang="en-US" smtClean="0"/>
          </a:p>
        </p:txBody>
      </p:sp>
      <p:sp>
        <p:nvSpPr>
          <p:cNvPr id="1033" name="Rectangle 9"/>
          <p:cNvSpPr>
            <a:spLocks noGrp="1" noChangeArrowheads="1"/>
          </p:cNvSpPr>
          <p:nvPr>
            <p:ph type="body" idx="1"/>
          </p:nvPr>
        </p:nvSpPr>
        <p:spPr bwMode="auto">
          <a:xfrm>
            <a:off x="1373717" y="1163639"/>
            <a:ext cx="10615083"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Образец текста</a:t>
            </a:r>
            <a:endParaRPr lang="en-US" smtClean="0"/>
          </a:p>
          <a:p>
            <a:pPr lvl="1"/>
            <a:r>
              <a:rPr lang="en-US" smtClean="0"/>
              <a:t>Второй уровень</a:t>
            </a:r>
            <a:endParaRPr lang="en-US" smtClean="0"/>
          </a:p>
          <a:p>
            <a:pPr lvl="2"/>
            <a:r>
              <a:rPr lang="en-US" smtClean="0"/>
              <a:t>Третий уровень</a:t>
            </a:r>
            <a:endParaRPr lang="en-US" smtClean="0"/>
          </a:p>
          <a:p>
            <a:pPr lvl="3"/>
            <a:r>
              <a:rPr lang="en-US" smtClean="0"/>
              <a:t>Четвертый уровень</a:t>
            </a:r>
            <a:endParaRPr lang="en-US" smtClean="0"/>
          </a:p>
          <a:p>
            <a:pPr lvl="4"/>
            <a:r>
              <a:rPr lang="en-US" smtClean="0"/>
              <a:t>Пятый уровень</a:t>
            </a:r>
            <a:endParaRPr lang="en-US" smtClean="0"/>
          </a:p>
        </p:txBody>
      </p:sp>
      <p:sp>
        <p:nvSpPr>
          <p:cNvPr id="6154" name="Rectangle 10"/>
          <p:cNvSpPr>
            <a:spLocks noGrp="1" noChangeArrowheads="1"/>
          </p:cNvSpPr>
          <p:nvPr>
            <p:ph type="dt" sz="half" idx="2"/>
          </p:nvPr>
        </p:nvSpPr>
        <p:spPr bwMode="auto">
          <a:xfrm>
            <a:off x="1437217" y="6616700"/>
            <a:ext cx="2844800" cy="241300"/>
          </a:xfrm>
          <a:prstGeom prst="rect">
            <a:avLst/>
          </a:prstGeom>
          <a:noFill/>
          <a:ln w="9525">
            <a:noFill/>
            <a:miter lim="800000"/>
          </a:ln>
          <a:effectLst/>
        </p:spPr>
        <p:txBody>
          <a:bodyPr vert="horz" wrap="square" lIns="91440" tIns="45720" rIns="91440" bIns="45720" numCol="1" anchor="t" anchorCtr="0" compatLnSpc="1"/>
          <a:lstStyle>
            <a:lvl1pPr algn="l">
              <a:defRPr sz="1200" b="0"/>
            </a:lvl1pPr>
          </a:lstStyle>
          <a:p>
            <a:fld id="{0A774780-3A8F-4394-885F-1C9D8A0431C6}" type="datetimeFigureOut">
              <a:rPr lang="ru-RU" smtClean="0"/>
            </a:fld>
            <a:endParaRPr lang="ru-RU"/>
          </a:p>
        </p:txBody>
      </p:sp>
      <p:sp>
        <p:nvSpPr>
          <p:cNvPr id="6155" name="Rectangle 11"/>
          <p:cNvSpPr>
            <a:spLocks noGrp="1" noChangeArrowheads="1"/>
          </p:cNvSpPr>
          <p:nvPr>
            <p:ph type="ftr" sz="quarter" idx="3"/>
          </p:nvPr>
        </p:nvSpPr>
        <p:spPr bwMode="auto">
          <a:xfrm>
            <a:off x="7785100" y="6616700"/>
            <a:ext cx="3860800" cy="241300"/>
          </a:xfrm>
          <a:prstGeom prst="rect">
            <a:avLst/>
          </a:prstGeom>
          <a:noFill/>
          <a:ln w="9525">
            <a:noFill/>
            <a:miter lim="800000"/>
          </a:ln>
          <a:effectLst/>
        </p:spPr>
        <p:txBody>
          <a:bodyPr vert="horz" wrap="square" lIns="91440" tIns="45720" rIns="91440" bIns="45720" numCol="1" anchor="t" anchorCtr="0" compatLnSpc="1"/>
          <a:lstStyle>
            <a:lvl1pPr>
              <a:defRPr sz="1200" b="0"/>
            </a:lvl1pPr>
          </a:lstStyle>
          <a:p>
            <a:endParaRPr lang="ru-RU"/>
          </a:p>
        </p:txBody>
      </p:sp>
      <p:sp>
        <p:nvSpPr>
          <p:cNvPr id="6156" name="Rectangle 12"/>
          <p:cNvSpPr>
            <a:spLocks noGrp="1" noChangeArrowheads="1"/>
          </p:cNvSpPr>
          <p:nvPr>
            <p:ph type="sldNum" sz="quarter" idx="4"/>
          </p:nvPr>
        </p:nvSpPr>
        <p:spPr bwMode="auto">
          <a:xfrm>
            <a:off x="5583767" y="6616700"/>
            <a:ext cx="882651" cy="241300"/>
          </a:xfrm>
          <a:prstGeom prst="rect">
            <a:avLst/>
          </a:prstGeom>
          <a:noFill/>
          <a:ln w="9525">
            <a:noFill/>
            <a:miter lim="800000"/>
          </a:ln>
          <a:effectLst/>
        </p:spPr>
        <p:txBody>
          <a:bodyPr vert="horz" wrap="square" lIns="91440" tIns="45720" rIns="91440" bIns="45720" numCol="1" anchor="t" anchorCtr="0" compatLnSpc="1"/>
          <a:lstStyle>
            <a:lvl1pPr algn="r">
              <a:defRPr sz="1200" b="0"/>
            </a:lvl1pPr>
          </a:lstStyle>
          <a:p>
            <a:fld id="{7A96D50A-A73E-4483-A961-D280EA3DFFBD}" type="slidenum">
              <a:rPr lang="ru-RU" smtClean="0"/>
            </a:fld>
            <a:endParaRPr lang="ru-RU"/>
          </a:p>
        </p:txBody>
      </p:sp>
      <p:sp>
        <p:nvSpPr>
          <p:cNvPr id="1037" name="Oval 13" descr="1346361232_autichnyy-rebenok"/>
          <p:cNvSpPr>
            <a:spLocks noChangeArrowheads="1"/>
          </p:cNvSpPr>
          <p:nvPr/>
        </p:nvSpPr>
        <p:spPr bwMode="gray">
          <a:xfrm>
            <a:off x="584201" y="1892301"/>
            <a:ext cx="825500" cy="614363"/>
          </a:xfrm>
          <a:prstGeom prst="ellipse">
            <a:avLst/>
          </a:prstGeom>
          <a:blipFill dpi="0" rotWithShape="1">
            <a:blip r:embed="rId12"/>
            <a:srcRect/>
            <a:stretch>
              <a:fillRect/>
            </a:stretch>
          </a:blipFill>
          <a:ln w="28575" algn="ctr">
            <a:solidFill>
              <a:srgbClr val="F8F8F8">
                <a:alpha val="70195"/>
              </a:srgbClr>
            </a:solidFill>
            <a:round/>
          </a:ln>
        </p:spPr>
        <p:txBody>
          <a:bodyPr wrap="none" anchor="ctr"/>
          <a:lstStyle/>
          <a:p>
            <a:endParaRPr lang="ru-RU"/>
          </a:p>
        </p:txBody>
      </p:sp>
      <p:sp>
        <p:nvSpPr>
          <p:cNvPr id="1038" name="Oval 14" descr="C04-22-1252"/>
          <p:cNvSpPr>
            <a:spLocks noChangeArrowheads="1"/>
          </p:cNvSpPr>
          <p:nvPr/>
        </p:nvSpPr>
        <p:spPr bwMode="gray">
          <a:xfrm>
            <a:off x="590551" y="315913"/>
            <a:ext cx="804333" cy="596900"/>
          </a:xfrm>
          <a:prstGeom prst="ellipse">
            <a:avLst/>
          </a:prstGeom>
          <a:blipFill dpi="0" rotWithShape="1">
            <a:blip r:embed="rId13"/>
            <a:srcRect/>
            <a:stretch>
              <a:fillRect/>
            </a:stretch>
          </a:blipFill>
          <a:ln w="57150" algn="ctr">
            <a:solidFill>
              <a:srgbClr val="F8F8F8">
                <a:alpha val="70195"/>
              </a:srgbClr>
            </a:solidFill>
            <a:round/>
          </a:ln>
        </p:spPr>
        <p:txBody>
          <a:bodyPr wrap="none" anchor="ctr"/>
          <a:lstStyle/>
          <a:p>
            <a:endParaRPr lang="ru-RU"/>
          </a:p>
        </p:txBody>
      </p:sp>
      <p:sp>
        <p:nvSpPr>
          <p:cNvPr id="1039" name="Oval 15" descr="A-autism-deti-reabelitaca- nevrolog-klinika-lehenie"/>
          <p:cNvSpPr>
            <a:spLocks noChangeArrowheads="1"/>
          </p:cNvSpPr>
          <p:nvPr/>
        </p:nvSpPr>
        <p:spPr bwMode="gray">
          <a:xfrm>
            <a:off x="573618" y="1128714"/>
            <a:ext cx="804333" cy="593725"/>
          </a:xfrm>
          <a:prstGeom prst="ellipse">
            <a:avLst/>
          </a:prstGeom>
          <a:blipFill dpi="0" rotWithShape="1">
            <a:blip r:embed="rId14"/>
            <a:srcRect/>
            <a:stretch>
              <a:fillRect/>
            </a:stretch>
          </a:blipFill>
          <a:ln w="38100" algn="ctr">
            <a:solidFill>
              <a:srgbClr val="F8F8F8">
                <a:alpha val="70195"/>
              </a:srgbClr>
            </a:solidFill>
            <a:round/>
          </a:ln>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arn(inVertical)">
                                      <p:cBhvr>
                                        <p:cTn id="7" dur="1000"/>
                                        <p:tgtEl>
                                          <p:spTgt spid="615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wipe(up)">
                                      <p:cBhvr>
                                        <p:cTn id="10" dur="500"/>
                                        <p:tgtEl>
                                          <p:spTgt spid="6148"/>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6147"/>
                                        </p:tgtEl>
                                        <p:attrNameLst>
                                          <p:attrName>style.visibility</p:attrName>
                                        </p:attrNameLst>
                                      </p:cBhvr>
                                      <p:to>
                                        <p:strVal val="visible"/>
                                      </p:to>
                                    </p:set>
                                    <p:animEffect transition="in" filter="wipe(up)">
                                      <p:cBhvr>
                                        <p:cTn id="13" dur="500"/>
                                        <p:tgtEl>
                                          <p:spTgt spid="6147"/>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6150"/>
                                        </p:tgtEl>
                                        <p:attrNameLst>
                                          <p:attrName>style.visibility</p:attrName>
                                        </p:attrNameLst>
                                      </p:cBhvr>
                                      <p:to>
                                        <p:strVal val="visible"/>
                                      </p:to>
                                    </p:set>
                                    <p:animEffect transition="in" filter="wipe(up)">
                                      <p:cBhvr>
                                        <p:cTn id="16" dur="500"/>
                                        <p:tgtEl>
                                          <p:spTgt spid="6150"/>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500"/>
                                        <p:tgtEl>
                                          <p:spTgt spid="6151"/>
                                        </p:tgtEl>
                                      </p:cBhvr>
                                    </p:animEffect>
                                    <p:anim calcmode="lin" valueType="num">
                                      <p:cBhvr>
                                        <p:cTn id="20" dur="500" fill="hold"/>
                                        <p:tgtEl>
                                          <p:spTgt spid="6151"/>
                                        </p:tgtEl>
                                        <p:attrNameLst>
                                          <p:attrName>ppt_x</p:attrName>
                                        </p:attrNameLst>
                                      </p:cBhvr>
                                      <p:tavLst>
                                        <p:tav tm="0">
                                          <p:val>
                                            <p:strVal val="#ppt_x"/>
                                          </p:val>
                                        </p:tav>
                                        <p:tav tm="100000">
                                          <p:val>
                                            <p:strVal val="#ppt_x"/>
                                          </p:val>
                                        </p:tav>
                                      </p:tavLst>
                                    </p:anim>
                                    <p:anim calcmode="lin" valueType="num">
                                      <p:cBhvr>
                                        <p:cTn id="21" dur="500" fill="hold"/>
                                        <p:tgtEl>
                                          <p:spTgt spid="615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6149"/>
                                        </p:tgtEl>
                                        <p:attrNameLst>
                                          <p:attrName>style.visibility</p:attrName>
                                        </p:attrNameLst>
                                      </p:cBhvr>
                                      <p:to>
                                        <p:strVal val="visible"/>
                                      </p:to>
                                    </p:set>
                                    <p:animEffect transition="in" filter="fade">
                                      <p:cBhvr>
                                        <p:cTn id="24" dur="500"/>
                                        <p:tgtEl>
                                          <p:spTgt spid="6149"/>
                                        </p:tgtEl>
                                      </p:cBhvr>
                                    </p:animEffect>
                                    <p:anim calcmode="lin" valueType="num">
                                      <p:cBhvr>
                                        <p:cTn id="25" dur="500" fill="hold"/>
                                        <p:tgtEl>
                                          <p:spTgt spid="6149"/>
                                        </p:tgtEl>
                                        <p:attrNameLst>
                                          <p:attrName>ppt_x</p:attrName>
                                        </p:attrNameLst>
                                      </p:cBhvr>
                                      <p:tavLst>
                                        <p:tav tm="0">
                                          <p:val>
                                            <p:strVal val="#ppt_x"/>
                                          </p:val>
                                        </p:tav>
                                        <p:tav tm="100000">
                                          <p:val>
                                            <p:strVal val="#ppt_x"/>
                                          </p:val>
                                        </p:tav>
                                      </p:tavLst>
                                    </p:anim>
                                    <p:anim calcmode="lin" valueType="num">
                                      <p:cBhvr>
                                        <p:cTn id="26" dur="500" fill="hold"/>
                                        <p:tgtEl>
                                          <p:spTgt spid="614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6" presetClass="emph" presetSubtype="0" fill="hold" grpId="1" nodeType="afterEffect">
                                  <p:stCondLst>
                                    <p:cond delay="0"/>
                                  </p:stCondLst>
                                  <p:childTnLst>
                                    <p:animScale>
                                      <p:cBhvr>
                                        <p:cTn id="29" dur="500" fill="hold"/>
                                        <p:tgtEl>
                                          <p:spTgt spid="6148"/>
                                        </p:tgtEl>
                                      </p:cBhvr>
                                      <p:by x="150000" y="150000"/>
                                    </p:animScale>
                                  </p:childTnLst>
                                </p:cTn>
                              </p:par>
                              <p:par>
                                <p:cTn id="30" presetID="6" presetClass="emph" presetSubtype="0" fill="hold" grpId="1" nodeType="withEffect">
                                  <p:stCondLst>
                                    <p:cond delay="400"/>
                                  </p:stCondLst>
                                  <p:childTnLst>
                                    <p:animScale>
                                      <p:cBhvr>
                                        <p:cTn id="31" dur="500" fill="hold"/>
                                        <p:tgtEl>
                                          <p:spTgt spid="6150"/>
                                        </p:tgtEl>
                                      </p:cBhvr>
                                      <p:by x="150000" y="150000"/>
                                    </p:animScale>
                                  </p:childTnLst>
                                </p:cTn>
                              </p:par>
                              <p:par>
                                <p:cTn id="32" presetID="6" presetClass="emph" presetSubtype="0" fill="hold" grpId="1" nodeType="withEffect">
                                  <p:stCondLst>
                                    <p:cond delay="1100"/>
                                  </p:stCondLst>
                                  <p:childTnLst>
                                    <p:animScale>
                                      <p:cBhvr>
                                        <p:cTn id="33" dur="500" fill="hold"/>
                                        <p:tgtEl>
                                          <p:spTgt spid="6151"/>
                                        </p:tgtEl>
                                      </p:cBhvr>
                                      <p:by x="150000" y="150000"/>
                                    </p:animScale>
                                  </p:childTnLst>
                                </p:cTn>
                              </p:par>
                              <p:par>
                                <p:cTn id="34" presetID="6" presetClass="emph" presetSubtype="0" fill="hold" grpId="1" nodeType="withEffect">
                                  <p:stCondLst>
                                    <p:cond delay="1700"/>
                                  </p:stCondLst>
                                  <p:childTnLst>
                                    <p:animScale>
                                      <p:cBhvr>
                                        <p:cTn id="35" dur="500" fill="hold"/>
                                        <p:tgtEl>
                                          <p:spTgt spid="6149"/>
                                        </p:tgtEl>
                                      </p:cBhvr>
                                      <p:by x="150000" y="150000"/>
                                    </p:animScale>
                                  </p:childTnLst>
                                </p:cTn>
                              </p:par>
                            </p:childTnLst>
                          </p:cTn>
                        </p:par>
                        <p:par>
                          <p:cTn id="36" fill="hold">
                            <p:stCondLst>
                              <p:cond delay="1500"/>
                            </p:stCondLst>
                            <p:childTnLst>
                              <p:par>
                                <p:cTn id="37" presetID="6" presetClass="emph" presetSubtype="0" fill="hold" grpId="1" nodeType="afterEffect">
                                  <p:stCondLst>
                                    <p:cond delay="0"/>
                                  </p:stCondLst>
                                  <p:childTnLst>
                                    <p:animScale>
                                      <p:cBhvr>
                                        <p:cTn id="38" dur="5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8" grpId="0" animBg="1"/>
      <p:bldP spid="6148" grpId="1" animBg="1"/>
      <p:bldP spid="6149" grpId="0" animBg="1"/>
      <p:bldP spid="6149" grpId="1" animBg="1"/>
      <p:bldP spid="6150" grpId="0" animBg="1"/>
      <p:bldP spid="6150" grpId="1" animBg="1"/>
      <p:bldP spid="6151" grpId="0" animBg="1"/>
      <p:bldP spid="6151" grpId="1" animBg="1"/>
      <p:bldP spid="6152" grpId="0"/>
    </p:bld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anose="020B0604020202020204" pitchFamily="34" charset="0"/>
        </a:defRPr>
      </a:lvl2pPr>
      <a:lvl3pPr algn="l" rtl="0" eaLnBrk="1" fontAlgn="base" hangingPunct="1">
        <a:spcBef>
          <a:spcPct val="0"/>
        </a:spcBef>
        <a:spcAft>
          <a:spcPct val="0"/>
        </a:spcAft>
        <a:defRPr sz="4000" b="1">
          <a:solidFill>
            <a:schemeClr val="tx2"/>
          </a:solidFill>
          <a:latin typeface="Arial" panose="020B0604020202020204" pitchFamily="34" charset="0"/>
        </a:defRPr>
      </a:lvl3pPr>
      <a:lvl4pPr algn="l" rtl="0" eaLnBrk="1" fontAlgn="base" hangingPunct="1">
        <a:spcBef>
          <a:spcPct val="0"/>
        </a:spcBef>
        <a:spcAft>
          <a:spcPct val="0"/>
        </a:spcAft>
        <a:defRPr sz="4000" b="1">
          <a:solidFill>
            <a:schemeClr val="tx2"/>
          </a:solidFill>
          <a:latin typeface="Arial" panose="020B0604020202020204" pitchFamily="34" charset="0"/>
        </a:defRPr>
      </a:lvl4pPr>
      <a:lvl5pPr algn="l" rtl="0" eaLnBrk="1" fontAlgn="base" hangingPunct="1">
        <a:spcBef>
          <a:spcPct val="0"/>
        </a:spcBef>
        <a:spcAft>
          <a:spcPct val="0"/>
        </a:spcAft>
        <a:defRPr sz="4000" b="1">
          <a:solidFill>
            <a:schemeClr val="tx2"/>
          </a:solidFill>
          <a:latin typeface="Arial" panose="020B0604020202020204" pitchFamily="34" charset="0"/>
        </a:defRPr>
      </a:lvl5pPr>
      <a:lvl6pPr marL="457200" algn="l" rtl="0" eaLnBrk="1" fontAlgn="base" hangingPunct="1">
        <a:spcBef>
          <a:spcPct val="0"/>
        </a:spcBef>
        <a:spcAft>
          <a:spcPct val="0"/>
        </a:spcAft>
        <a:defRPr sz="4000" b="1">
          <a:solidFill>
            <a:schemeClr val="tx2"/>
          </a:solidFill>
          <a:latin typeface="Arial" panose="020B0604020202020204" pitchFamily="34" charset="0"/>
        </a:defRPr>
      </a:lvl6pPr>
      <a:lvl7pPr marL="914400" algn="l" rtl="0" eaLnBrk="1" fontAlgn="base" hangingPunct="1">
        <a:spcBef>
          <a:spcPct val="0"/>
        </a:spcBef>
        <a:spcAft>
          <a:spcPct val="0"/>
        </a:spcAft>
        <a:defRPr sz="4000" b="1">
          <a:solidFill>
            <a:schemeClr val="tx2"/>
          </a:solidFill>
          <a:latin typeface="Arial" panose="020B0604020202020204" pitchFamily="34" charset="0"/>
        </a:defRPr>
      </a:lvl7pPr>
      <a:lvl8pPr marL="1371600" algn="l" rtl="0" eaLnBrk="1" fontAlgn="base" hangingPunct="1">
        <a:spcBef>
          <a:spcPct val="0"/>
        </a:spcBef>
        <a:spcAft>
          <a:spcPct val="0"/>
        </a:spcAft>
        <a:defRPr sz="4000" b="1">
          <a:solidFill>
            <a:schemeClr val="tx2"/>
          </a:solidFill>
          <a:latin typeface="Arial" panose="020B0604020202020204" pitchFamily="34" charset="0"/>
        </a:defRPr>
      </a:lvl8pPr>
      <a:lvl9pPr marL="1828800" algn="l"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SzPct val="85000"/>
        <a:buFont typeface="Wingdings" panose="05000000000000000000"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774780-3A8F-4394-885F-1C9D8A0431C6}" type="datetimeFigureOut">
              <a:rPr lang="ru-RU" smtClean="0"/>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A96D50A-A73E-4483-A961-D280EA3DFFBD}"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GIF"/><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453" y="224711"/>
            <a:ext cx="8683348" cy="1143000"/>
          </a:xfrm>
        </p:spPr>
        <p:txBody>
          <a:bodyPr>
            <a:normAutofit/>
          </a:bodyPr>
          <a:lstStyle/>
          <a:p>
            <a:pPr marL="0" indent="0">
              <a:buNone/>
            </a:pPr>
            <a:r>
              <a:rPr lang="en-US" b="1" dirty="0" smtClean="0">
                <a:solidFill>
                  <a:srgbClr val="7030A0"/>
                </a:solidFill>
                <a:latin typeface="Times New Roman" panose="02020603050405020304" pitchFamily="18" charset="0"/>
                <a:cs typeface="Times New Roman" panose="02020603050405020304" pitchFamily="18" charset="0"/>
              </a:rPr>
              <a:t>Түзету жұмысының  </a:t>
            </a:r>
            <a:r>
              <a:rPr lang="en-US" b="1" dirty="0">
                <a:solidFill>
                  <a:srgbClr val="7030A0"/>
                </a:solidFill>
                <a:latin typeface="Times New Roman" panose="02020603050405020304" pitchFamily="18" charset="0"/>
                <a:cs typeface="Times New Roman" panose="02020603050405020304" pitchFamily="18" charset="0"/>
              </a:rPr>
              <a:t>мазмұны</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382487" y="1741713"/>
            <a:ext cx="9601196" cy="3853543"/>
          </a:xfrm>
        </p:spPr>
        <p:txBody>
          <a:bodyPr>
            <a:normAutofit fontScale="92500" lnSpcReduction="10000"/>
          </a:bodyPr>
          <a:lstStyle/>
          <a:p>
            <a:pPr marL="0" lvl="0" indent="0" algn="just">
              <a:spcAft>
                <a:spcPts val="0"/>
              </a:spcAft>
              <a:buClr>
                <a:srgbClr val="99CB38"/>
              </a:buClr>
              <a:buNone/>
            </a:pPr>
            <a:r>
              <a:rPr lang="en-US" dirty="0">
                <a:solidFill>
                  <a:prstClr val="black">
                    <a:lumMod val="85000"/>
                    <a:lumOff val="15000"/>
                  </a:prstClr>
                </a:solidFill>
                <a:latin typeface="Times New Roman" panose="02020603050405020304" pitchFamily="18" charset="0"/>
                <a:cs typeface="Times New Roman" panose="02020603050405020304" pitchFamily="18" charset="0"/>
              </a:rPr>
              <a:t>Ойын арқылы оқыту – мектеп жасына дейінгі кезеңнің негізгі ерекшелігі. Ойынмен ұйымдастырылған оқу қызметі балаларға жеңіл, әрі қызықты болып келеді. Сондықтан бұл құралды ұсыну барысында ойындарды нақты баланың сөйлеу тілін дамытуға, ойлау қабілеті мен қиялын дамыту, дүниетанымын кеңейту мақсатында </a:t>
            </a:r>
            <a:r>
              <a:rPr lang="en-US" dirty="0" smtClean="0">
                <a:solidFill>
                  <a:prstClr val="black">
                    <a:lumMod val="85000"/>
                    <a:lumOff val="15000"/>
                  </a:prstClr>
                </a:solidFill>
                <a:latin typeface="Times New Roman" panose="02020603050405020304" pitchFamily="18" charset="0"/>
                <a:cs typeface="Times New Roman" panose="02020603050405020304" pitchFamily="18" charset="0"/>
              </a:rPr>
              <a:t>қолданылды.</a:t>
            </a:r>
            <a:endParaRPr lang="ru-RU" sz="1900"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ерекше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білімді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қажет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ететін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түзету-педагогикалық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дамуында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ауытқулардың</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түрлерін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ерте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анықтау</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жасына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дейінгі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балаларды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тәрбиелеу</a:t>
            </a:r>
            <a:r>
              <a:rPr lang="ru-RU"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көрсету</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err="1">
                <a:latin typeface="Times New Roman" panose="02020603050405020304" pitchFamily="18" charset="0"/>
                <a:cs typeface="Times New Roman" panose="02020603050405020304" pitchFamily="18" charset="0"/>
              </a:rPr>
              <a:t>қ</a:t>
            </a:r>
            <a:r>
              <a:rPr lang="ru-RU" dirty="0" err="1" smtClean="0">
                <a:latin typeface="Times New Roman" panose="02020603050405020304" pitchFamily="18" charset="0"/>
                <a:cs typeface="Times New Roman" panose="02020603050405020304" pitchFamily="18" charset="0"/>
              </a:rPr>
              <a:t>ызмет</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ерекшеліктері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ескеріле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жұптық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топтық</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ойын-іс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әрекеттерін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ұйымдастыру</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1710" y="0"/>
            <a:ext cx="8683348" cy="1143000"/>
          </a:xfrm>
        </p:spPr>
        <p:txBody>
          <a:bodyPr>
            <a:normAutofit fontScale="90000"/>
          </a:bodyPr>
          <a:lstStyle/>
          <a:p>
            <a:pPr marL="0" indent="0">
              <a:buNone/>
            </a:pPr>
            <a:r>
              <a:rPr lang="en-US" b="1" dirty="0" smtClean="0">
                <a:solidFill>
                  <a:srgbClr val="7030A0"/>
                </a:solidFill>
                <a:latin typeface="Times New Roman" panose="02020603050405020304" pitchFamily="18" charset="0"/>
                <a:cs typeface="Times New Roman" panose="02020603050405020304" pitchFamily="18" charset="0"/>
              </a:rPr>
              <a:t>Модульдерді  қолдану әдістемесі  бойынша  педагогтың </a:t>
            </a:r>
            <a:r>
              <a:rPr lang="en-US" b="1" dirty="0" smtClean="0">
                <a:solidFill>
                  <a:srgbClr val="7030A0"/>
                </a:solidFill>
                <a:latin typeface="Times New Roman" panose="02020603050405020304" pitchFamily="18" charset="0"/>
                <a:cs typeface="Times New Roman" panose="02020603050405020304" pitchFamily="18" charset="0"/>
              </a:rPr>
              <a:t>міндеті:</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611086" y="1983378"/>
            <a:ext cx="8534400" cy="3474720"/>
          </a:xfrm>
        </p:spPr>
        <p:txBody>
          <a:bodyPr/>
          <a:lstStyle/>
          <a:p>
            <a:pPr>
              <a:buFont typeface="Wingdings" panose="05000000000000000000" pitchFamily="2" charset="2"/>
              <a:buChar char="v"/>
            </a:pPr>
            <a:r>
              <a:rPr lang="en-US" dirty="0" smtClean="0"/>
              <a:t> </a:t>
            </a:r>
            <a:r>
              <a:rPr lang="en-US" dirty="0" smtClean="0">
                <a:latin typeface="Times New Roman" panose="02020603050405020304" pitchFamily="18" charset="0"/>
                <a:cs typeface="Times New Roman" panose="02020603050405020304" pitchFamily="18" charset="0"/>
              </a:rPr>
              <a:t>Балаға өз жұмысын басқаруға </a:t>
            </a:r>
            <a:r>
              <a:rPr lang="en-US" dirty="0" smtClean="0">
                <a:latin typeface="Times New Roman" panose="02020603050405020304" pitchFamily="18" charset="0"/>
                <a:cs typeface="Times New Roman" panose="02020603050405020304" pitchFamily="18" charset="0"/>
              </a:rPr>
              <a:t>көмектесу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Негізгі </a:t>
            </a:r>
            <a:r>
              <a:rPr lang="en-US" dirty="0" smtClean="0">
                <a:latin typeface="Times New Roman" panose="02020603050405020304" pitchFamily="18" charset="0"/>
                <a:cs typeface="Times New Roman" panose="02020603050405020304" pitchFamily="18" charset="0"/>
              </a:rPr>
              <a:t>түстерді айыра білуге үйрету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Ұсақ </a:t>
            </a:r>
            <a:r>
              <a:rPr lang="en-US" dirty="0" smtClean="0">
                <a:latin typeface="Times New Roman" panose="02020603050405020304" pitchFamily="18" charset="0"/>
                <a:cs typeface="Times New Roman" panose="02020603050405020304" pitchFamily="18" charset="0"/>
              </a:rPr>
              <a:t>қол моториканы дамыту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Алғашқы </a:t>
            </a:r>
            <a:r>
              <a:rPr lang="en-US" dirty="0" smtClean="0">
                <a:latin typeface="Times New Roman" panose="02020603050405020304" pitchFamily="18" charset="0"/>
                <a:cs typeface="Times New Roman" panose="02020603050405020304" pitchFamily="18" charset="0"/>
              </a:rPr>
              <a:t>математикалық түсінікті қалыптастыру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Зейінін </a:t>
            </a:r>
            <a:r>
              <a:rPr lang="en-US" dirty="0" smtClean="0">
                <a:latin typeface="Times New Roman" panose="02020603050405020304" pitchFamily="18" charset="0"/>
                <a:cs typeface="Times New Roman" panose="02020603050405020304" pitchFamily="18" charset="0"/>
              </a:rPr>
              <a:t>тұрақтандыру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Тәртіпке үйрету</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Сөйлеу тілін дамыту</a:t>
            </a:r>
            <a:endParaRPr lang="ru-RU" dirty="0">
              <a:latin typeface="Times New Roman" panose="02020603050405020304" pitchFamily="18" charset="0"/>
              <a:cs typeface="Times New Roman" panose="02020603050405020304" pitchFamily="18" charset="0"/>
            </a:endParaRPr>
          </a:p>
        </p:txBody>
      </p:sp>
      <p:pic>
        <p:nvPicPr>
          <p:cNvPr id="4" name="Picture 2" descr="Гифки Атом 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685314" y="4839883"/>
            <a:ext cx="3869377" cy="1800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7431" y="119745"/>
            <a:ext cx="9601196" cy="664028"/>
          </a:xfrm>
        </p:spPr>
        <p:txBody>
          <a:bodyPr>
            <a:normAutofit fontScale="90000"/>
          </a:bodyPr>
          <a:lstStyle/>
          <a:p>
            <a:pPr marL="0" indent="0" algn="ctr">
              <a:buNone/>
            </a:pPr>
            <a:r>
              <a:rPr lang="ru-RU" b="1" dirty="0" smtClean="0">
                <a:solidFill>
                  <a:srgbClr val="0070C0"/>
                </a:solidFill>
                <a:latin typeface="Times New Roman" panose="02020603050405020304" pitchFamily="18" charset="0"/>
                <a:cs typeface="Times New Roman" panose="02020603050405020304" pitchFamily="18" charset="0"/>
              </a:rPr>
              <a:t>Си</a:t>
            </a:r>
            <a:r>
              <a:rPr lang="en-US" b="1" dirty="0" smtClean="0">
                <a:solidFill>
                  <a:srgbClr val="0070C0"/>
                </a:solidFill>
                <a:latin typeface="Times New Roman" panose="02020603050405020304" pitchFamily="18" charset="0"/>
                <a:cs typeface="Times New Roman" panose="02020603050405020304" pitchFamily="18" charset="0"/>
              </a:rPr>
              <a:t>қырлы бөлме</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C:\Users\User\Desktop\IMG-20230810-WA0065.jpg"/>
          <p:cNvPicPr>
            <a:picLocks noGrp="1" noChangeAspect="1" noChangeArrowheads="1"/>
          </p:cNvPicPr>
          <p:nvPr>
            <p:ph sz="quarter" idx="13"/>
          </p:nvPr>
        </p:nvPicPr>
        <p:blipFill>
          <a:blip r:embed="rId1">
            <a:extLst>
              <a:ext uri="{28A0092B-C50C-407E-A947-70E740481C1C}">
                <a14:useLocalDpi xmlns:a14="http://schemas.microsoft.com/office/drawing/2010/main" val="0"/>
              </a:ext>
            </a:extLst>
          </a:blip>
          <a:stretch>
            <a:fillRect/>
          </a:stretch>
        </p:blipFill>
        <p:spPr bwMode="auto">
          <a:xfrm>
            <a:off x="903513" y="957943"/>
            <a:ext cx="9895115" cy="561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6011" y="640280"/>
            <a:ext cx="1440275" cy="539339"/>
          </a:xfrm>
        </p:spPr>
        <p:txBody>
          <a:bodyPr>
            <a:normAutofit/>
          </a:bodyPr>
          <a:lstStyle/>
          <a:p>
            <a:pPr marL="0" indent="0">
              <a:buNone/>
            </a:pPr>
            <a:r>
              <a:rPr lang="en-US" sz="2000" b="1" dirty="0">
                <a:solidFill>
                  <a:srgbClr val="7030A0"/>
                </a:solidFill>
                <a:latin typeface="Times New Roman" panose="02020603050405020304" pitchFamily="18" charset="0"/>
                <a:cs typeface="Times New Roman" panose="02020603050405020304" pitchFamily="18" charset="0"/>
              </a:rPr>
              <a:t>«ҚОЙ»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1" cstate="print">
            <a:extLst>
              <a:ext uri="{28A0092B-C50C-407E-A947-70E740481C1C}">
                <a14:useLocalDpi xmlns:a14="http://schemas.microsoft.com/office/drawing/2010/main" val="0"/>
              </a:ext>
            </a:extLst>
          </a:blip>
          <a:srcRect l="8567" t="8663" r="7737" b="16653"/>
          <a:stretch>
            <a:fillRect/>
          </a:stretch>
        </p:blipFill>
        <p:spPr>
          <a:xfrm>
            <a:off x="734291" y="640279"/>
            <a:ext cx="2776847" cy="2744935"/>
          </a:xfrm>
          <a:prstGeom prst="rect">
            <a:avLst/>
          </a:prstGeom>
        </p:spPr>
      </p:pic>
      <p:sp>
        <p:nvSpPr>
          <p:cNvPr id="5" name="TextBox 4"/>
          <p:cNvSpPr txBox="1"/>
          <p:nvPr/>
        </p:nvSpPr>
        <p:spPr>
          <a:xfrm>
            <a:off x="3511138" y="1169367"/>
            <a:ext cx="2084120" cy="2246769"/>
          </a:xfrm>
          <a:prstGeom prst="rect">
            <a:avLst/>
          </a:prstGeom>
          <a:noFill/>
        </p:spPr>
        <p:txBody>
          <a:bodyPr wrap="square" rtlCol="0">
            <a:spAutoFit/>
          </a:bodyPr>
          <a:lstStyle/>
          <a:p>
            <a:pPr algn="just"/>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модульде</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3 текше ұсынылған. Текшелерді жылжыту арқылы бала кеңістікте бағдарлау қабілетін сандық жүйені қабылдау дағдысын қалыптастырады. Ұсақ қол моторикасын дамытады.</a:t>
            </a:r>
            <a:endParaRPr lang="ru-RU" sz="1400" dirty="0">
              <a:latin typeface="Times New Roman" panose="02020603050405020304" pitchFamily="18" charset="0"/>
              <a:cs typeface="Times New Roman" panose="02020603050405020304" pitchFamily="18" charset="0"/>
            </a:endParaRPr>
          </a:p>
        </p:txBody>
      </p:sp>
      <p:pic>
        <p:nvPicPr>
          <p:cNvPr id="2050" name="Picture 2" descr="Гифки Атом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98540" y="2401027"/>
            <a:ext cx="3006374" cy="118368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6066" t="5950" r="10432" b="8394"/>
          <a:stretch>
            <a:fillRect/>
          </a:stretch>
        </p:blipFill>
        <p:spPr>
          <a:xfrm>
            <a:off x="734292" y="3484999"/>
            <a:ext cx="2776846" cy="2807225"/>
          </a:xfrm>
          <a:prstGeom prst="rect">
            <a:avLst/>
          </a:prstGeom>
        </p:spPr>
      </p:pic>
      <p:sp>
        <p:nvSpPr>
          <p:cNvPr id="3" name="Прямоугольник 2"/>
          <p:cNvSpPr/>
          <p:nvPr/>
        </p:nvSpPr>
        <p:spPr>
          <a:xfrm>
            <a:off x="3750376" y="3519221"/>
            <a:ext cx="2073481" cy="2492990"/>
          </a:xfrm>
          <a:prstGeom prst="rect">
            <a:avLst/>
          </a:prstGeom>
        </p:spPr>
        <p:txBody>
          <a:bodyPr wrap="square">
            <a:spAutoFit/>
          </a:bodyPr>
          <a:lstStyle/>
          <a:p>
            <a:r>
              <a:rPr lang="ru-RU" b="1" dirty="0" smtClean="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Диаграмма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1-ден 10-ға дейін</a:t>
            </a:r>
            <a:r>
              <a:rPr lang="en-US" b="1" dirty="0" smtClean="0">
                <a:solidFill>
                  <a:srgbClr val="7030A0"/>
                </a:solidFill>
                <a:latin typeface="Times New Roman" panose="02020603050405020304" pitchFamily="18" charset="0"/>
                <a:cs typeface="Times New Roman" panose="02020603050405020304" pitchFamily="18" charset="0"/>
              </a:rPr>
              <a:t>»</a:t>
            </a:r>
            <a:endParaRPr lang="en-US" b="1" dirty="0" smtClean="0">
              <a:solidFill>
                <a:srgbClr val="7030A0"/>
              </a:solidFill>
              <a:latin typeface="Times New Roman" panose="02020603050405020304" pitchFamily="18" charset="0"/>
              <a:cs typeface="Times New Roman" panose="02020603050405020304" pitchFamily="18" charset="0"/>
            </a:endParaRPr>
          </a:p>
          <a:p>
            <a:br>
              <a:rPr lang="en-US" dirty="0">
                <a:solidFill>
                  <a:schemeClr val="bg1"/>
                </a:solidFill>
                <a:latin typeface="Times New Roman" panose="02020603050405020304" pitchFamily="18" charset="0"/>
                <a:cs typeface="Times New Roman" panose="02020603050405020304" pitchFamily="18" charset="0"/>
              </a:rPr>
            </a:br>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әр карточка 4 түсті пішіндермен бейнеленген. Пішіндерді сандық ретке сәйкес орналастыру қажет. </a:t>
            </a:r>
            <a:endParaRPr lang="ru-RU" sz="1400" dirty="0">
              <a:latin typeface="Times New Roman" panose="02020603050405020304" pitchFamily="18" charset="0"/>
              <a:cs typeface="Times New Roman" panose="02020603050405020304" pitchFamily="18" charset="0"/>
            </a:endParaRPr>
          </a:p>
          <a:p>
            <a:endParaRPr lang="ru-RU" dirty="0"/>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1704" t="16333" r="3630" b="21666"/>
          <a:stretch>
            <a:fillRect/>
          </a:stretch>
        </p:blipFill>
        <p:spPr>
          <a:xfrm>
            <a:off x="5868461" y="599431"/>
            <a:ext cx="2622396" cy="2652054"/>
          </a:xfrm>
          <a:prstGeom prst="rect">
            <a:avLst/>
          </a:prstGeom>
        </p:spPr>
      </p:pic>
      <p:sp>
        <p:nvSpPr>
          <p:cNvPr id="7" name="Прямоугольник 6"/>
          <p:cNvSpPr/>
          <p:nvPr/>
        </p:nvSpPr>
        <p:spPr>
          <a:xfrm>
            <a:off x="9098540" y="640279"/>
            <a:ext cx="1418978" cy="369332"/>
          </a:xfrm>
          <a:prstGeom prst="rect">
            <a:avLst/>
          </a:prstGeom>
        </p:spPr>
        <p:txBody>
          <a:bodyPr wrap="none">
            <a:spAutoFit/>
          </a:bodyPr>
          <a:lstStyle/>
          <a:p>
            <a:r>
              <a:rPr lang="en-US" b="1" dirty="0">
                <a:solidFill>
                  <a:srgbClr val="7030A0"/>
                </a:solidFill>
                <a:latin typeface="Times New Roman" panose="02020603050405020304" pitchFamily="18" charset="0"/>
                <a:cs typeface="Times New Roman" panose="02020603050405020304" pitchFamily="18" charset="0"/>
              </a:rPr>
              <a:t>«МЫСЫҚ»</a:t>
            </a:r>
            <a:endParaRPr lang="ru-RU" dirty="0">
              <a:solidFill>
                <a:srgbClr val="7030A0"/>
              </a:solidFill>
            </a:endParaRPr>
          </a:p>
        </p:txBody>
      </p:sp>
      <p:sp>
        <p:nvSpPr>
          <p:cNvPr id="9" name="Прямоугольник 8"/>
          <p:cNvSpPr/>
          <p:nvPr/>
        </p:nvSpPr>
        <p:spPr>
          <a:xfrm>
            <a:off x="8821387" y="1016032"/>
            <a:ext cx="2477984" cy="1384995"/>
          </a:xfrm>
          <a:prstGeom prst="rect">
            <a:avLst/>
          </a:prstGeom>
        </p:spPr>
        <p:txBody>
          <a:bodyPr wrap="square">
            <a:spAutoFit/>
          </a:bodyPr>
          <a:lstStyle/>
          <a:p>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балалар лабиринтте ұсынылған тапсырма бойынша </a:t>
            </a:r>
            <a:r>
              <a:rPr lang="en-US" sz="1400" dirty="0" smtClean="0">
                <a:latin typeface="Times New Roman" panose="02020603050405020304" pitchFamily="18" charset="0"/>
                <a:cs typeface="Times New Roman" panose="02020603050405020304" pitchFamily="18" charset="0"/>
              </a:rPr>
              <a:t>әртүрлі </a:t>
            </a:r>
            <a:r>
              <a:rPr lang="en-US" sz="1400" dirty="0">
                <a:latin typeface="Times New Roman" panose="02020603050405020304" pitchFamily="18" charset="0"/>
                <a:cs typeface="Times New Roman" panose="02020603050405020304" pitchFamily="18" charset="0"/>
              </a:rPr>
              <a:t>пішіндерді жинау арқылы шығармашылықтарын арттырады</a:t>
            </a:r>
            <a:endParaRPr lang="ru-RU" sz="1400" dirty="0"/>
          </a:p>
        </p:txBody>
      </p:sp>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6084" t="5047" r="13176" b="66330"/>
          <a:stretch>
            <a:fillRect/>
          </a:stretch>
        </p:blipFill>
        <p:spPr>
          <a:xfrm>
            <a:off x="6144491" y="3519221"/>
            <a:ext cx="5720938" cy="1498501"/>
          </a:xfrm>
          <a:prstGeom prst="rect">
            <a:avLst/>
          </a:prstGeom>
        </p:spPr>
      </p:pic>
      <p:sp>
        <p:nvSpPr>
          <p:cNvPr id="10" name="Прямоугольник 9"/>
          <p:cNvSpPr/>
          <p:nvPr/>
        </p:nvSpPr>
        <p:spPr>
          <a:xfrm>
            <a:off x="8490857" y="5117067"/>
            <a:ext cx="1532984"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«БИЗИКУБ»</a:t>
            </a:r>
            <a:endParaRPr lang="ru-RU" dirty="0">
              <a:solidFill>
                <a:srgbClr val="7030A0"/>
              </a:solidFill>
            </a:endParaRPr>
          </a:p>
        </p:txBody>
      </p:sp>
      <p:sp>
        <p:nvSpPr>
          <p:cNvPr id="12" name="Прямоугольник 11"/>
          <p:cNvSpPr/>
          <p:nvPr/>
        </p:nvSpPr>
        <p:spPr>
          <a:xfrm>
            <a:off x="6433458" y="5535157"/>
            <a:ext cx="5459716" cy="954107"/>
          </a:xfrm>
          <a:prstGeom prst="rect">
            <a:avLst/>
          </a:prstGeom>
        </p:spPr>
        <p:txBody>
          <a:bodyPr wrap="square">
            <a:spAutoFit/>
          </a:bodyPr>
          <a:lstStyle/>
          <a:p>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балалардың ұсақ қол моторикасын дамытуға арналған модель. </a:t>
            </a:r>
            <a:r>
              <a:rPr lang="en-US" sz="1400" dirty="0" smtClean="0">
                <a:latin typeface="Times New Roman" panose="02020603050405020304" pitchFamily="18" charset="0"/>
                <a:cs typeface="Times New Roman" panose="02020603050405020304" pitchFamily="18" charset="0"/>
              </a:rPr>
              <a:t>Әртүрлі </a:t>
            </a:r>
            <a:r>
              <a:rPr lang="en-US" sz="1400" dirty="0">
                <a:latin typeface="Times New Roman" panose="02020603050405020304" pitchFamily="18" charset="0"/>
                <a:cs typeface="Times New Roman" panose="02020603050405020304" pitchFamily="18" charset="0"/>
              </a:rPr>
              <a:t>монтессорий элементтерінен құралған. </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Балалардың күнделікті тұрмыста қолданылатын заттарды меңгеруге дағдыландырады.</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1" cstate="print">
            <a:extLst>
              <a:ext uri="{28A0092B-C50C-407E-A947-70E740481C1C}">
                <a14:useLocalDpi xmlns:a14="http://schemas.microsoft.com/office/drawing/2010/main" val="0"/>
              </a:ext>
            </a:extLst>
          </a:blip>
          <a:srcRect l="12333" t="34332" r="17167" b="5666"/>
          <a:stretch>
            <a:fillRect/>
          </a:stretch>
        </p:blipFill>
        <p:spPr>
          <a:xfrm>
            <a:off x="161109" y="280191"/>
            <a:ext cx="3137263" cy="2800466"/>
          </a:xfrm>
          <a:prstGeom prst="rect">
            <a:avLst/>
          </a:prstGeom>
        </p:spPr>
      </p:pic>
      <p:sp>
        <p:nvSpPr>
          <p:cNvPr id="4" name="TextBox 3"/>
          <p:cNvSpPr txBox="1"/>
          <p:nvPr/>
        </p:nvSpPr>
        <p:spPr>
          <a:xfrm>
            <a:off x="3514305" y="706903"/>
            <a:ext cx="2266009" cy="2031325"/>
          </a:xfrm>
          <a:prstGeom prst="rect">
            <a:avLst/>
          </a:prstGeom>
          <a:noFill/>
        </p:spPr>
        <p:txBody>
          <a:bodyPr wrap="square" rtlCol="0">
            <a:spAutoFit/>
          </a:bodyPr>
          <a:lstStyle/>
          <a:p>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тігінен және көлденеңінен орналастырылған 2 траектория берілген. Бұл модуль балалардың аяқпен қимылдау арқылы көзбен көріп қабылдау бағыт-бағдарлық дағдысын қалыптастырады.  </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24943" y="273377"/>
            <a:ext cx="1861457" cy="400110"/>
          </a:xfrm>
          <a:prstGeom prst="rect">
            <a:avLst/>
          </a:prstGeom>
        </p:spPr>
        <p:txBody>
          <a:bodyPr wrap="square">
            <a:spAutoFit/>
          </a:bodyPr>
          <a:lstStyle/>
          <a:p>
            <a:pPr lvl="0" algn="ctr">
              <a:spcBef>
                <a:spcPct val="0"/>
              </a:spcBef>
              <a:buClr>
                <a:srgbClr val="F14124">
                  <a:lumMod val="75000"/>
                </a:srgbClr>
              </a:buClr>
              <a:buSzPct val="128000"/>
            </a:pPr>
            <a:r>
              <a:rPr lang="en-US"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«ЖЫЛАН»</a:t>
            </a:r>
            <a:endPar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370" t="6999" r="17408" b="3667"/>
          <a:stretch>
            <a:fillRect/>
          </a:stretch>
        </p:blipFill>
        <p:spPr>
          <a:xfrm>
            <a:off x="337456" y="3341914"/>
            <a:ext cx="2960915" cy="3146036"/>
          </a:xfrm>
          <a:prstGeom prst="rect">
            <a:avLst/>
          </a:prstGeom>
        </p:spPr>
      </p:pic>
      <p:sp>
        <p:nvSpPr>
          <p:cNvPr id="8" name="Прямоугольник 7"/>
          <p:cNvSpPr/>
          <p:nvPr/>
        </p:nvSpPr>
        <p:spPr>
          <a:xfrm>
            <a:off x="3755570" y="3409423"/>
            <a:ext cx="1567544" cy="677108"/>
          </a:xfrm>
          <a:prstGeom prst="rect">
            <a:avLst/>
          </a:prstGeom>
        </p:spPr>
        <p:txBody>
          <a:bodyPr wrap="square">
            <a:spAutoFit/>
          </a:bodyPr>
          <a:lstStyle/>
          <a:p>
            <a:r>
              <a:rPr lang="en-US" sz="2000" b="1" dirty="0" smtClean="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«ФИЛИН»</a:t>
            </a:r>
            <a:br>
              <a:rPr lang="en-US" sz="4600" b="1" dirty="0" smtClean="0">
                <a:solidFill>
                  <a:srgbClr val="FF8021">
                    <a:lumMod val="75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br>
            <a:endParaRPr lang="ru-RU" dirty="0"/>
          </a:p>
        </p:txBody>
      </p:sp>
      <p:sp>
        <p:nvSpPr>
          <p:cNvPr id="9" name="Прямоугольник 8"/>
          <p:cNvSpPr/>
          <p:nvPr/>
        </p:nvSpPr>
        <p:spPr>
          <a:xfrm>
            <a:off x="3624943" y="4005943"/>
            <a:ext cx="1948544" cy="1169551"/>
          </a:xfrm>
          <a:prstGeom prst="rect">
            <a:avLst/>
          </a:prstGeom>
        </p:spPr>
        <p:txBody>
          <a:bodyPr wrap="square">
            <a:spAutoFit/>
          </a:bodyPr>
          <a:lstStyle/>
          <a:p>
            <a:pPr lvl="0"/>
            <a:r>
              <a:rPr lang="en-US" sz="1400" b="1" dirty="0" smtClean="0">
                <a:solidFill>
                  <a:srgbClr val="7030A0"/>
                </a:solidFill>
                <a:latin typeface="Times New Roman" panose="02020603050405020304" pitchFamily="18" charset="0"/>
                <a:cs typeface="Times New Roman" panose="02020603050405020304" pitchFamily="18" charset="0"/>
              </a:rPr>
              <a:t>Мақсаты</a:t>
            </a:r>
            <a:r>
              <a:rPr lang="en-US" sz="1400" b="1" dirty="0">
                <a:solidFill>
                  <a:srgbClr val="7030A0"/>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балалар лабиринтте тапсырмаға сәйкес түрлі-түсті текшелерді жинау қажет.  </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9375" t="10597" r="12671" b="10845"/>
          <a:stretch>
            <a:fillRect/>
          </a:stretch>
        </p:blipFill>
        <p:spPr>
          <a:xfrm>
            <a:off x="5817700" y="273375"/>
            <a:ext cx="3037115" cy="3276667"/>
          </a:xfrm>
          <a:prstGeom prst="rect">
            <a:avLst/>
          </a:prstGeom>
        </p:spPr>
      </p:pic>
      <p:sp>
        <p:nvSpPr>
          <p:cNvPr id="12" name="Прямоугольник 11"/>
          <p:cNvSpPr/>
          <p:nvPr/>
        </p:nvSpPr>
        <p:spPr>
          <a:xfrm>
            <a:off x="9068058" y="473432"/>
            <a:ext cx="2688513" cy="1477328"/>
          </a:xfrm>
          <a:prstGeom prst="rect">
            <a:avLst/>
          </a:prstGeom>
        </p:spPr>
        <p:txBody>
          <a:bodyPr wrap="square">
            <a:spAutoFit/>
          </a:bodyPr>
          <a:lstStyle/>
          <a:p>
            <a:pPr lvl="0"/>
            <a:r>
              <a:rPr lang="ru-RU" sz="2000" b="1" dirty="0">
                <a:solidFill>
                  <a:srgbClr val="7030A0"/>
                </a:solidFill>
                <a:latin typeface="Times New Roman" panose="02020603050405020304" pitchFamily="18" charset="0"/>
                <a:cs typeface="Times New Roman" panose="02020603050405020304" pitchFamily="18" charset="0"/>
              </a:rPr>
              <a:t>«</a:t>
            </a:r>
            <a:r>
              <a:rPr lang="en-US" sz="2000" b="1" dirty="0">
                <a:solidFill>
                  <a:srgbClr val="7030A0"/>
                </a:solidFill>
                <a:latin typeface="Times New Roman" panose="02020603050405020304" pitchFamily="18" charset="0"/>
                <a:cs typeface="Times New Roman" panose="02020603050405020304" pitchFamily="18" charset="0"/>
              </a:rPr>
              <a:t>САҢЫРАУҚҰЛАҚ</a:t>
            </a:r>
            <a:r>
              <a:rPr lang="en-US" sz="2000" b="1" dirty="0" smtClean="0">
                <a:solidFill>
                  <a:srgbClr val="7030A0"/>
                </a:solidFill>
                <a:latin typeface="Times New Roman" panose="02020603050405020304" pitchFamily="18" charset="0"/>
                <a:cs typeface="Times New Roman" panose="02020603050405020304" pitchFamily="18" charset="0"/>
              </a:rPr>
              <a:t>»</a:t>
            </a:r>
            <a:endParaRPr lang="en-US" sz="1400" b="1" dirty="0" smtClean="0">
              <a:solidFill>
                <a:srgbClr val="7030A0"/>
              </a:solidFill>
              <a:latin typeface="Times New Roman" panose="02020603050405020304" pitchFamily="18" charset="0"/>
              <a:cs typeface="Times New Roman" panose="02020603050405020304" pitchFamily="18" charset="0"/>
            </a:endParaRPr>
          </a:p>
          <a:p>
            <a:pPr lvl="0"/>
            <a:r>
              <a:rPr lang="en-US" sz="1400" b="1" dirty="0" smtClean="0">
                <a:solidFill>
                  <a:srgbClr val="7030A0"/>
                </a:solidFill>
                <a:latin typeface="Times New Roman" panose="02020603050405020304" pitchFamily="18" charset="0"/>
                <a:cs typeface="Times New Roman" panose="02020603050405020304" pitchFamily="18" charset="0"/>
              </a:rPr>
              <a:t>Мақсаты</a:t>
            </a:r>
            <a:r>
              <a:rPr lang="en-US" sz="1400" b="1" dirty="0">
                <a:solidFill>
                  <a:srgbClr val="7030A0"/>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балалардың кеңістікте </a:t>
            </a:r>
            <a:r>
              <a:rPr lang="en-US" sz="1400" dirty="0" smtClean="0">
                <a:solidFill>
                  <a:prstClr val="black"/>
                </a:solidFill>
                <a:latin typeface="Times New Roman" panose="02020603050405020304" pitchFamily="18" charset="0"/>
                <a:cs typeface="Times New Roman" panose="02020603050405020304" pitchFamily="18" charset="0"/>
              </a:rPr>
              <a:t>бағдарлау </a:t>
            </a:r>
            <a:r>
              <a:rPr lang="en-US" sz="1400" dirty="0">
                <a:solidFill>
                  <a:prstClr val="black"/>
                </a:solidFill>
                <a:latin typeface="Times New Roman" panose="02020603050405020304" pitchFamily="18" charset="0"/>
                <a:cs typeface="Times New Roman" panose="02020603050405020304" pitchFamily="18" charset="0"/>
              </a:rPr>
              <a:t>дағдысын және көзбен бағыт-бағдар жасау дағдысын қалыптастырады. Қол бұлшықеттерін қатайтады</a:t>
            </a:r>
            <a:r>
              <a:rPr lang="en-US" sz="1400" dirty="0" smtClean="0">
                <a:solidFill>
                  <a:prstClr val="black"/>
                </a:solidFill>
                <a:latin typeface="Times New Roman" panose="02020603050405020304" pitchFamily="18" charset="0"/>
                <a:cs typeface="Times New Roman" panose="02020603050405020304" pitchFamily="18" charset="0"/>
              </a:rPr>
              <a:t>.</a:t>
            </a:r>
            <a:endParaRPr lang="en-US" sz="1400" dirty="0" smtClean="0">
              <a:solidFill>
                <a:prstClr val="black"/>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9117301" y="1987092"/>
            <a:ext cx="2068816" cy="400110"/>
          </a:xfrm>
          <a:prstGeom prst="rect">
            <a:avLst/>
          </a:prstGeom>
        </p:spPr>
        <p:txBody>
          <a:bodyPr wrap="square">
            <a:spAutoFit/>
          </a:bodyPr>
          <a:lstStyle/>
          <a:p>
            <a:pPr lvl="0"/>
            <a:r>
              <a:rPr lang="ru-RU"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US"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ЖЕР ҚҰРТЫ</a:t>
            </a:r>
            <a:r>
              <a:rPr lang="ru-RU"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ru-RU" sz="2000" dirty="0">
              <a:solidFill>
                <a:srgbClr val="7030A0"/>
              </a:solidFill>
            </a:endParaRPr>
          </a:p>
        </p:txBody>
      </p:sp>
      <p:sp>
        <p:nvSpPr>
          <p:cNvPr id="18" name="Прямоугольник 17"/>
          <p:cNvSpPr/>
          <p:nvPr/>
        </p:nvSpPr>
        <p:spPr>
          <a:xfrm>
            <a:off x="9068058" y="2380493"/>
            <a:ext cx="2231571" cy="1169551"/>
          </a:xfrm>
          <a:prstGeom prst="rect">
            <a:avLst/>
          </a:prstGeom>
        </p:spPr>
        <p:txBody>
          <a:bodyPr wrap="square">
            <a:spAutoFit/>
          </a:bodyPr>
          <a:lstStyle/>
          <a:p>
            <a:pPr lvl="0"/>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solidFill>
                  <a:prstClr val="black"/>
                </a:solidFill>
                <a:latin typeface="Times New Roman" panose="02020603050405020304" pitchFamily="18" charset="0"/>
                <a:cs typeface="Times New Roman" panose="02020603050405020304" pitchFamily="18" charset="0"/>
              </a:rPr>
              <a:t>модуль балалардың қолмен айландыру арқылы заттарды қозғау дағдысын арттырады.</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rotWithShape="1">
          <a:blip r:embed="rId4" cstate="print">
            <a:extLst>
              <a:ext uri="{28A0092B-C50C-407E-A947-70E740481C1C}">
                <a14:useLocalDpi xmlns:a14="http://schemas.microsoft.com/office/drawing/2010/main" val="0"/>
              </a:ext>
            </a:extLst>
          </a:blip>
          <a:srcRect l="16227" t="14536" r="23062" b="21168"/>
          <a:stretch>
            <a:fillRect/>
          </a:stretch>
        </p:blipFill>
        <p:spPr>
          <a:xfrm>
            <a:off x="5780314" y="3747977"/>
            <a:ext cx="2952307" cy="2738130"/>
          </a:xfrm>
          <a:prstGeom prst="rect">
            <a:avLst/>
          </a:prstGeom>
        </p:spPr>
      </p:pic>
      <p:sp>
        <p:nvSpPr>
          <p:cNvPr id="21" name="Прямоугольник 20"/>
          <p:cNvSpPr/>
          <p:nvPr/>
        </p:nvSpPr>
        <p:spPr>
          <a:xfrm>
            <a:off x="8854815" y="3827660"/>
            <a:ext cx="2901756"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«СИҚЫРЛЫ ҚҰЛЫП</a:t>
            </a:r>
            <a:r>
              <a:rPr lang="en-US"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endParaRPr lang="ru-RU" dirty="0">
              <a:solidFill>
                <a:srgbClr val="7030A0"/>
              </a:solidFill>
            </a:endParaRPr>
          </a:p>
        </p:txBody>
      </p:sp>
      <p:sp>
        <p:nvSpPr>
          <p:cNvPr id="23" name="Прямоугольник 22"/>
          <p:cNvSpPr/>
          <p:nvPr/>
        </p:nvSpPr>
        <p:spPr>
          <a:xfrm>
            <a:off x="4645122" y="3228945"/>
            <a:ext cx="184731" cy="400110"/>
          </a:xfrm>
          <a:prstGeom prst="rect">
            <a:avLst/>
          </a:prstGeom>
        </p:spPr>
        <p:txBody>
          <a:bodyPr wrap="none">
            <a:spAutoFit/>
          </a:bodyPr>
          <a:lstStyle/>
          <a:p>
            <a:endParaRPr lang="ru-RU" sz="2000" b="1" dirty="0" smtClean="0">
              <a:solidFill>
                <a:srgbClr val="FF8021">
                  <a:lumMod val="75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
        <p:nvSpPr>
          <p:cNvPr id="26" name="Прямоугольник 25"/>
          <p:cNvSpPr/>
          <p:nvPr/>
        </p:nvSpPr>
        <p:spPr>
          <a:xfrm>
            <a:off x="8980713" y="4241181"/>
            <a:ext cx="2922101" cy="2246769"/>
          </a:xfrm>
          <a:prstGeom prst="rect">
            <a:avLst/>
          </a:prstGeom>
        </p:spPr>
        <p:txBody>
          <a:bodyPr wrap="square">
            <a:spAutoFit/>
          </a:bodyPr>
          <a:lstStyle/>
          <a:p>
            <a:pPr lvl="0" algn="just"/>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smtClean="0">
                <a:solidFill>
                  <a:prstClr val="black"/>
                </a:solidFill>
                <a:latin typeface="Times New Roman" panose="02020603050405020304" pitchFamily="18" charset="0"/>
                <a:cs typeface="Times New Roman" panose="02020603050405020304" pitchFamily="18" charset="0"/>
              </a:rPr>
              <a:t>әртүрлі </a:t>
            </a:r>
            <a:r>
              <a:rPr lang="en-US" sz="1400" dirty="0">
                <a:solidFill>
                  <a:prstClr val="black"/>
                </a:solidFill>
                <a:latin typeface="Times New Roman" panose="02020603050405020304" pitchFamily="18" charset="0"/>
                <a:cs typeface="Times New Roman" panose="02020603050405020304" pitchFamily="18" charset="0"/>
              </a:rPr>
              <a:t>тұтқалары бар </a:t>
            </a:r>
            <a:endParaRPr lang="en-US" sz="1400" dirty="0">
              <a:solidFill>
                <a:prstClr val="black"/>
              </a:solidFill>
              <a:latin typeface="Times New Roman" panose="02020603050405020304" pitchFamily="18" charset="0"/>
              <a:cs typeface="Times New Roman" panose="02020603050405020304" pitchFamily="18" charset="0"/>
            </a:endParaRPr>
          </a:p>
          <a:p>
            <a:pPr lvl="0" algn="just"/>
            <a:r>
              <a:rPr lang="en-US" sz="1400" dirty="0" smtClean="0">
                <a:solidFill>
                  <a:prstClr val="black"/>
                </a:solidFill>
                <a:latin typeface="Times New Roman" panose="02020603050405020304" pitchFamily="18" charset="0"/>
                <a:cs typeface="Times New Roman" panose="02020603050405020304" pitchFamily="18" charset="0"/>
              </a:rPr>
              <a:t>6 геометриялық </a:t>
            </a:r>
            <a:r>
              <a:rPr lang="en-US" sz="1400" dirty="0">
                <a:solidFill>
                  <a:prstClr val="black"/>
                </a:solidFill>
                <a:latin typeface="Times New Roman" panose="02020603050405020304" pitchFamily="18" charset="0"/>
                <a:cs typeface="Times New Roman" panose="02020603050405020304" pitchFamily="18" charset="0"/>
              </a:rPr>
              <a:t>пішіндер </a:t>
            </a:r>
            <a:r>
              <a:rPr lang="ru-RU" sz="1400" dirty="0">
                <a:solidFill>
                  <a:prstClr val="black"/>
                </a:solidFill>
                <a:latin typeface="Times New Roman" panose="02020603050405020304" pitchFamily="18" charset="0"/>
                <a:cs typeface="Times New Roman" panose="02020603050405020304" pitchFamily="18" charset="0"/>
              </a:rPr>
              <a:t>(</a:t>
            </a:r>
            <a:r>
              <a:rPr lang="en-US" sz="1400" dirty="0">
                <a:solidFill>
                  <a:prstClr val="black"/>
                </a:solidFill>
                <a:latin typeface="Times New Roman" panose="02020603050405020304" pitchFamily="18" charset="0"/>
                <a:cs typeface="Times New Roman" panose="02020603050405020304" pitchFamily="18" charset="0"/>
              </a:rPr>
              <a:t>дөңгелек-қызыл, шаршы-көгілдір, тіктөртбұрыш-жасыл, сопақша-сары, </a:t>
            </a:r>
            <a:r>
              <a:rPr lang="en-US" sz="1400" dirty="0" smtClean="0">
                <a:solidFill>
                  <a:prstClr val="black"/>
                </a:solidFill>
                <a:latin typeface="Times New Roman" panose="02020603050405020304" pitchFamily="18" charset="0"/>
                <a:cs typeface="Times New Roman" panose="02020603050405020304" pitchFamily="18" charset="0"/>
              </a:rPr>
              <a:t>бесбұрыш - </a:t>
            </a:r>
            <a:r>
              <a:rPr lang="en-US" sz="1400" dirty="0">
                <a:solidFill>
                  <a:prstClr val="black"/>
                </a:solidFill>
                <a:latin typeface="Times New Roman" panose="02020603050405020304" pitchFamily="18" charset="0"/>
                <a:cs typeface="Times New Roman" panose="02020603050405020304" pitchFamily="18" charset="0"/>
              </a:rPr>
              <a:t>қою көк, үшбұрыш-қызғылт</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ұсынылған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Тапсырмаларды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орындау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балаларға</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геометриялық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пішіндерді</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сәйкестендіруге</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үйретеді</a:t>
            </a:r>
            <a:r>
              <a:rPr lang="ru-RU" sz="1400" dirty="0" smtClean="0">
                <a:solidFill>
                  <a:prstClr val="black"/>
                </a:solidFill>
                <a:latin typeface="Times New Roman" panose="02020603050405020304" pitchFamily="18" charset="0"/>
                <a:cs typeface="Times New Roman" panose="02020603050405020304" pitchFamily="18" charset="0"/>
              </a:rPr>
              <a:t>.</a:t>
            </a:r>
            <a:endParaRPr lang="ru-RU" sz="1400" dirty="0" smtClean="0">
              <a:solidFill>
                <a:prstClr val="black"/>
              </a:solidFill>
              <a:latin typeface="Times New Roman" panose="02020603050405020304" pitchFamily="18" charset="0"/>
              <a:cs typeface="Times New Roman" panose="02020603050405020304" pitchFamily="18" charset="0"/>
            </a:endParaRPr>
          </a:p>
          <a:p>
            <a:pPr lvl="0" algn="just"/>
            <a:endParaRPr lang="ru-RU" sz="1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5971" y="555171"/>
            <a:ext cx="2786743" cy="531420"/>
          </a:xfrm>
        </p:spPr>
        <p:txBody>
          <a:bodyPr>
            <a:noAutofit/>
          </a:bodyPr>
          <a:lstStyle/>
          <a:p>
            <a:pPr marL="0" indent="0" algn="ctr">
              <a:buNone/>
            </a:pPr>
            <a:r>
              <a:rPr lang="ru-RU" sz="2000" b="1" dirty="0">
                <a:solidFill>
                  <a:srgbClr val="7030A0"/>
                </a:solidFill>
                <a:latin typeface="Times New Roman" panose="02020603050405020304" pitchFamily="18" charset="0"/>
                <a:cs typeface="Times New Roman" panose="02020603050405020304" pitchFamily="18" charset="0"/>
              </a:rPr>
              <a:t>«</a:t>
            </a:r>
            <a:r>
              <a:rPr lang="en-US" sz="2000" b="1" dirty="0">
                <a:solidFill>
                  <a:srgbClr val="7030A0"/>
                </a:solidFill>
                <a:latin typeface="Times New Roman" panose="02020603050405020304" pitchFamily="18" charset="0"/>
                <a:cs typeface="Times New Roman" panose="02020603050405020304" pitchFamily="18" charset="0"/>
              </a:rPr>
              <a:t>ЖЫЛ МЕЗГІЛДЕРІ»</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1" cstate="print">
            <a:extLst>
              <a:ext uri="{28A0092B-C50C-407E-A947-70E740481C1C}">
                <a14:useLocalDpi xmlns:a14="http://schemas.microsoft.com/office/drawing/2010/main" val="0"/>
              </a:ext>
            </a:extLst>
          </a:blip>
          <a:srcRect l="10710" t="11294" r="15794" b="17365"/>
          <a:stretch>
            <a:fillRect/>
          </a:stretch>
        </p:blipFill>
        <p:spPr>
          <a:xfrm>
            <a:off x="266700" y="555171"/>
            <a:ext cx="2781300" cy="3048000"/>
          </a:xfrm>
          <a:prstGeom prst="rect">
            <a:avLst/>
          </a:prstGeom>
        </p:spPr>
      </p:pic>
      <p:sp>
        <p:nvSpPr>
          <p:cNvPr id="4" name="TextBox 3"/>
          <p:cNvSpPr txBox="1"/>
          <p:nvPr/>
        </p:nvSpPr>
        <p:spPr>
          <a:xfrm>
            <a:off x="3243944" y="1104808"/>
            <a:ext cx="2743200" cy="2246769"/>
          </a:xfrm>
          <a:prstGeom prst="rect">
            <a:avLst/>
          </a:prstGeom>
          <a:noFill/>
        </p:spPr>
        <p:txBody>
          <a:bodyPr wrap="square" rtlCol="0">
            <a:spAutoFit/>
          </a:bodyPr>
          <a:lstStyle/>
          <a:p>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latin typeface="Times New Roman" panose="02020603050405020304" pitchFamily="18" charset="0"/>
                <a:cs typeface="Times New Roman" panose="02020603050405020304" pitchFamily="18" charset="0"/>
              </a:rPr>
              <a:t>бұтақтарымен кескінделген ағаш </a:t>
            </a:r>
            <a:r>
              <a:rPr lang="en-US" sz="1400" dirty="0" smtClean="0">
                <a:latin typeface="Times New Roman" panose="02020603050405020304" pitchFamily="18" charset="0"/>
                <a:cs typeface="Times New Roman" panose="02020603050405020304" pitchFamily="18" charset="0"/>
              </a:rPr>
              <a:t>модульы </a:t>
            </a:r>
            <a:r>
              <a:rPr lang="en-US" sz="1400" dirty="0">
                <a:latin typeface="Times New Roman" panose="02020603050405020304" pitchFamily="18" charset="0"/>
                <a:cs typeface="Times New Roman" panose="02020603050405020304" pitchFamily="18" charset="0"/>
              </a:rPr>
              <a:t>ұсынылған жыл мезгілдеріне сәйкес гүл, алмұрт, алма, жапырақ берілген. Ағашты безендіре отырып балалар ұсақ-қол моторикасын, сипап сезу қабілетін, және логикасын, кеңістікте бағдарлау дағдысын арттырады.</a:t>
            </a:r>
            <a:endParaRPr lang="ru-RU"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9600" r="6758" b="16840"/>
          <a:stretch>
            <a:fillRect/>
          </a:stretch>
        </p:blipFill>
        <p:spPr>
          <a:xfrm>
            <a:off x="6701893" y="555171"/>
            <a:ext cx="2703416" cy="2775857"/>
          </a:xfrm>
          <a:prstGeom prst="rect">
            <a:avLst/>
          </a:prstGeom>
        </p:spPr>
      </p:pic>
      <p:sp>
        <p:nvSpPr>
          <p:cNvPr id="6" name="Прямоугольник 5"/>
          <p:cNvSpPr/>
          <p:nvPr/>
        </p:nvSpPr>
        <p:spPr>
          <a:xfrm>
            <a:off x="10151423" y="584955"/>
            <a:ext cx="942437"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«БАУ»</a:t>
            </a:r>
            <a:endParaRPr lang="ru-RU" sz="2000" dirty="0">
              <a:solidFill>
                <a:srgbClr val="7030A0"/>
              </a:solidFill>
            </a:endParaRPr>
          </a:p>
        </p:txBody>
      </p:sp>
      <p:sp>
        <p:nvSpPr>
          <p:cNvPr id="7" name="Прямоугольник 6"/>
          <p:cNvSpPr/>
          <p:nvPr/>
        </p:nvSpPr>
        <p:spPr>
          <a:xfrm>
            <a:off x="9525000" y="1104808"/>
            <a:ext cx="2471057" cy="2031325"/>
          </a:xfrm>
          <a:prstGeom prst="rect">
            <a:avLst/>
          </a:prstGeom>
        </p:spPr>
        <p:txBody>
          <a:bodyPr wrap="square">
            <a:spAutoFit/>
          </a:bodyPr>
          <a:lstStyle/>
          <a:p>
            <a:pPr lvl="0"/>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a:solidFill>
                  <a:prstClr val="black"/>
                </a:solidFill>
                <a:latin typeface="Times New Roman" panose="02020603050405020304" pitchFamily="18" charset="0"/>
                <a:cs typeface="Times New Roman" panose="02020603050405020304" pitchFamily="18" charset="0"/>
              </a:rPr>
              <a:t>модуль 2 блоктан құралған </a:t>
            </a:r>
            <a:r>
              <a:rPr lang="ru-RU" sz="1400" dirty="0">
                <a:solidFill>
                  <a:prstClr val="black"/>
                </a:solidFill>
                <a:latin typeface="Times New Roman" panose="02020603050405020304" pitchFamily="18" charset="0"/>
                <a:cs typeface="Times New Roman" panose="02020603050405020304" pitchFamily="18" charset="0"/>
              </a:rPr>
              <a:t>(</a:t>
            </a:r>
            <a:r>
              <a:rPr lang="ru-RU" sz="1400" dirty="0" err="1">
                <a:solidFill>
                  <a:prstClr val="black"/>
                </a:solidFill>
                <a:latin typeface="Times New Roman" panose="02020603050405020304" pitchFamily="18" charset="0"/>
                <a:cs typeface="Times New Roman" panose="02020603050405020304" pitchFamily="18" charset="0"/>
              </a:rPr>
              <a:t>аяқ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киім</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және</a:t>
            </a:r>
            <a:r>
              <a:rPr lang="ru-RU" sz="1400" dirty="0">
                <a:solidFill>
                  <a:prstClr val="black"/>
                </a:solidFill>
                <a:latin typeface="Times New Roman" panose="02020603050405020304" pitchFamily="18" charset="0"/>
                <a:cs typeface="Times New Roman" panose="02020603050405020304" pitchFamily="18" charset="0"/>
              </a:rPr>
              <a:t> лабиринт). </a:t>
            </a:r>
            <a:r>
              <a:rPr lang="ru-RU" sz="1400" dirty="0" err="1" smtClean="0">
                <a:solidFill>
                  <a:prstClr val="black"/>
                </a:solidFill>
                <a:latin typeface="Times New Roman" panose="02020603050405020304" pitchFamily="18" charset="0"/>
                <a:cs typeface="Times New Roman" panose="02020603050405020304" pitchFamily="18" charset="0"/>
              </a:rPr>
              <a:t>Әртүрлі</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түсті</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баулар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ұсынылған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Бауларды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өткізу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арқылы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балаларға</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бағыт-бағдар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жасау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көзбен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көріп</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қабылдау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бір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орында</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отыру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және</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ұсақ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қол</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моторикасы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дамытады</a:t>
            </a:r>
            <a:r>
              <a:rPr lang="ru-RU" sz="1400" dirty="0" smtClean="0">
                <a:solidFill>
                  <a:prstClr val="black"/>
                </a:solidFill>
                <a:latin typeface="Times New Roman" panose="02020603050405020304" pitchFamily="18" charset="0"/>
                <a:cs typeface="Times New Roman" panose="02020603050405020304" pitchFamily="18" charset="0"/>
              </a:rPr>
              <a:t>.</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579783" y="3762342"/>
            <a:ext cx="2770310"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r>
              <a:rPr lang="en-US"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ҮЛКЕН МОЗАЙКА</a:t>
            </a:r>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endParaRPr lang="ru-RU" dirty="0">
              <a:solidFill>
                <a:srgbClr val="7030A0"/>
              </a:solidFill>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9333" b="25000"/>
          <a:stretch>
            <a:fillRect/>
          </a:stretch>
        </p:blipFill>
        <p:spPr>
          <a:xfrm>
            <a:off x="419100" y="3940625"/>
            <a:ext cx="3311238" cy="2471057"/>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4379" t="13494" r="9203" b="17676"/>
          <a:stretch>
            <a:fillRect/>
          </a:stretch>
        </p:blipFill>
        <p:spPr>
          <a:xfrm rot="10800000">
            <a:off x="4029689" y="3962398"/>
            <a:ext cx="3089565" cy="2471057"/>
          </a:xfrm>
          <a:prstGeom prst="rect">
            <a:avLst/>
          </a:prstGeom>
        </p:spPr>
      </p:pic>
      <p:sp>
        <p:nvSpPr>
          <p:cNvPr id="11" name="Прямоугольник 10"/>
          <p:cNvSpPr/>
          <p:nvPr/>
        </p:nvSpPr>
        <p:spPr>
          <a:xfrm>
            <a:off x="7445827" y="4289986"/>
            <a:ext cx="4452257" cy="1815882"/>
          </a:xfrm>
          <a:prstGeom prst="rect">
            <a:avLst/>
          </a:prstGeom>
        </p:spPr>
        <p:txBody>
          <a:bodyPr wrap="square">
            <a:spAutoFit/>
          </a:bodyPr>
          <a:lstStyle/>
          <a:p>
            <a:pPr lvl="0"/>
            <a:r>
              <a:rPr lang="en-US" sz="1400" b="1" dirty="0">
                <a:solidFill>
                  <a:srgbClr val="7030A0"/>
                </a:solidFill>
                <a:latin typeface="Times New Roman" panose="02020603050405020304" pitchFamily="18" charset="0"/>
                <a:cs typeface="Times New Roman" panose="02020603050405020304" pitchFamily="18" charset="0"/>
              </a:rPr>
              <a:t>Мақсаты: </a:t>
            </a:r>
            <a:r>
              <a:rPr lang="en-US" sz="1400" dirty="0" smtClean="0">
                <a:solidFill>
                  <a:prstClr val="black"/>
                </a:solidFill>
                <a:latin typeface="Times New Roman" panose="02020603050405020304" pitchFamily="18" charset="0"/>
                <a:cs typeface="Times New Roman" panose="02020603050405020304" pitchFamily="18" charset="0"/>
              </a:rPr>
              <a:t>әртүрлі </a:t>
            </a:r>
            <a:r>
              <a:rPr lang="en-US" sz="1400" dirty="0">
                <a:solidFill>
                  <a:prstClr val="black"/>
                </a:solidFill>
                <a:latin typeface="Times New Roman" panose="02020603050405020304" pitchFamily="18" charset="0"/>
                <a:cs typeface="Times New Roman" panose="02020603050405020304" pitchFamily="18" charset="0"/>
              </a:rPr>
              <a:t>түсті 100 ойын  шарлары ұсынылған. Шарларды жинау арқылы </a:t>
            </a:r>
            <a:r>
              <a:rPr lang="en-US" sz="1400" dirty="0" smtClean="0">
                <a:solidFill>
                  <a:prstClr val="black"/>
                </a:solidFill>
                <a:latin typeface="Times New Roman" panose="02020603050405020304" pitchFamily="18" charset="0"/>
                <a:cs typeface="Times New Roman" panose="02020603050405020304" pitchFamily="18" charset="0"/>
              </a:rPr>
              <a:t>әртүрлі </a:t>
            </a:r>
            <a:r>
              <a:rPr lang="en-US" sz="1400" dirty="0">
                <a:solidFill>
                  <a:prstClr val="black"/>
                </a:solidFill>
                <a:latin typeface="Times New Roman" panose="02020603050405020304" pitchFamily="18" charset="0"/>
                <a:cs typeface="Times New Roman" panose="02020603050405020304" pitchFamily="18" charset="0"/>
              </a:rPr>
              <a:t>тапсырмалар орындатылады. Бұл балалардың ұсақ қол моторикасын, қабылдау қабілетін, шығармашылық көзқарасын және </a:t>
            </a:r>
            <a:r>
              <a:rPr lang="en-US" sz="1400" dirty="0" smtClean="0">
                <a:solidFill>
                  <a:prstClr val="black"/>
                </a:solidFill>
                <a:latin typeface="Times New Roman" panose="02020603050405020304" pitchFamily="18" charset="0"/>
                <a:cs typeface="Times New Roman" panose="02020603050405020304" pitchFamily="18" charset="0"/>
              </a:rPr>
              <a:t>кескіндік, </a:t>
            </a:r>
            <a:r>
              <a:rPr lang="en-US" sz="1400" dirty="0">
                <a:solidFill>
                  <a:prstClr val="black"/>
                </a:solidFill>
                <a:latin typeface="Times New Roman" panose="02020603050405020304" pitchFamily="18" charset="0"/>
                <a:cs typeface="Times New Roman" panose="02020603050405020304" pitchFamily="18" charset="0"/>
              </a:rPr>
              <a:t>ойлау қабілетін дамытады. Ойын барысында бала өзін-өзі мақсатты іс-әрекет орындауға, байқампаздыққа және зейінділікке тәрбиелейді.</a:t>
            </a:r>
            <a:endParaRPr lang="ru-RU" sz="1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882" y="202939"/>
            <a:ext cx="8683348" cy="1143000"/>
          </a:xfrm>
        </p:spPr>
        <p:txBody>
          <a:bodyPr/>
          <a:lstStyle/>
          <a:p>
            <a:pPr marL="0" indent="0" algn="ctr">
              <a:buNone/>
            </a:pPr>
            <a:r>
              <a:rPr lang="en-US" sz="4100" dirty="0" smtClean="0">
                <a:solidFill>
                  <a:srgbClr val="7030A0"/>
                </a:solidFill>
                <a:latin typeface="Times New Roman" panose="02020603050405020304" pitchFamily="18" charset="0"/>
                <a:cs typeface="Times New Roman" panose="02020603050405020304" pitchFamily="18" charset="0"/>
              </a:rPr>
              <a:t>Іс - тәжірибелік бағыт</a:t>
            </a:r>
            <a:endParaRPr lang="ru-RU" sz="4100"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C:\Users\User\Desktop\IMG-20230810-WA006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26408" y="1219925"/>
            <a:ext cx="3299336" cy="24745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IMG-20230810-WA0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0" y="3322693"/>
            <a:ext cx="2703119" cy="33286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IMG-20230810-WA0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315" y="3322693"/>
            <a:ext cx="2579914" cy="3328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Гифки Атом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1841" y="4477407"/>
            <a:ext cx="3324311" cy="1770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882" y="228600"/>
            <a:ext cx="8683348" cy="1052026"/>
          </a:xfrm>
        </p:spPr>
        <p:txBody>
          <a:bodyPr>
            <a:normAutofit fontScale="90000"/>
          </a:bodyPr>
          <a:lstStyle/>
          <a:p>
            <a:pPr marL="0" indent="0">
              <a:buNone/>
            </a:pPr>
            <a:r>
              <a:rPr lang="en-US" sz="4000" b="1" dirty="0" smtClean="0">
                <a:solidFill>
                  <a:srgbClr val="7030A0"/>
                </a:solidFill>
                <a:latin typeface="Times New Roman" panose="02020603050405020304" pitchFamily="18" charset="0"/>
                <a:cs typeface="Times New Roman" panose="02020603050405020304" pitchFamily="18" charset="0"/>
              </a:rPr>
              <a:t>Модульдердің нәтижелік </a:t>
            </a:r>
            <a:r>
              <a:rPr lang="en-US" sz="4000" b="1" dirty="0" smtClean="0">
                <a:solidFill>
                  <a:srgbClr val="7030A0"/>
                </a:solidFill>
                <a:latin typeface="Times New Roman" panose="02020603050405020304" pitchFamily="18" charset="0"/>
                <a:cs typeface="Times New Roman" panose="02020603050405020304" pitchFamily="18" charset="0"/>
              </a:rPr>
              <a:t>көрсеткіші:</a:t>
            </a:r>
            <a:endParaRPr lang="ru-RU" sz="40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295400" y="1609874"/>
            <a:ext cx="9601196" cy="3318936"/>
          </a:xfrm>
        </p:spPr>
        <p:txBody>
          <a:bodyPr>
            <a:normAutofit/>
          </a:bodyPr>
          <a:lstStyle/>
          <a:p>
            <a:r>
              <a:rPr lang="en-US" sz="2000" dirty="0">
                <a:latin typeface="Times New Roman" panose="02020603050405020304" pitchFamily="18" charset="0"/>
                <a:cs typeface="Times New Roman" panose="02020603050405020304" pitchFamily="18" charset="0"/>
              </a:rPr>
              <a:t>с</a:t>
            </a:r>
            <a:r>
              <a:rPr lang="en-US" sz="2000" dirty="0" smtClean="0">
                <a:latin typeface="Times New Roman" panose="02020603050405020304" pitchFamily="18" charset="0"/>
                <a:cs typeface="Times New Roman" panose="02020603050405020304" pitchFamily="18" charset="0"/>
              </a:rPr>
              <a:t>енсорлық материалдармен жұмыс істеп, логикалық ойлауды үйренген соң бала еш қиындықсыз өзіне таныс ұғымдарды математикалық терминдерге айналдыра </a:t>
            </a:r>
            <a:r>
              <a:rPr lang="en-US" sz="2000" dirty="0" smtClean="0">
                <a:latin typeface="Times New Roman" panose="02020603050405020304" pitchFamily="18" charset="0"/>
                <a:cs typeface="Times New Roman" panose="02020603050405020304" pitchFamily="18" charset="0"/>
              </a:rPr>
              <a:t>ала</a:t>
            </a:r>
            <a:r>
              <a:rPr lang="en-US" sz="2000" dirty="0" smtClean="0">
                <a:latin typeface="Times New Roman" panose="02020603050405020304" pitchFamily="18" charset="0"/>
                <a:cs typeface="Times New Roman" panose="02020603050405020304" pitchFamily="18" charset="0"/>
              </a:rPr>
              <a:t>ды</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берілген аймақтарда баланың сөйлеу тілін дамытуға және жазуға моторлық дайындық </a:t>
            </a:r>
            <a:r>
              <a:rPr lang="en-US" sz="2000" dirty="0" smtClean="0">
                <a:latin typeface="Times New Roman" panose="02020603050405020304" pitchFamily="18" charset="0"/>
                <a:cs typeface="Times New Roman" panose="02020603050405020304" pitchFamily="18" charset="0"/>
              </a:rPr>
              <a:t>қалыптасады.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бала қоршаған ортаны зерттеуде өзінің сезімдерін қолдана білуге үйренеді- осындағы материалдар арқылы өзінің көру сезімін, сипап сезу сезімін </a:t>
            </a:r>
            <a:r>
              <a:rPr lang="en-US" sz="2000" dirty="0" smtClean="0">
                <a:latin typeface="Times New Roman" panose="02020603050405020304" pitchFamily="18" charset="0"/>
                <a:cs typeface="Times New Roman" panose="02020603050405020304" pitchFamily="18" charset="0"/>
              </a:rPr>
              <a:t>жетілдіреді.</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dirty="0" smtClean="0"/>
          </a:p>
          <a:p>
            <a:endParaRPr lang="ru-RU" dirty="0"/>
          </a:p>
        </p:txBody>
      </p:sp>
      <p:pic>
        <p:nvPicPr>
          <p:cNvPr id="4" name="Picture 2" descr="Гифки Атом 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067298" y="4654826"/>
            <a:ext cx="3845119" cy="1789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315" y="381000"/>
            <a:ext cx="9601196" cy="576942"/>
          </a:xfrm>
        </p:spPr>
        <p:txBody>
          <a:bodyPr>
            <a:normAutofit fontScale="90000"/>
          </a:bodyPr>
          <a:lstStyle/>
          <a:p>
            <a:pPr marL="0" indent="0" algn="ctr">
              <a:buNone/>
            </a:pPr>
            <a:r>
              <a:rPr lang="en-US" b="1" dirty="0">
                <a:solidFill>
                  <a:srgbClr val="7030A0"/>
                </a:solidFill>
                <a:latin typeface="Times New Roman" panose="02020603050405020304" pitchFamily="18" charset="0"/>
                <a:cs typeface="Times New Roman" panose="02020603050405020304" pitchFamily="18" charset="0"/>
              </a:rPr>
              <a:t>Қорытынды</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360714" y="1511904"/>
            <a:ext cx="10134599" cy="3733032"/>
          </a:xfrm>
        </p:spPr>
        <p:txBody>
          <a:bodyPr>
            <a:normAutofit/>
          </a:bodyPr>
          <a:lstStyle/>
          <a:p>
            <a:pPr marL="0" indent="0" algn="just">
              <a:spcAft>
                <a:spcPts val="0"/>
              </a:spcAft>
              <a:buNone/>
            </a:pPr>
            <a:r>
              <a:rPr lang="en-US" dirty="0">
                <a:latin typeface="Times New Roman" panose="02020603050405020304" pitchFamily="18" charset="0"/>
                <a:cs typeface="Times New Roman" panose="02020603050405020304" pitchFamily="18" charset="0"/>
              </a:rPr>
              <a:t>       Қазіргі таңда еліміздегі білім беру жүйесінің барлық саласы адамның жеке тұлғасын дамытуды көздейді. Кез келген деректі адамның ынтасын оятып, санасына жеткізе білу – нағыз шеберлік. </a:t>
            </a:r>
            <a:endParaRPr lang="en-US" dirty="0" smtClean="0">
              <a:latin typeface="Times New Roman" panose="02020603050405020304" pitchFamily="18" charset="0"/>
              <a:cs typeface="Times New Roman" panose="02020603050405020304" pitchFamily="18" charset="0"/>
            </a:endParaRPr>
          </a:p>
          <a:p>
            <a:pPr marL="0" indent="0" algn="just">
              <a:spcAft>
                <a:spcPts val="0"/>
              </a:spcAft>
              <a:buNone/>
            </a:pPr>
            <a:r>
              <a:rPr lang="en-US" dirty="0" smtClean="0">
                <a:latin typeface="Times New Roman" panose="02020603050405020304" pitchFamily="18" charset="0"/>
                <a:cs typeface="Times New Roman" panose="02020603050405020304" pitchFamily="18" charset="0"/>
              </a:rPr>
              <a:t>     Білім </a:t>
            </a:r>
            <a:r>
              <a:rPr lang="en-US" dirty="0">
                <a:latin typeface="Times New Roman" panose="02020603050405020304" pitchFamily="18" charset="0"/>
                <a:cs typeface="Times New Roman" panose="02020603050405020304" pitchFamily="18" charset="0"/>
              </a:rPr>
              <a:t>беру технологиялардың жүзеге асу негізін педагог пен баланың, балалар мен балалардың арасындағы ынтымақтастық құрайды. Сол себепті әрбір блоктың мазмұны әртүрлі әдіс-тәсілдер арқылы іске асырылады және белгілі бір нәтижеге жетуді мақсат етеді. </a:t>
            </a:r>
            <a:endParaRPr lang="en-US" dirty="0">
              <a:latin typeface="Times New Roman" panose="02020603050405020304" pitchFamily="18" charset="0"/>
              <a:cs typeface="Times New Roman" panose="02020603050405020304" pitchFamily="18" charset="0"/>
            </a:endParaRPr>
          </a:p>
          <a:p>
            <a:pPr marL="0" indent="0" algn="just">
              <a:spcAft>
                <a:spcPts val="0"/>
              </a:spcAft>
              <a:buNone/>
            </a:pP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Picture 2" descr="Гифки Атом 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708069" y="4371797"/>
            <a:ext cx="4031673" cy="1876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1">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0</TotalTime>
  <Words>4227</Words>
  <Application>WPS Presentation</Application>
  <PresentationFormat>Произвольный</PresentationFormat>
  <Paragraphs>88</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9</vt:i4>
      </vt:variant>
    </vt:vector>
  </HeadingPairs>
  <TitlesOfParts>
    <vt:vector size="20" baseType="lpstr">
      <vt:lpstr>Arial</vt:lpstr>
      <vt:lpstr>SimSun</vt:lpstr>
      <vt:lpstr>Wingdings</vt:lpstr>
      <vt:lpstr>Georgia</vt:lpstr>
      <vt:lpstr>Times New Roman</vt:lpstr>
      <vt:lpstr>Trebuchet MS</vt:lpstr>
      <vt:lpstr>Microsoft YaHei</vt:lpstr>
      <vt:lpstr>Arial Unicode MS</vt:lpstr>
      <vt:lpstr>Calibri</vt:lpstr>
      <vt:lpstr>Тема1</vt:lpstr>
      <vt:lpstr>Воздушный поток</vt:lpstr>
      <vt:lpstr>Түзету жұмысының  мазмұны</vt:lpstr>
      <vt:lpstr>Модульдерді  қолдану әдістемесі  бойынша  педагогтың міндеті:</vt:lpstr>
      <vt:lpstr>Сиқырлы бөлме</vt:lpstr>
      <vt:lpstr>«ҚОЙ»</vt:lpstr>
      <vt:lpstr>PowerPoint 演示文稿</vt:lpstr>
      <vt:lpstr>«ЖЫЛ МЕЗГІЛДЕРІ»</vt:lpstr>
      <vt:lpstr>Іс - тәжірибелік бағыт</vt:lpstr>
      <vt:lpstr>Модульдердің нәтижелік көрсеткіші:</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53</cp:revision>
  <dcterms:created xsi:type="dcterms:W3CDTF">2022-10-20T09:44:00Z</dcterms:created>
  <dcterms:modified xsi:type="dcterms:W3CDTF">2025-01-08T11:53:06Z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D2051D5097AC46D7B1499E9DE0ACB1A2_12</vt:lpwstr>
  </property>
  <property fmtid="{D5CDD505-2E9C-101B-9397-08002B2CF9AE}" pid="3" name="KSOProductBuildVer">
    <vt:lpwstr>1049-12.2.0.19307</vt:lpwstr>
  </property>
</Properties>
</file>