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75" r:id="rId4"/>
    <p:sldId id="277" r:id="rId5"/>
    <p:sldId id="266" r:id="rId6"/>
    <p:sldId id="287" r:id="rId7"/>
    <p:sldId id="278" r:id="rId8"/>
    <p:sldId id="281" r:id="rId9"/>
    <p:sldId id="422" r:id="rId10"/>
    <p:sldId id="295" r:id="rId11"/>
    <p:sldId id="423" r:id="rId12"/>
    <p:sldId id="415" r:id="rId13"/>
    <p:sldId id="416" r:id="rId14"/>
    <p:sldId id="417" r:id="rId15"/>
    <p:sldId id="418" r:id="rId16"/>
    <p:sldId id="419" r:id="rId17"/>
    <p:sldId id="420" r:id="rId18"/>
    <p:sldId id="424" r:id="rId19"/>
    <p:sldId id="285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13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axMM8cB7V1pY9C+YZRqYsF2b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93CDDD"/>
    <a:srgbClr val="B9CDE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7EA32-9E5D-42CE-849D-63A9C9BA1A45}" v="22" dt="2024-02-05T05:35:18.511"/>
    <p1510:client id="{A53D8632-7308-4180-9A70-484707AAAC59}" v="21" dt="2024-02-05T03:58:55.680"/>
    <p1510:client id="{B047B08D-78CF-420E-95E6-442E9E380478}" v="13" dt="2024-02-05T06:03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15" autoAdjust="0"/>
  </p:normalViewPr>
  <p:slideViewPr>
    <p:cSldViewPr snapToGrid="0">
      <p:cViewPr varScale="1">
        <p:scale>
          <a:sx n="74" d="100"/>
          <a:sy n="74" d="100"/>
        </p:scale>
        <p:origin x="534" y="84"/>
      </p:cViewPr>
      <p:guideLst>
        <p:guide orient="horz" pos="813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20AD0-60CE-4571-924E-308AD89FF9C8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5_5" csCatId="accent5" phldr="1"/>
      <dgm:spPr/>
      <dgm:t>
        <a:bodyPr/>
        <a:lstStyle/>
        <a:p>
          <a:endParaRPr lang="x-none"/>
        </a:p>
      </dgm:t>
    </dgm:pt>
    <dgm:pt modelId="{86D47FFF-D06E-4A74-ADE4-1ECA422FC80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ФУНКЦИИ </a:t>
          </a:r>
        </a:p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АНТИБУЛЛИНГОВОЙ КОМАНДЫ</a:t>
          </a:r>
          <a:endParaRPr lang="x-none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5A9DA-7421-4EF8-B322-3F98EC836A74}" type="parTrans" cxnId="{EF07A6C8-07A4-4018-A4E0-73CBA8479EE0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BD1A2-0EF3-4EF3-96F2-6915E0FB4A47}" type="sibTrans" cxnId="{EF07A6C8-07A4-4018-A4E0-73CBA8479EE0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8D6CB-FADE-4B60-B6BB-5B5733952A9D}">
      <dgm:prSet phldrT="[Текст]" custT="1"/>
      <dgm:spPr/>
      <dgm:t>
        <a:bodyPr/>
        <a:lstStyle/>
        <a:p>
          <a:pPr algn="ctr"/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взаимодействия участников образовательного процесса по предупреждению и недопущению фактов травли (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37E2E-D72A-4C3B-A3AD-4ACA86E7B497}" type="parTrans" cxnId="{46987C6B-BC5B-49DC-A798-368304BBB42F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B49244-E29D-4D3A-8E8C-EB6AB66AB986}" type="sibTrans" cxnId="{46987C6B-BC5B-49DC-A798-368304BBB42F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4A4967-90EF-4664-8A24-025C0962A856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Реагирование на признаки и факты травли </a:t>
          </a:r>
          <a:endParaRPr lang="en-US" sz="24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 в организации образования для обеспечения безопасной образовательной среды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C99175-E6C7-452F-AE31-31770135F9FA}" type="parTrans" cxnId="{1FAE8864-E24A-457D-8B9E-7F438C1A0AC9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41460-8E53-49C3-9862-0D70D94806B0}" type="sibTrans" cxnId="{1FAE8864-E24A-457D-8B9E-7F438C1A0AC9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7CF34-29D7-4497-864E-E13FE2902FEF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Организация и координация профилактических мероприятий </a:t>
          </a:r>
          <a:endParaRPr lang="en-US" sz="24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для всех субъектов образовательного процесса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9C7F4-73DD-4FF6-B697-958AB522E950}" type="parTrans" cxnId="{9C5DE658-E524-4FF3-B250-E1E279DCAA88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C147E-428F-4A4D-8119-3CC1B2DCA71F}" type="sibTrans" cxnId="{9C5DE658-E524-4FF3-B250-E1E279DCAA88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0F8287-8B2F-4394-809B-87236B2B5F4E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</a:rPr>
            <a:t>Разработка предложений по совершенствованию школьной </a:t>
          </a:r>
          <a:r>
            <a:rPr lang="ru-RU" sz="2400" dirty="0" err="1">
              <a:solidFill>
                <a:schemeClr val="tx1"/>
              </a:solidFill>
            </a:rPr>
            <a:t>антибуллинговой</a:t>
          </a:r>
          <a:r>
            <a:rPr lang="ru-RU" sz="2400" dirty="0">
              <a:solidFill>
                <a:schemeClr val="tx1"/>
              </a:solidFill>
            </a:rPr>
            <a:t> политики</a:t>
          </a:r>
          <a:endParaRPr lang="x-none" sz="2400" dirty="0">
            <a:solidFill>
              <a:schemeClr val="tx1"/>
            </a:solidFill>
          </a:endParaRPr>
        </a:p>
      </dgm:t>
    </dgm:pt>
    <dgm:pt modelId="{E74D4E58-ED8A-4CAB-A878-E0958BECE090}" type="parTrans" cxnId="{2634CAB4-9873-4530-8011-9E04E1891EC5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15DAE-58E9-4DF6-9018-1BE8CB6F5490}" type="sibTrans" cxnId="{2634CAB4-9873-4530-8011-9E04E1891EC5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B127-C06B-418B-9AD5-67D6C14486F2}">
      <dgm:prSet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Мониторинг эффективности </a:t>
          </a:r>
          <a:r>
            <a:rPr lang="ru-RU" sz="2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антибуллинговой</a:t>
          </a:r>
          <a:r>
            <a:rPr lang="ru-RU" sz="2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деятельности организации образования</a:t>
          </a:r>
          <a:endParaRPr lang="x-none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35F0B-EDF8-46BF-A803-46172E7997F4}" type="parTrans" cxnId="{736FE55F-DCDB-4BB0-A43C-4AE9C16A034C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75228-4763-44B8-9885-E95040770850}" type="sibTrans" cxnId="{736FE55F-DCDB-4BB0-A43C-4AE9C16A034C}">
      <dgm:prSet/>
      <dgm:spPr/>
      <dgm:t>
        <a:bodyPr/>
        <a:lstStyle/>
        <a:p>
          <a:endParaRPr lang="x-none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163B7-F20C-4EFD-92A0-59F593643D0F}" type="pres">
      <dgm:prSet presAssocID="{C0220AD0-60CE-4571-924E-308AD89FF9C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121ED9-39F6-4A21-B5BC-A91EF7A34D8A}" type="pres">
      <dgm:prSet presAssocID="{86D47FFF-D06E-4A74-ADE4-1ECA422FC804}" presName="root1" presStyleCnt="0"/>
      <dgm:spPr/>
    </dgm:pt>
    <dgm:pt modelId="{4B51CC19-ADDA-46E0-8E91-7AFCF99FCC14}" type="pres">
      <dgm:prSet presAssocID="{86D47FFF-D06E-4A74-ADE4-1ECA422FC804}" presName="LevelOneTextNode" presStyleLbl="node0" presStyleIdx="0" presStyleCnt="1" custLinFactNeighborX="-60492" custLinFactNeighborY="-3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95441-D316-4ACA-AD9D-09D4761E55D7}" type="pres">
      <dgm:prSet presAssocID="{86D47FFF-D06E-4A74-ADE4-1ECA422FC804}" presName="level2hierChild" presStyleCnt="0"/>
      <dgm:spPr/>
    </dgm:pt>
    <dgm:pt modelId="{278528A7-E376-4D36-A05A-04F3E9554EFA}" type="pres">
      <dgm:prSet presAssocID="{B8C37E2E-D72A-4C3B-A3AD-4ACA86E7B497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4DD5521A-426E-4800-9BC2-5CC203B002CC}" type="pres">
      <dgm:prSet presAssocID="{B8C37E2E-D72A-4C3B-A3AD-4ACA86E7B49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BA48871-0FB8-4DA3-9ED3-FCCE4913E370}" type="pres">
      <dgm:prSet presAssocID="{91C8D6CB-FADE-4B60-B6BB-5B5733952A9D}" presName="root2" presStyleCnt="0"/>
      <dgm:spPr/>
    </dgm:pt>
    <dgm:pt modelId="{0CB1BC20-47AB-479B-8DE7-832B48ED6D64}" type="pres">
      <dgm:prSet presAssocID="{91C8D6CB-FADE-4B60-B6BB-5B5733952A9D}" presName="LevelTwoTextNode" presStyleLbl="node2" presStyleIdx="0" presStyleCnt="5" custScaleX="217406" custScaleY="158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73AFE3-420C-4362-98C9-25526515DC63}" type="pres">
      <dgm:prSet presAssocID="{91C8D6CB-FADE-4B60-B6BB-5B5733952A9D}" presName="level3hierChild" presStyleCnt="0"/>
      <dgm:spPr/>
    </dgm:pt>
    <dgm:pt modelId="{1F62E5C5-91F3-49E4-840E-C37AB411DC77}" type="pres">
      <dgm:prSet presAssocID="{AEC99175-E6C7-452F-AE31-31770135F9FA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5DDD5486-92C9-4BAA-81E3-CCB96EFC62F9}" type="pres">
      <dgm:prSet presAssocID="{AEC99175-E6C7-452F-AE31-31770135F9F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C7E1A77-592D-40E5-9D16-C5514306ECF9}" type="pres">
      <dgm:prSet presAssocID="{9B4A4967-90EF-4664-8A24-025C0962A856}" presName="root2" presStyleCnt="0"/>
      <dgm:spPr/>
    </dgm:pt>
    <dgm:pt modelId="{2AC59630-5CAA-4650-9A93-2544EBD79494}" type="pres">
      <dgm:prSet presAssocID="{9B4A4967-90EF-4664-8A24-025C0962A856}" presName="LevelTwoTextNode" presStyleLbl="node2" presStyleIdx="1" presStyleCnt="5" custScaleX="218603" custScaleY="201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92BCCC-434A-4391-818A-D1DC30CD9424}" type="pres">
      <dgm:prSet presAssocID="{9B4A4967-90EF-4664-8A24-025C0962A856}" presName="level3hierChild" presStyleCnt="0"/>
      <dgm:spPr/>
    </dgm:pt>
    <dgm:pt modelId="{B223F7C4-2087-4F94-9E41-A7ED814286D3}" type="pres">
      <dgm:prSet presAssocID="{8749C7F4-73DD-4FF6-B697-958AB522E95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45C595F-DF39-4847-BC83-CFEA976178F6}" type="pres">
      <dgm:prSet presAssocID="{8749C7F4-73DD-4FF6-B697-958AB522E95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EF6A536-8BD9-4CE2-8ABD-972D6E482C8D}" type="pres">
      <dgm:prSet presAssocID="{8267CF34-29D7-4497-864E-E13FE2902FEF}" presName="root2" presStyleCnt="0"/>
      <dgm:spPr/>
    </dgm:pt>
    <dgm:pt modelId="{F96E3168-2B56-4756-8566-1DC7FA6C0760}" type="pres">
      <dgm:prSet presAssocID="{8267CF34-29D7-4497-864E-E13FE2902FEF}" presName="LevelTwoTextNode" presStyleLbl="node2" presStyleIdx="2" presStyleCnt="5" custScaleX="2198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5A1076-67B0-4A79-94B3-9D50D65752CF}" type="pres">
      <dgm:prSet presAssocID="{8267CF34-29D7-4497-864E-E13FE2902FEF}" presName="level3hierChild" presStyleCnt="0"/>
      <dgm:spPr/>
    </dgm:pt>
    <dgm:pt modelId="{941B70CE-5BB6-4566-BE4C-433B20A2E560}" type="pres">
      <dgm:prSet presAssocID="{95A35F0B-EDF8-46BF-A803-46172E7997F4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3ACBBA3-225D-4323-BEF5-2A83A925E22D}" type="pres">
      <dgm:prSet presAssocID="{95A35F0B-EDF8-46BF-A803-46172E7997F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ADEB158-7B6E-42E7-9CD5-D91D9BF8F04D}" type="pres">
      <dgm:prSet presAssocID="{186EB127-C06B-418B-9AD5-67D6C14486F2}" presName="root2" presStyleCnt="0"/>
      <dgm:spPr/>
    </dgm:pt>
    <dgm:pt modelId="{A87EE139-50F4-469F-AED3-216EBCBCAE3D}" type="pres">
      <dgm:prSet presAssocID="{186EB127-C06B-418B-9AD5-67D6C14486F2}" presName="LevelTwoTextNode" presStyleLbl="node2" presStyleIdx="3" presStyleCnt="5" custScaleX="219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8E5601-6D08-4FE6-83B3-2ED52B9D4F08}" type="pres">
      <dgm:prSet presAssocID="{186EB127-C06B-418B-9AD5-67D6C14486F2}" presName="level3hierChild" presStyleCnt="0"/>
      <dgm:spPr/>
    </dgm:pt>
    <dgm:pt modelId="{0821C61D-385D-400D-9474-7D146ADF2332}" type="pres">
      <dgm:prSet presAssocID="{E74D4E58-ED8A-4CAB-A878-E0958BECE09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82C2C2A2-F967-4BA8-BE93-F241CFEB134B}" type="pres">
      <dgm:prSet presAssocID="{E74D4E58-ED8A-4CAB-A878-E0958BECE09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035E652-DF40-4705-9FC7-1E1F611B6985}" type="pres">
      <dgm:prSet presAssocID="{360F8287-8B2F-4394-809B-87236B2B5F4E}" presName="root2" presStyleCnt="0"/>
      <dgm:spPr/>
    </dgm:pt>
    <dgm:pt modelId="{1C0AB6DF-0AE8-4C2B-91CB-23E6E8D2DEF2}" type="pres">
      <dgm:prSet presAssocID="{360F8287-8B2F-4394-809B-87236B2B5F4E}" presName="LevelTwoTextNode" presStyleLbl="node2" presStyleIdx="4" presStyleCnt="5" custScaleX="218178" custScaleY="94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ABFBC-53F4-44C0-BFCB-71CEC6DA70C2}" type="pres">
      <dgm:prSet presAssocID="{360F8287-8B2F-4394-809B-87236B2B5F4E}" presName="level3hierChild" presStyleCnt="0"/>
      <dgm:spPr/>
    </dgm:pt>
  </dgm:ptLst>
  <dgm:cxnLst>
    <dgm:cxn modelId="{57E913FE-2293-4BC4-AC9A-4220C51EB33C}" type="presOf" srcId="{86D47FFF-D06E-4A74-ADE4-1ECA422FC804}" destId="{4B51CC19-ADDA-46E0-8E91-7AFCF99FCC14}" srcOrd="0" destOrd="0" presId="urn:microsoft.com/office/officeart/2008/layout/HorizontalMultiLevelHierarchy"/>
    <dgm:cxn modelId="{3C452535-551C-4160-945B-0205A1368E38}" type="presOf" srcId="{B8C37E2E-D72A-4C3B-A3AD-4ACA86E7B497}" destId="{4DD5521A-426E-4800-9BC2-5CC203B002CC}" srcOrd="1" destOrd="0" presId="urn:microsoft.com/office/officeart/2008/layout/HorizontalMultiLevelHierarchy"/>
    <dgm:cxn modelId="{2634CAB4-9873-4530-8011-9E04E1891EC5}" srcId="{86D47FFF-D06E-4A74-ADE4-1ECA422FC804}" destId="{360F8287-8B2F-4394-809B-87236B2B5F4E}" srcOrd="4" destOrd="0" parTransId="{E74D4E58-ED8A-4CAB-A878-E0958BECE090}" sibTransId="{78F15DAE-58E9-4DF6-9018-1BE8CB6F5490}"/>
    <dgm:cxn modelId="{1388F527-E0A0-45BE-ABF5-E84097AEAB6A}" type="presOf" srcId="{AEC99175-E6C7-452F-AE31-31770135F9FA}" destId="{5DDD5486-92C9-4BAA-81E3-CCB96EFC62F9}" srcOrd="1" destOrd="0" presId="urn:microsoft.com/office/officeart/2008/layout/HorizontalMultiLevelHierarchy"/>
    <dgm:cxn modelId="{03FC8E08-8B97-432C-BB81-B6C92BE8D610}" type="presOf" srcId="{8749C7F4-73DD-4FF6-B697-958AB522E950}" destId="{845C595F-DF39-4847-BC83-CFEA976178F6}" srcOrd="1" destOrd="0" presId="urn:microsoft.com/office/officeart/2008/layout/HorizontalMultiLevelHierarchy"/>
    <dgm:cxn modelId="{46987C6B-BC5B-49DC-A798-368304BBB42F}" srcId="{86D47FFF-D06E-4A74-ADE4-1ECA422FC804}" destId="{91C8D6CB-FADE-4B60-B6BB-5B5733952A9D}" srcOrd="0" destOrd="0" parTransId="{B8C37E2E-D72A-4C3B-A3AD-4ACA86E7B497}" sibTransId="{03B49244-E29D-4D3A-8E8C-EB6AB66AB986}"/>
    <dgm:cxn modelId="{F541CDE6-0F83-4A5E-9894-F3BFFF26685B}" type="presOf" srcId="{91C8D6CB-FADE-4B60-B6BB-5B5733952A9D}" destId="{0CB1BC20-47AB-479B-8DE7-832B48ED6D64}" srcOrd="0" destOrd="0" presId="urn:microsoft.com/office/officeart/2008/layout/HorizontalMultiLevelHierarchy"/>
    <dgm:cxn modelId="{1FAE8864-E24A-457D-8B9E-7F438C1A0AC9}" srcId="{86D47FFF-D06E-4A74-ADE4-1ECA422FC804}" destId="{9B4A4967-90EF-4664-8A24-025C0962A856}" srcOrd="1" destOrd="0" parTransId="{AEC99175-E6C7-452F-AE31-31770135F9FA}" sibTransId="{61E41460-8E53-49C3-9862-0D70D94806B0}"/>
    <dgm:cxn modelId="{9EED9436-172A-4C30-B88F-99C5C544FF89}" type="presOf" srcId="{8267CF34-29D7-4497-864E-E13FE2902FEF}" destId="{F96E3168-2B56-4756-8566-1DC7FA6C0760}" srcOrd="0" destOrd="0" presId="urn:microsoft.com/office/officeart/2008/layout/HorizontalMultiLevelHierarchy"/>
    <dgm:cxn modelId="{460CBB73-5C9B-4F35-A784-ED71019C64E0}" type="presOf" srcId="{9B4A4967-90EF-4664-8A24-025C0962A856}" destId="{2AC59630-5CAA-4650-9A93-2544EBD79494}" srcOrd="0" destOrd="0" presId="urn:microsoft.com/office/officeart/2008/layout/HorizontalMultiLevelHierarchy"/>
    <dgm:cxn modelId="{0D45F3CB-98FA-40DC-A210-9087FBFE4880}" type="presOf" srcId="{360F8287-8B2F-4394-809B-87236B2B5F4E}" destId="{1C0AB6DF-0AE8-4C2B-91CB-23E6E8D2DEF2}" srcOrd="0" destOrd="0" presId="urn:microsoft.com/office/officeart/2008/layout/HorizontalMultiLevelHierarchy"/>
    <dgm:cxn modelId="{7B7A01A5-500C-4086-840C-DD39119F5A09}" type="presOf" srcId="{B8C37E2E-D72A-4C3B-A3AD-4ACA86E7B497}" destId="{278528A7-E376-4D36-A05A-04F3E9554EFA}" srcOrd="0" destOrd="0" presId="urn:microsoft.com/office/officeart/2008/layout/HorizontalMultiLevelHierarchy"/>
    <dgm:cxn modelId="{C171A6B9-29DC-4BF8-8903-ED84E1983CE8}" type="presOf" srcId="{8749C7F4-73DD-4FF6-B697-958AB522E950}" destId="{B223F7C4-2087-4F94-9E41-A7ED814286D3}" srcOrd="0" destOrd="0" presId="urn:microsoft.com/office/officeart/2008/layout/HorizontalMultiLevelHierarchy"/>
    <dgm:cxn modelId="{5481BB14-B243-49AE-A903-8350378CC1F9}" type="presOf" srcId="{E74D4E58-ED8A-4CAB-A878-E0958BECE090}" destId="{82C2C2A2-F967-4BA8-BE93-F241CFEB134B}" srcOrd="1" destOrd="0" presId="urn:microsoft.com/office/officeart/2008/layout/HorizontalMultiLevelHierarchy"/>
    <dgm:cxn modelId="{736FE55F-DCDB-4BB0-A43C-4AE9C16A034C}" srcId="{86D47FFF-D06E-4A74-ADE4-1ECA422FC804}" destId="{186EB127-C06B-418B-9AD5-67D6C14486F2}" srcOrd="3" destOrd="0" parTransId="{95A35F0B-EDF8-46BF-A803-46172E7997F4}" sibTransId="{81E75228-4763-44B8-9885-E95040770850}"/>
    <dgm:cxn modelId="{8AB04919-A8E8-40D4-8442-45F53DCF82FB}" type="presOf" srcId="{C0220AD0-60CE-4571-924E-308AD89FF9C8}" destId="{2AB163B7-F20C-4EFD-92A0-59F593643D0F}" srcOrd="0" destOrd="0" presId="urn:microsoft.com/office/officeart/2008/layout/HorizontalMultiLevelHierarchy"/>
    <dgm:cxn modelId="{BBE4133E-D3EB-4EAA-8333-4227F37824ED}" type="presOf" srcId="{186EB127-C06B-418B-9AD5-67D6C14486F2}" destId="{A87EE139-50F4-469F-AED3-216EBCBCAE3D}" srcOrd="0" destOrd="0" presId="urn:microsoft.com/office/officeart/2008/layout/HorizontalMultiLevelHierarchy"/>
    <dgm:cxn modelId="{D6766E20-6A92-445F-80F2-09D4E166A83D}" type="presOf" srcId="{AEC99175-E6C7-452F-AE31-31770135F9FA}" destId="{1F62E5C5-91F3-49E4-840E-C37AB411DC77}" srcOrd="0" destOrd="0" presId="urn:microsoft.com/office/officeart/2008/layout/HorizontalMultiLevelHierarchy"/>
    <dgm:cxn modelId="{EF07A6C8-07A4-4018-A4E0-73CBA8479EE0}" srcId="{C0220AD0-60CE-4571-924E-308AD89FF9C8}" destId="{86D47FFF-D06E-4A74-ADE4-1ECA422FC804}" srcOrd="0" destOrd="0" parTransId="{85A5A9DA-7421-4EF8-B322-3F98EC836A74}" sibTransId="{3DDBD1A2-0EF3-4EF3-96F2-6915E0FB4A47}"/>
    <dgm:cxn modelId="{6D69C1FB-46FD-4D97-812F-0C938C844D7D}" type="presOf" srcId="{E74D4E58-ED8A-4CAB-A878-E0958BECE090}" destId="{0821C61D-385D-400D-9474-7D146ADF2332}" srcOrd="0" destOrd="0" presId="urn:microsoft.com/office/officeart/2008/layout/HorizontalMultiLevelHierarchy"/>
    <dgm:cxn modelId="{9C5DE658-E524-4FF3-B250-E1E279DCAA88}" srcId="{86D47FFF-D06E-4A74-ADE4-1ECA422FC804}" destId="{8267CF34-29D7-4497-864E-E13FE2902FEF}" srcOrd="2" destOrd="0" parTransId="{8749C7F4-73DD-4FF6-B697-958AB522E950}" sibTransId="{D52C147E-428F-4A4D-8119-3CC1B2DCA71F}"/>
    <dgm:cxn modelId="{4B6AF19F-E9BC-46FB-9B29-D48A4AAD6F2C}" type="presOf" srcId="{95A35F0B-EDF8-46BF-A803-46172E7997F4}" destId="{43ACBBA3-225D-4323-BEF5-2A83A925E22D}" srcOrd="1" destOrd="0" presId="urn:microsoft.com/office/officeart/2008/layout/HorizontalMultiLevelHierarchy"/>
    <dgm:cxn modelId="{369E7795-A323-463C-9762-FBEAA64F9FFE}" type="presOf" srcId="{95A35F0B-EDF8-46BF-A803-46172E7997F4}" destId="{941B70CE-5BB6-4566-BE4C-433B20A2E560}" srcOrd="0" destOrd="0" presId="urn:microsoft.com/office/officeart/2008/layout/HorizontalMultiLevelHierarchy"/>
    <dgm:cxn modelId="{36F6A187-2855-4EDE-B380-47B1FBAB9B35}" type="presParOf" srcId="{2AB163B7-F20C-4EFD-92A0-59F593643D0F}" destId="{E5121ED9-39F6-4A21-B5BC-A91EF7A34D8A}" srcOrd="0" destOrd="0" presId="urn:microsoft.com/office/officeart/2008/layout/HorizontalMultiLevelHierarchy"/>
    <dgm:cxn modelId="{225BA9D1-DAFD-464C-BDC6-B0F48A486C38}" type="presParOf" srcId="{E5121ED9-39F6-4A21-B5BC-A91EF7A34D8A}" destId="{4B51CC19-ADDA-46E0-8E91-7AFCF99FCC14}" srcOrd="0" destOrd="0" presId="urn:microsoft.com/office/officeart/2008/layout/HorizontalMultiLevelHierarchy"/>
    <dgm:cxn modelId="{29E2D178-DF94-4A51-9E5C-A7C006D2111A}" type="presParOf" srcId="{E5121ED9-39F6-4A21-B5BC-A91EF7A34D8A}" destId="{A7195441-D316-4ACA-AD9D-09D4761E55D7}" srcOrd="1" destOrd="0" presId="urn:microsoft.com/office/officeart/2008/layout/HorizontalMultiLevelHierarchy"/>
    <dgm:cxn modelId="{F21B9B3A-C441-458C-88FA-46FA9AA33010}" type="presParOf" srcId="{A7195441-D316-4ACA-AD9D-09D4761E55D7}" destId="{278528A7-E376-4D36-A05A-04F3E9554EFA}" srcOrd="0" destOrd="0" presId="urn:microsoft.com/office/officeart/2008/layout/HorizontalMultiLevelHierarchy"/>
    <dgm:cxn modelId="{AF65EF37-9295-4FBB-B86A-B4F98A714D01}" type="presParOf" srcId="{278528A7-E376-4D36-A05A-04F3E9554EFA}" destId="{4DD5521A-426E-4800-9BC2-5CC203B002CC}" srcOrd="0" destOrd="0" presId="urn:microsoft.com/office/officeart/2008/layout/HorizontalMultiLevelHierarchy"/>
    <dgm:cxn modelId="{6D992B2C-6853-42E7-AC40-FB3DE5414745}" type="presParOf" srcId="{A7195441-D316-4ACA-AD9D-09D4761E55D7}" destId="{4BA48871-0FB8-4DA3-9ED3-FCCE4913E370}" srcOrd="1" destOrd="0" presId="urn:microsoft.com/office/officeart/2008/layout/HorizontalMultiLevelHierarchy"/>
    <dgm:cxn modelId="{533B4386-14C2-4C2B-A78F-EEFDA77A7322}" type="presParOf" srcId="{4BA48871-0FB8-4DA3-9ED3-FCCE4913E370}" destId="{0CB1BC20-47AB-479B-8DE7-832B48ED6D64}" srcOrd="0" destOrd="0" presId="urn:microsoft.com/office/officeart/2008/layout/HorizontalMultiLevelHierarchy"/>
    <dgm:cxn modelId="{74ED7EDE-DC0D-4092-8A9F-90BC623595F2}" type="presParOf" srcId="{4BA48871-0FB8-4DA3-9ED3-FCCE4913E370}" destId="{E073AFE3-420C-4362-98C9-25526515DC63}" srcOrd="1" destOrd="0" presId="urn:microsoft.com/office/officeart/2008/layout/HorizontalMultiLevelHierarchy"/>
    <dgm:cxn modelId="{244B6820-B5B8-4C10-8DD2-2BA72E6BB00A}" type="presParOf" srcId="{A7195441-D316-4ACA-AD9D-09D4761E55D7}" destId="{1F62E5C5-91F3-49E4-840E-C37AB411DC77}" srcOrd="2" destOrd="0" presId="urn:microsoft.com/office/officeart/2008/layout/HorizontalMultiLevelHierarchy"/>
    <dgm:cxn modelId="{69D165CE-604F-42DC-931F-16C334766B30}" type="presParOf" srcId="{1F62E5C5-91F3-49E4-840E-C37AB411DC77}" destId="{5DDD5486-92C9-4BAA-81E3-CCB96EFC62F9}" srcOrd="0" destOrd="0" presId="urn:microsoft.com/office/officeart/2008/layout/HorizontalMultiLevelHierarchy"/>
    <dgm:cxn modelId="{763CF9A6-6684-40AF-8A2C-EC1FCB045CF2}" type="presParOf" srcId="{A7195441-D316-4ACA-AD9D-09D4761E55D7}" destId="{BC7E1A77-592D-40E5-9D16-C5514306ECF9}" srcOrd="3" destOrd="0" presId="urn:microsoft.com/office/officeart/2008/layout/HorizontalMultiLevelHierarchy"/>
    <dgm:cxn modelId="{D2052A46-C632-4061-B65F-899348DF242C}" type="presParOf" srcId="{BC7E1A77-592D-40E5-9D16-C5514306ECF9}" destId="{2AC59630-5CAA-4650-9A93-2544EBD79494}" srcOrd="0" destOrd="0" presId="urn:microsoft.com/office/officeart/2008/layout/HorizontalMultiLevelHierarchy"/>
    <dgm:cxn modelId="{4474A1ED-E5B4-4D44-8C69-BCD4980C139B}" type="presParOf" srcId="{BC7E1A77-592D-40E5-9D16-C5514306ECF9}" destId="{EF92BCCC-434A-4391-818A-D1DC30CD9424}" srcOrd="1" destOrd="0" presId="urn:microsoft.com/office/officeart/2008/layout/HorizontalMultiLevelHierarchy"/>
    <dgm:cxn modelId="{2D416012-4CBA-4DEF-B39E-8028EEEB9160}" type="presParOf" srcId="{A7195441-D316-4ACA-AD9D-09D4761E55D7}" destId="{B223F7C4-2087-4F94-9E41-A7ED814286D3}" srcOrd="4" destOrd="0" presId="urn:microsoft.com/office/officeart/2008/layout/HorizontalMultiLevelHierarchy"/>
    <dgm:cxn modelId="{61E85E66-762A-4547-BCC7-1EEEC42E31FE}" type="presParOf" srcId="{B223F7C4-2087-4F94-9E41-A7ED814286D3}" destId="{845C595F-DF39-4847-BC83-CFEA976178F6}" srcOrd="0" destOrd="0" presId="urn:microsoft.com/office/officeart/2008/layout/HorizontalMultiLevelHierarchy"/>
    <dgm:cxn modelId="{0B47061A-B06F-4831-BF34-5FE7F580559F}" type="presParOf" srcId="{A7195441-D316-4ACA-AD9D-09D4761E55D7}" destId="{9EF6A536-8BD9-4CE2-8ABD-972D6E482C8D}" srcOrd="5" destOrd="0" presId="urn:microsoft.com/office/officeart/2008/layout/HorizontalMultiLevelHierarchy"/>
    <dgm:cxn modelId="{B0291473-1BAD-469E-8D05-64BAADA54E3F}" type="presParOf" srcId="{9EF6A536-8BD9-4CE2-8ABD-972D6E482C8D}" destId="{F96E3168-2B56-4756-8566-1DC7FA6C0760}" srcOrd="0" destOrd="0" presId="urn:microsoft.com/office/officeart/2008/layout/HorizontalMultiLevelHierarchy"/>
    <dgm:cxn modelId="{FAEE0A70-2F37-4F78-85B5-619212F3C536}" type="presParOf" srcId="{9EF6A536-8BD9-4CE2-8ABD-972D6E482C8D}" destId="{BA5A1076-67B0-4A79-94B3-9D50D65752CF}" srcOrd="1" destOrd="0" presId="urn:microsoft.com/office/officeart/2008/layout/HorizontalMultiLevelHierarchy"/>
    <dgm:cxn modelId="{8AB22FB6-A039-477D-94BF-8713C4D1424E}" type="presParOf" srcId="{A7195441-D316-4ACA-AD9D-09D4761E55D7}" destId="{941B70CE-5BB6-4566-BE4C-433B20A2E560}" srcOrd="6" destOrd="0" presId="urn:microsoft.com/office/officeart/2008/layout/HorizontalMultiLevelHierarchy"/>
    <dgm:cxn modelId="{76EBC05D-69C0-487E-8E66-2AA89D522C05}" type="presParOf" srcId="{941B70CE-5BB6-4566-BE4C-433B20A2E560}" destId="{43ACBBA3-225D-4323-BEF5-2A83A925E22D}" srcOrd="0" destOrd="0" presId="urn:microsoft.com/office/officeart/2008/layout/HorizontalMultiLevelHierarchy"/>
    <dgm:cxn modelId="{33626DF1-A295-4798-9FF4-5D0D27D63988}" type="presParOf" srcId="{A7195441-D316-4ACA-AD9D-09D4761E55D7}" destId="{DADEB158-7B6E-42E7-9CD5-D91D9BF8F04D}" srcOrd="7" destOrd="0" presId="urn:microsoft.com/office/officeart/2008/layout/HorizontalMultiLevelHierarchy"/>
    <dgm:cxn modelId="{F03C12B2-4BE6-4450-ABC8-0C3E4ED5ED7B}" type="presParOf" srcId="{DADEB158-7B6E-42E7-9CD5-D91D9BF8F04D}" destId="{A87EE139-50F4-469F-AED3-216EBCBCAE3D}" srcOrd="0" destOrd="0" presId="urn:microsoft.com/office/officeart/2008/layout/HorizontalMultiLevelHierarchy"/>
    <dgm:cxn modelId="{CA40397A-902B-42C2-B609-A4AB85BD6BDF}" type="presParOf" srcId="{DADEB158-7B6E-42E7-9CD5-D91D9BF8F04D}" destId="{5B8E5601-6D08-4FE6-83B3-2ED52B9D4F08}" srcOrd="1" destOrd="0" presId="urn:microsoft.com/office/officeart/2008/layout/HorizontalMultiLevelHierarchy"/>
    <dgm:cxn modelId="{56411A4F-42F7-418D-B896-3D09D07B455A}" type="presParOf" srcId="{A7195441-D316-4ACA-AD9D-09D4761E55D7}" destId="{0821C61D-385D-400D-9474-7D146ADF2332}" srcOrd="8" destOrd="0" presId="urn:microsoft.com/office/officeart/2008/layout/HorizontalMultiLevelHierarchy"/>
    <dgm:cxn modelId="{AD782111-2769-4EEB-88AD-469F483A9711}" type="presParOf" srcId="{0821C61D-385D-400D-9474-7D146ADF2332}" destId="{82C2C2A2-F967-4BA8-BE93-F241CFEB134B}" srcOrd="0" destOrd="0" presId="urn:microsoft.com/office/officeart/2008/layout/HorizontalMultiLevelHierarchy"/>
    <dgm:cxn modelId="{35C16B60-9737-46CE-AF41-40DCD11C33B8}" type="presParOf" srcId="{A7195441-D316-4ACA-AD9D-09D4761E55D7}" destId="{3035E652-DF40-4705-9FC7-1E1F611B6985}" srcOrd="9" destOrd="0" presId="urn:microsoft.com/office/officeart/2008/layout/HorizontalMultiLevelHierarchy"/>
    <dgm:cxn modelId="{C07570AA-787D-4B2A-A060-3099AD3EEEA8}" type="presParOf" srcId="{3035E652-DF40-4705-9FC7-1E1F611B6985}" destId="{1C0AB6DF-0AE8-4C2B-91CB-23E6E8D2DEF2}" srcOrd="0" destOrd="0" presId="urn:microsoft.com/office/officeart/2008/layout/HorizontalMultiLevelHierarchy"/>
    <dgm:cxn modelId="{B855563C-4768-4D83-AF0D-3A69D480C921}" type="presParOf" srcId="{3035E652-DF40-4705-9FC7-1E1F611B6985}" destId="{2B1ABFBC-53F4-44C0-BFCB-71CEC6DA70C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C61D-385D-400D-9474-7D146ADF2332}">
      <dsp:nvSpPr>
        <dsp:cNvPr id="0" name=""/>
        <dsp:cNvSpPr/>
      </dsp:nvSpPr>
      <dsp:spPr>
        <a:xfrm>
          <a:off x="1172341" y="3964499"/>
          <a:ext cx="1387355" cy="3821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677" y="0"/>
              </a:lnTo>
              <a:lnTo>
                <a:pt x="693677" y="3821263"/>
              </a:lnTo>
              <a:lnTo>
                <a:pt x="1387355" y="382126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4386" y="5773498"/>
        <a:ext cx="203265" cy="203265"/>
      </dsp:txXfrm>
    </dsp:sp>
    <dsp:sp modelId="{941B70CE-5BB6-4566-BE4C-433B20A2E560}">
      <dsp:nvSpPr>
        <dsp:cNvPr id="0" name=""/>
        <dsp:cNvSpPr/>
      </dsp:nvSpPr>
      <dsp:spPr>
        <a:xfrm>
          <a:off x="1172341" y="3964499"/>
          <a:ext cx="1387355" cy="2475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677" y="0"/>
              </a:lnTo>
              <a:lnTo>
                <a:pt x="693677" y="2475394"/>
              </a:lnTo>
              <a:lnTo>
                <a:pt x="1387355" y="247539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0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5077" y="5131255"/>
        <a:ext cx="141883" cy="141883"/>
      </dsp:txXfrm>
    </dsp:sp>
    <dsp:sp modelId="{B223F7C4-2087-4F94-9E41-A7ED814286D3}">
      <dsp:nvSpPr>
        <dsp:cNvPr id="0" name=""/>
        <dsp:cNvSpPr/>
      </dsp:nvSpPr>
      <dsp:spPr>
        <a:xfrm>
          <a:off x="1172341" y="3964499"/>
          <a:ext cx="1387355" cy="1100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677" y="0"/>
              </a:lnTo>
              <a:lnTo>
                <a:pt x="693677" y="1100053"/>
              </a:lnTo>
              <a:lnTo>
                <a:pt x="1387355" y="1100053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1755" y="4470262"/>
        <a:ext cx="88527" cy="88527"/>
      </dsp:txXfrm>
    </dsp:sp>
    <dsp:sp modelId="{1F62E5C5-91F3-49E4-840E-C37AB411DC77}">
      <dsp:nvSpPr>
        <dsp:cNvPr id="0" name=""/>
        <dsp:cNvSpPr/>
      </dsp:nvSpPr>
      <dsp:spPr>
        <a:xfrm>
          <a:off x="1172341" y="3133130"/>
          <a:ext cx="1387355" cy="831369"/>
        </a:xfrm>
        <a:custGeom>
          <a:avLst/>
          <a:gdLst/>
          <a:ahLst/>
          <a:cxnLst/>
          <a:rect l="0" t="0" r="0" b="0"/>
          <a:pathLst>
            <a:path>
              <a:moveTo>
                <a:pt x="0" y="831369"/>
              </a:moveTo>
              <a:lnTo>
                <a:pt x="693677" y="831369"/>
              </a:lnTo>
              <a:lnTo>
                <a:pt x="693677" y="0"/>
              </a:lnTo>
              <a:lnTo>
                <a:pt x="138735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5584" y="3508380"/>
        <a:ext cx="80869" cy="80869"/>
      </dsp:txXfrm>
    </dsp:sp>
    <dsp:sp modelId="{278528A7-E376-4D36-A05A-04F3E9554EFA}">
      <dsp:nvSpPr>
        <dsp:cNvPr id="0" name=""/>
        <dsp:cNvSpPr/>
      </dsp:nvSpPr>
      <dsp:spPr>
        <a:xfrm>
          <a:off x="1172341" y="879349"/>
          <a:ext cx="1387355" cy="3085150"/>
        </a:xfrm>
        <a:custGeom>
          <a:avLst/>
          <a:gdLst/>
          <a:ahLst/>
          <a:cxnLst/>
          <a:rect l="0" t="0" r="0" b="0"/>
          <a:pathLst>
            <a:path>
              <a:moveTo>
                <a:pt x="0" y="3085150"/>
              </a:moveTo>
              <a:lnTo>
                <a:pt x="693677" y="3085150"/>
              </a:lnTo>
              <a:lnTo>
                <a:pt x="693677" y="0"/>
              </a:lnTo>
              <a:lnTo>
                <a:pt x="138735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450" y="2337356"/>
        <a:ext cx="169136" cy="169136"/>
      </dsp:txXfrm>
    </dsp:sp>
    <dsp:sp modelId="{4B51CC19-ADDA-46E0-8E91-7AFCF99FCC14}">
      <dsp:nvSpPr>
        <dsp:cNvPr id="0" name=""/>
        <dsp:cNvSpPr/>
      </dsp:nvSpPr>
      <dsp:spPr>
        <a:xfrm rot="16200000">
          <a:off x="-2273247" y="3414363"/>
          <a:ext cx="5790906" cy="110027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ФУНКЦИИ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АНТИБУЛЛИНГОВОЙ КОМАНДЫ</a:t>
          </a:r>
          <a:endParaRPr lang="x-none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273247" y="3414363"/>
        <a:ext cx="5790906" cy="1100272"/>
      </dsp:txXfrm>
    </dsp:sp>
    <dsp:sp modelId="{0CB1BC20-47AB-479B-8DE7-832B48ED6D64}">
      <dsp:nvSpPr>
        <dsp:cNvPr id="0" name=""/>
        <dsp:cNvSpPr/>
      </dsp:nvSpPr>
      <dsp:spPr>
        <a:xfrm>
          <a:off x="2559696" y="6855"/>
          <a:ext cx="7845949" cy="1744987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Обеспечение взаимодействия участников образовательного процесса по предупреждению и недопущению фактов травли (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6855"/>
        <a:ext cx="7845949" cy="1744987"/>
      </dsp:txXfrm>
    </dsp:sp>
    <dsp:sp modelId="{2AC59630-5CAA-4650-9A93-2544EBD79494}">
      <dsp:nvSpPr>
        <dsp:cNvPr id="0" name=""/>
        <dsp:cNvSpPr/>
      </dsp:nvSpPr>
      <dsp:spPr>
        <a:xfrm>
          <a:off x="2559696" y="2026911"/>
          <a:ext cx="7889148" cy="2212438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Реагирование на признаки и факты травли </a:t>
          </a:r>
          <a:endParaRPr lang="en-US" sz="24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буллинга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  в организации образования для обеспечения безопасной образовательной среды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2026911"/>
        <a:ext cx="7889148" cy="2212438"/>
      </dsp:txXfrm>
    </dsp:sp>
    <dsp:sp modelId="{F96E3168-2B56-4756-8566-1DC7FA6C0760}">
      <dsp:nvSpPr>
        <dsp:cNvPr id="0" name=""/>
        <dsp:cNvSpPr/>
      </dsp:nvSpPr>
      <dsp:spPr>
        <a:xfrm>
          <a:off x="2559696" y="4514417"/>
          <a:ext cx="7934764" cy="110027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Организация и координация профилактических мероприятий </a:t>
          </a:r>
          <a:endParaRPr lang="en-US" sz="2400" kern="1200" dirty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для всех субъектов образовательного процесса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4514417"/>
        <a:ext cx="7934764" cy="1100272"/>
      </dsp:txXfrm>
    </dsp:sp>
    <dsp:sp modelId="{A87EE139-50F4-469F-AED3-216EBCBCAE3D}">
      <dsp:nvSpPr>
        <dsp:cNvPr id="0" name=""/>
        <dsp:cNvSpPr/>
      </dsp:nvSpPr>
      <dsp:spPr>
        <a:xfrm>
          <a:off x="2559696" y="5889757"/>
          <a:ext cx="7925273" cy="110027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Мониторинг эффективности </a:t>
          </a:r>
          <a:r>
            <a:rPr lang="ru-RU" sz="2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антибуллинговой</a:t>
          </a:r>
          <a:r>
            <a:rPr lang="ru-RU" sz="2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деятельности организации образования</a:t>
          </a:r>
          <a:endParaRPr lang="x-none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9696" y="5889757"/>
        <a:ext cx="7925273" cy="1100272"/>
      </dsp:txXfrm>
    </dsp:sp>
    <dsp:sp modelId="{1C0AB6DF-0AE8-4C2B-91CB-23E6E8D2DEF2}">
      <dsp:nvSpPr>
        <dsp:cNvPr id="0" name=""/>
        <dsp:cNvSpPr/>
      </dsp:nvSpPr>
      <dsp:spPr>
        <a:xfrm>
          <a:off x="2559696" y="7265098"/>
          <a:ext cx="7873810" cy="1041330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Разработка предложений по совершенствованию школьной </a:t>
          </a:r>
          <a:r>
            <a:rPr lang="ru-RU" sz="2400" kern="1200" dirty="0" err="1">
              <a:solidFill>
                <a:schemeClr val="tx1"/>
              </a:solidFill>
            </a:rPr>
            <a:t>антибуллинговой</a:t>
          </a:r>
          <a:r>
            <a:rPr lang="ru-RU" sz="2400" kern="1200" dirty="0">
              <a:solidFill>
                <a:schemeClr val="tx1"/>
              </a:solidFill>
            </a:rPr>
            <a:t> политики</a:t>
          </a:r>
          <a:endParaRPr lang="x-none" sz="2400" kern="1200" dirty="0">
            <a:solidFill>
              <a:schemeClr val="tx1"/>
            </a:solidFill>
          </a:endParaRPr>
        </a:p>
      </dsp:txBody>
      <dsp:txXfrm>
        <a:off x="2559696" y="7265098"/>
        <a:ext cx="7873810" cy="104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50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15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:notes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309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31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49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93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9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701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59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20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54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9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073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528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1667B-AC91-4BA8-BA3D-2844240E5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D9C4A-CAEF-4C8A-8B15-FA953B120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F23C6B-470A-4464-87AB-64D86C3C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5E97-52B2-43B6-A40F-1A0C4D530DCA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55D766-90D1-4D85-AD07-1E6ABC20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A1DD3-628D-4B17-A0E7-B90FA90B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79769-860E-4C08-91D5-BC33D8399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5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15"/>
          <p:cNvGrpSpPr/>
          <p:nvPr/>
        </p:nvGrpSpPr>
        <p:grpSpPr>
          <a:xfrm rot="5400000">
            <a:off x="12051506" y="2340770"/>
            <a:ext cx="2493170" cy="2459832"/>
            <a:chOff x="464266" y="2731227"/>
            <a:chExt cx="969424" cy="933028"/>
          </a:xfrm>
        </p:grpSpPr>
        <p:sp>
          <p:nvSpPr>
            <p:cNvPr id="30" name="Google Shape;30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1" name="Google Shape;31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2" name="Google Shape;32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3" name="Google Shape;33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grpSp>
        <p:nvGrpSpPr>
          <p:cNvPr id="34" name="Google Shape;34;p15"/>
          <p:cNvGrpSpPr/>
          <p:nvPr/>
        </p:nvGrpSpPr>
        <p:grpSpPr>
          <a:xfrm rot="5400000">
            <a:off x="1295401" y="2455070"/>
            <a:ext cx="2493170" cy="2459831"/>
            <a:chOff x="464266" y="2731227"/>
            <a:chExt cx="969424" cy="933028"/>
          </a:xfrm>
        </p:grpSpPr>
        <p:sp>
          <p:nvSpPr>
            <p:cNvPr id="35" name="Google Shape;35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6" name="Google Shape;36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7" name="Google Shape;37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38" name="Google Shape;38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grpSp>
        <p:nvGrpSpPr>
          <p:cNvPr id="39" name="Google Shape;39;p15"/>
          <p:cNvGrpSpPr/>
          <p:nvPr/>
        </p:nvGrpSpPr>
        <p:grpSpPr>
          <a:xfrm rot="5400000">
            <a:off x="3757613" y="2455070"/>
            <a:ext cx="2493170" cy="2459831"/>
            <a:chOff x="464266" y="2731227"/>
            <a:chExt cx="969424" cy="933028"/>
          </a:xfrm>
        </p:grpSpPr>
        <p:sp>
          <p:nvSpPr>
            <p:cNvPr id="40" name="Google Shape;40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1" name="Google Shape;41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2" name="Google Shape;42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3" name="Google Shape;43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sp>
        <p:nvSpPr>
          <p:cNvPr id="44" name="Google Shape;44;p15"/>
          <p:cNvSpPr/>
          <p:nvPr/>
        </p:nvSpPr>
        <p:spPr>
          <a:xfrm>
            <a:off x="576263" y="842963"/>
            <a:ext cx="17135475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lvl="0" algn="ctr"/>
            <a:r>
              <a:rPr lang="ru-RU" sz="2400" b="1" dirty="0">
                <a:solidFill>
                  <a:srgbClr val="FFFFFF"/>
                </a:solidFill>
              </a:rPr>
              <a:t>МИНИСТЕРСТВО ПРОСВЕЩЕНИЯ РЕСПУБЛИКИ КАЗАХСТАН </a:t>
            </a:r>
            <a:endParaRPr lang="ru-RU" sz="2100" dirty="0"/>
          </a:p>
        </p:txBody>
      </p:sp>
      <p:grpSp>
        <p:nvGrpSpPr>
          <p:cNvPr id="46" name="Google Shape;46;p15"/>
          <p:cNvGrpSpPr/>
          <p:nvPr/>
        </p:nvGrpSpPr>
        <p:grpSpPr>
          <a:xfrm rot="5400000">
            <a:off x="14516101" y="2340770"/>
            <a:ext cx="2493170" cy="2459831"/>
            <a:chOff x="464266" y="2731227"/>
            <a:chExt cx="969424" cy="933028"/>
          </a:xfrm>
        </p:grpSpPr>
        <p:sp>
          <p:nvSpPr>
            <p:cNvPr id="47" name="Google Shape;47;p15"/>
            <p:cNvSpPr/>
            <p:nvPr/>
          </p:nvSpPr>
          <p:spPr>
            <a:xfrm>
              <a:off x="949438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464266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949439" y="318976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  <p:sp>
          <p:nvSpPr>
            <p:cNvPr id="50" name="Google Shape;50;p15"/>
            <p:cNvSpPr/>
            <p:nvPr/>
          </p:nvSpPr>
          <p:spPr>
            <a:xfrm>
              <a:off x="464266" y="2731227"/>
              <a:ext cx="484251" cy="474488"/>
            </a:xfrm>
            <a:custGeom>
              <a:avLst/>
              <a:gdLst/>
              <a:ahLst/>
              <a:cxnLst/>
              <a:rect l="l" t="t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endParaRPr sz="2100" dirty="0"/>
            </a:p>
          </p:txBody>
        </p:sp>
      </p:grpSp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9025" y="2062163"/>
            <a:ext cx="3324225" cy="348138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/>
          <p:nvPr/>
        </p:nvSpPr>
        <p:spPr>
          <a:xfrm>
            <a:off x="874596" y="6262688"/>
            <a:ext cx="16538808" cy="180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pPr lvl="0"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ПРОФИЛАКТИКИ ТРАВЛИ (БУЛЛИНГА) ОБУЧАЮЩИХСЯ </a:t>
            </a:r>
          </a:p>
          <a:p>
            <a:pPr lvl="0"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 ОБРАЗОВАНИЯ «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ДосболLIKE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768153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8;p1"/>
          <p:cNvSpPr txBox="1"/>
          <p:nvPr/>
        </p:nvSpPr>
        <p:spPr>
          <a:xfrm>
            <a:off x="2642232" y="431051"/>
            <a:ext cx="141088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1371600"/>
            <a:r>
              <a:rPr lang="ru-RU" sz="3600" b="1" dirty="0">
                <a:solidFill>
                  <a:srgbClr val="1F3864"/>
                </a:solidFill>
              </a:rPr>
              <a:t>НАШИ ПРЕИМУЩЕСТВА </a:t>
            </a:r>
            <a:endParaRPr lang="ru-RU" sz="32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561467" y="1435047"/>
            <a:ext cx="7090363" cy="165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900" dirty="0">
                <a:solidFill>
                  <a:srgbClr val="002060"/>
                </a:solidFill>
              </a:rPr>
              <a:t>П</a:t>
            </a:r>
            <a:r>
              <a:rPr lang="x-none" sz="1900" dirty="0">
                <a:solidFill>
                  <a:srgbClr val="002060"/>
                </a:solidFill>
              </a:rPr>
              <a:t>рограмма «</a:t>
            </a:r>
            <a:r>
              <a:rPr lang="ru-RU" sz="1900" dirty="0">
                <a:solidFill>
                  <a:srgbClr val="002060"/>
                </a:solidFill>
              </a:rPr>
              <a:t>Д</a:t>
            </a:r>
            <a:r>
              <a:rPr lang="x-none" sz="1900" dirty="0">
                <a:solidFill>
                  <a:srgbClr val="002060"/>
                </a:solidFill>
              </a:rPr>
              <a:t>осбол</a:t>
            </a:r>
            <a:r>
              <a:rPr lang="en-US" sz="1900" dirty="0">
                <a:solidFill>
                  <a:srgbClr val="002060"/>
                </a:solidFill>
              </a:rPr>
              <a:t>LIKE</a:t>
            </a:r>
            <a:r>
              <a:rPr lang="x-none" sz="1900" dirty="0">
                <a:solidFill>
                  <a:srgbClr val="002060"/>
                </a:solidFill>
              </a:rPr>
              <a:t>» </a:t>
            </a:r>
            <a:r>
              <a:rPr lang="ru-RU" sz="1900" dirty="0">
                <a:solidFill>
                  <a:srgbClr val="002060"/>
                </a:solidFill>
              </a:rPr>
              <a:t>обеспечивает </a:t>
            </a:r>
            <a:r>
              <a:rPr lang="x-none" sz="1900" dirty="0">
                <a:solidFill>
                  <a:srgbClr val="002060"/>
                </a:solidFill>
              </a:rPr>
              <a:t>системность деятельности по</a:t>
            </a:r>
            <a:r>
              <a:rPr lang="ru-RU" sz="1900" dirty="0">
                <a:solidFill>
                  <a:srgbClr val="002060"/>
                </a:solidFill>
              </a:rPr>
              <a:t> профилактике травли (</a:t>
            </a:r>
            <a:r>
              <a:rPr lang="ru-RU" sz="1900" dirty="0" err="1">
                <a:solidFill>
                  <a:srgbClr val="002060"/>
                </a:solidFill>
              </a:rPr>
              <a:t>буллинга</a:t>
            </a:r>
            <a:r>
              <a:rPr lang="ru-RU" sz="1900" dirty="0">
                <a:solidFill>
                  <a:srgbClr val="002060"/>
                </a:solidFill>
              </a:rPr>
              <a:t>) – развитию социально-эмоциональных навыков обучающихся и созданию </a:t>
            </a:r>
            <a:r>
              <a:rPr lang="x-none" sz="1900" dirty="0">
                <a:solidFill>
                  <a:srgbClr val="002060"/>
                </a:solidFill>
              </a:rPr>
              <a:t>благоприятно</a:t>
            </a:r>
            <a:r>
              <a:rPr lang="ru-RU" sz="1900" dirty="0" err="1">
                <a:solidFill>
                  <a:srgbClr val="002060"/>
                </a:solidFill>
              </a:rPr>
              <a:t>го</a:t>
            </a:r>
            <a:r>
              <a:rPr lang="ru-RU" sz="1900" dirty="0">
                <a:solidFill>
                  <a:srgbClr val="002060"/>
                </a:solidFill>
              </a:rPr>
              <a:t> социально-психологического климата в организации образования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536219" y="5013025"/>
            <a:ext cx="5831013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</a:rPr>
              <a:t>Проводится обучение </a:t>
            </a:r>
            <a:r>
              <a:rPr lang="x-none" sz="2000" dirty="0">
                <a:solidFill>
                  <a:srgbClr val="002060"/>
                </a:solidFill>
              </a:rPr>
              <a:t>всех  субъект</a:t>
            </a:r>
            <a:r>
              <a:rPr lang="ru-RU" sz="2000" dirty="0" err="1">
                <a:solidFill>
                  <a:srgbClr val="002060"/>
                </a:solidFill>
              </a:rPr>
              <a:t>ов</a:t>
            </a:r>
            <a:r>
              <a:rPr lang="x-none" sz="2000" dirty="0">
                <a:solidFill>
                  <a:srgbClr val="002060"/>
                </a:solidFill>
              </a:rPr>
              <a:t> образовательного процесса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523966" y="8755182"/>
            <a:ext cx="696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</a:rPr>
              <a:t>Создается и обновляется и</a:t>
            </a:r>
            <a:r>
              <a:rPr lang="x-none" sz="2000" dirty="0">
                <a:solidFill>
                  <a:srgbClr val="002060"/>
                </a:solidFill>
              </a:rPr>
              <a:t>нформационно-ресурсное обеспечение</a:t>
            </a:r>
          </a:p>
        </p:txBody>
      </p:sp>
      <p:sp>
        <p:nvSpPr>
          <p:cNvPr id="62" name="Google Shape;350;p7"/>
          <p:cNvSpPr txBox="1"/>
          <p:nvPr/>
        </p:nvSpPr>
        <p:spPr>
          <a:xfrm rot="5400000">
            <a:off x="1332408" y="6370231"/>
            <a:ext cx="209709" cy="12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object 7"/>
          <p:cNvSpPr txBox="1"/>
          <p:nvPr/>
        </p:nvSpPr>
        <p:spPr>
          <a:xfrm>
            <a:off x="592817" y="3035877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02</a:t>
            </a:r>
          </a:p>
        </p:txBody>
      </p:sp>
      <p:sp>
        <p:nvSpPr>
          <p:cNvPr id="76" name="object 7"/>
          <p:cNvSpPr txBox="1"/>
          <p:nvPr/>
        </p:nvSpPr>
        <p:spPr>
          <a:xfrm>
            <a:off x="602051" y="1395046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01</a:t>
            </a:r>
          </a:p>
        </p:txBody>
      </p:sp>
      <p:sp>
        <p:nvSpPr>
          <p:cNvPr id="77" name="object 7"/>
          <p:cNvSpPr txBox="1"/>
          <p:nvPr/>
        </p:nvSpPr>
        <p:spPr>
          <a:xfrm>
            <a:off x="598252" y="4875217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03</a:t>
            </a:r>
          </a:p>
        </p:txBody>
      </p:sp>
      <p:sp>
        <p:nvSpPr>
          <p:cNvPr id="78" name="object 7"/>
          <p:cNvSpPr txBox="1"/>
          <p:nvPr/>
        </p:nvSpPr>
        <p:spPr>
          <a:xfrm>
            <a:off x="592816" y="7428077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04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1508404" y="3186792"/>
            <a:ext cx="6878558" cy="4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 bwMode="auto">
          <a:xfrm flipV="1">
            <a:off x="1562102" y="7310771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1499609" y="4069896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12</a:t>
            </a:r>
            <a:endParaRPr lang="ru-RU" sz="28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14" y="261273"/>
            <a:ext cx="729014" cy="729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2102" y="3365181"/>
            <a:ext cx="605646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</a:rPr>
              <a:t>Осуществляются организационные мероприятия</a:t>
            </a:r>
            <a:endParaRPr lang="ru-RU" sz="20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3966" y="7691137"/>
            <a:ext cx="5843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+mn-lt"/>
              </a:rPr>
              <a:t>Проводится внутренний и внешний м</a:t>
            </a:r>
            <a:r>
              <a:rPr lang="x-none" sz="2000" dirty="0">
                <a:solidFill>
                  <a:srgbClr val="002060"/>
                </a:solidFill>
                <a:latin typeface="+mn-lt"/>
              </a:rPr>
              <a:t>ониторинг</a:t>
            </a:r>
          </a:p>
        </p:txBody>
      </p:sp>
      <p:sp>
        <p:nvSpPr>
          <p:cNvPr id="33" name="object 7"/>
          <p:cNvSpPr txBox="1"/>
          <p:nvPr/>
        </p:nvSpPr>
        <p:spPr>
          <a:xfrm>
            <a:off x="602052" y="8597042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05</a:t>
            </a:r>
          </a:p>
        </p:txBody>
      </p:sp>
      <p:sp>
        <p:nvSpPr>
          <p:cNvPr id="39" name="Стрелка вниз 38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30056" y="1489015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0" name="Стрелка вниз 39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54741" y="2918106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2" name="Стрелка вниз 41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8993755" y="8672362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3" name="Стрелка вниз 42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8993755" y="7382720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44" name="Стрелка вниз 43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9054741" y="5085802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18023" y="1507611"/>
            <a:ext cx="7671752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в</a:t>
            </a:r>
            <a:r>
              <a:rPr lang="x-none" sz="1600" dirty="0">
                <a:solidFill>
                  <a:srgbClr val="002060"/>
                </a:solidFill>
                <a:latin typeface="+mn-lt"/>
              </a:rPr>
              <a:t>ключены все субъекты образовательного процесса организации образования: администрация, педагоги, сотрудники, обучающиеся, родители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07000"/>
              </a:lnSpc>
              <a:defRPr/>
            </a:pPr>
            <a:endParaRPr lang="x-none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8024" y="2763239"/>
            <a:ext cx="8089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с</a:t>
            </a:r>
            <a:r>
              <a:rPr lang="x-none" sz="1600" dirty="0">
                <a:solidFill>
                  <a:srgbClr val="002060"/>
                </a:solidFill>
              </a:rPr>
              <a:t>оздание в школе</a:t>
            </a:r>
            <a:r>
              <a:rPr lang="ru-RU" sz="1600" dirty="0">
                <a:solidFill>
                  <a:srgbClr val="002060"/>
                </a:solidFill>
              </a:rPr>
              <a:t> структуры по профилактике и противодействию травле (</a:t>
            </a:r>
            <a:r>
              <a:rPr lang="ru-RU" sz="1600" dirty="0" err="1">
                <a:solidFill>
                  <a:srgbClr val="002060"/>
                </a:solidFill>
              </a:rPr>
              <a:t>булиингу</a:t>
            </a:r>
            <a:r>
              <a:rPr lang="ru-RU" sz="1600" dirty="0">
                <a:solidFill>
                  <a:srgbClr val="002060"/>
                </a:solidFill>
              </a:rPr>
              <a:t>) среди детей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установление и контроль зон возможных конфликтов в организации образования</a:t>
            </a:r>
            <a:endParaRPr lang="ru-RU" sz="16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18024" y="4069896"/>
            <a:ext cx="77230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  <a:latin typeface="+mn-lt"/>
              </a:rPr>
              <a:t>повышение квалификации педагогов по развитию социально-эмоциональных навыков обучающихся, профилактике и противодействию агрессии/травле среди детей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  <a:latin typeface="+mn-lt"/>
              </a:rPr>
              <a:t>обучение сотрудников организации образования навыкам реагирования на проявления травл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и (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)</a:t>
            </a:r>
            <a:r>
              <a:rPr lang="x-none" sz="1600" dirty="0">
                <a:solidFill>
                  <a:srgbClr val="002060"/>
                </a:solidFill>
                <a:latin typeface="+mn-lt"/>
              </a:rPr>
              <a:t> среди детей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x-none" sz="1600" dirty="0">
                <a:solidFill>
                  <a:srgbClr val="002060"/>
                </a:solidFill>
                <a:latin typeface="+mn-lt"/>
              </a:rPr>
              <a:t>развитие социально-эмоциональных навыков у обучающихся 1-11 классов по обучающей программе «Досбол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LIKE</a:t>
            </a:r>
            <a:r>
              <a:rPr lang="x-none" sz="1600" dirty="0">
                <a:solidFill>
                  <a:srgbClr val="002060"/>
                </a:solidFill>
                <a:latin typeface="+mn-lt"/>
              </a:rPr>
              <a:t>»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обучение родителей навыкам реагирования на ситуации травли (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) ребенка на занятиях в Центре педагогической поддержки родителей</a:t>
            </a:r>
            <a:endParaRPr lang="x-none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18025" y="6432577"/>
            <a:ext cx="7671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i="1" dirty="0">
                <a:solidFill>
                  <a:srgbClr val="002060"/>
                </a:solidFill>
                <a:latin typeface="+mn-lt"/>
              </a:rPr>
              <a:t>При обучении детей по программе  «Досбол</a:t>
            </a:r>
            <a:r>
              <a:rPr lang="en-US" i="1" dirty="0">
                <a:solidFill>
                  <a:srgbClr val="002060"/>
                </a:solidFill>
                <a:latin typeface="+mn-lt"/>
              </a:rPr>
              <a:t>LIKE</a:t>
            </a:r>
            <a:r>
              <a:rPr lang="x-none" i="1" dirty="0">
                <a:solidFill>
                  <a:srgbClr val="002060"/>
                </a:solidFill>
                <a:latin typeface="+mn-lt"/>
              </a:rPr>
              <a:t>» используются классные часы и внеучебная деятельности, исключается необходимость в дополнительных часах; осуществляется менторство старшеклассников над младшеклассниками</a:t>
            </a:r>
            <a:endParaRPr lang="ru-RU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18023" y="8554674"/>
            <a:ext cx="7846895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x-none" sz="1600" dirty="0">
                <a:solidFill>
                  <a:srgbClr val="002060"/>
                </a:solidFill>
                <a:latin typeface="+mn-lt"/>
              </a:rPr>
              <a:t>информационно-ресурсное обеспечение:</a:t>
            </a:r>
            <a:r>
              <a:rPr lang="x-none" sz="1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x-none" sz="1600" dirty="0">
                <a:solidFill>
                  <a:srgbClr val="002060"/>
                </a:solidFill>
                <a:latin typeface="+mn-lt"/>
              </a:rPr>
              <a:t>методические материалы для организаций образования (администрации, педагогов, сотрудников), материалы для обучающихся и родителей</a:t>
            </a:r>
            <a:r>
              <a:rPr lang="x-none" sz="1800" dirty="0">
                <a:solidFill>
                  <a:srgbClr val="002060"/>
                </a:solidFill>
                <a:latin typeface="+mn-lt"/>
              </a:rPr>
              <a:t>.</a:t>
            </a:r>
            <a:endParaRPr lang="ru-RU" sz="18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 bwMode="auto">
          <a:xfrm>
            <a:off x="10100634" y="2703903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0018024" y="7455080"/>
            <a:ext cx="794243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x-none" sz="1600" dirty="0">
                <a:solidFill>
                  <a:srgbClr val="002060"/>
                </a:solidFill>
                <a:latin typeface="+mn-lt"/>
              </a:rPr>
              <a:t>проведение внутреннего и внешнего мониторинга деятельности по профилактике и противодействию травле (буллингу)в организации образования. </a:t>
            </a: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 bwMode="auto">
          <a:xfrm>
            <a:off x="10112540" y="3946318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flipV="1">
            <a:off x="10100635" y="7310771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flipV="1">
            <a:off x="10100635" y="8481238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flipV="1">
            <a:off x="1437262" y="8500490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38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27784" y="1282463"/>
          <a:ext cx="18173603" cy="787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6">
                  <a:extLst>
                    <a:ext uri="{9D8B030D-6E8A-4147-A177-3AD203B41FA5}">
                      <a16:colId xmlns:a16="http://schemas.microsoft.com/office/drawing/2014/main" val="2826621658"/>
                    </a:ext>
                  </a:extLst>
                </a:gridCol>
                <a:gridCol w="1673039">
                  <a:extLst>
                    <a:ext uri="{9D8B030D-6E8A-4147-A177-3AD203B41FA5}">
                      <a16:colId xmlns:a16="http://schemas.microsoft.com/office/drawing/2014/main" val="1130857195"/>
                    </a:ext>
                  </a:extLst>
                </a:gridCol>
                <a:gridCol w="2319412">
                  <a:extLst>
                    <a:ext uri="{9D8B030D-6E8A-4147-A177-3AD203B41FA5}">
                      <a16:colId xmlns:a16="http://schemas.microsoft.com/office/drawing/2014/main" val="201504726"/>
                    </a:ext>
                  </a:extLst>
                </a:gridCol>
                <a:gridCol w="2537172">
                  <a:extLst>
                    <a:ext uri="{9D8B030D-6E8A-4147-A177-3AD203B41FA5}">
                      <a16:colId xmlns:a16="http://schemas.microsoft.com/office/drawing/2014/main" val="1803045586"/>
                    </a:ext>
                  </a:extLst>
                </a:gridCol>
                <a:gridCol w="2365310">
                  <a:extLst>
                    <a:ext uri="{9D8B030D-6E8A-4147-A177-3AD203B41FA5}">
                      <a16:colId xmlns:a16="http://schemas.microsoft.com/office/drawing/2014/main" val="1169332149"/>
                    </a:ext>
                  </a:extLst>
                </a:gridCol>
                <a:gridCol w="2130068">
                  <a:extLst>
                    <a:ext uri="{9D8B030D-6E8A-4147-A177-3AD203B41FA5}">
                      <a16:colId xmlns:a16="http://schemas.microsoft.com/office/drawing/2014/main" val="1227124556"/>
                    </a:ext>
                  </a:extLst>
                </a:gridCol>
                <a:gridCol w="2274548">
                  <a:extLst>
                    <a:ext uri="{9D8B030D-6E8A-4147-A177-3AD203B41FA5}">
                      <a16:colId xmlns:a16="http://schemas.microsoft.com/office/drawing/2014/main" val="73708365"/>
                    </a:ext>
                  </a:extLst>
                </a:gridCol>
                <a:gridCol w="2274548">
                  <a:extLst>
                    <a:ext uri="{9D8B030D-6E8A-4147-A177-3AD203B41FA5}">
                      <a16:colId xmlns:a16="http://schemas.microsoft.com/office/drawing/2014/main" val="1045496316"/>
                    </a:ext>
                  </a:extLst>
                </a:gridCol>
              </a:tblGrid>
              <a:tr h="84582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ВЫЯВЛЕНИЕ</a:t>
                      </a: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МЕЖВЕДОМСТВЕННОЕ ВЗАИМОДЕЙСТВИЕ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с  </a:t>
                      </a:r>
                      <a:r>
                        <a:rPr lang="ru-RU" sz="17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МЗ</a:t>
                      </a:r>
                      <a:endParaRPr lang="ru-RU" sz="17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СОПРОВОЖДЕНИЕ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МОНИТОРИНГ И ПРИНЯТИЕ РЕШЕНИЯ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72282"/>
                  </a:ext>
                </a:extLst>
              </a:tr>
              <a:tr h="1394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1.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Диагностика, анализ уровня </a:t>
                      </a:r>
                      <a:r>
                        <a:rPr lang="ru-RU" sz="1700" b="1" dirty="0" err="1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аутодеструктивного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поведения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, прием обращений   </a:t>
                      </a:r>
                      <a:endParaRPr lang="ru-RU" sz="17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2. Открытие 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кейса</a:t>
                      </a:r>
                      <a:endParaRPr lang="ru-RU" sz="17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3. Комплексная оценка </a:t>
                      </a:r>
                      <a:endParaRPr lang="ru-RU" sz="17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7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Прогноз нарушения  психо-эмоционального поведения 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4.</a:t>
                      </a:r>
                      <a:r>
                        <a:rPr lang="ru-RU" sz="1700" b="1" baseline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Планирование 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и реализация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5. Мониторинг 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6. Консилиум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при ЦПП 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7. Закрытие кейса 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82323976"/>
                  </a:ext>
                </a:extLst>
              </a:tr>
              <a:tr h="104733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Проведение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тестов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Первичная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оценка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Анализ полученной информации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Направление в организации здравоохранения</a:t>
                      </a:r>
                      <a:endParaRPr lang="ru-RU" sz="16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Составление и реализация плана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Промежуточный/ Контрольный обзор (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ревью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) ситуации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Рассмотрение сложных случаев на консилиумах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Решение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о закрытии кейса</a:t>
                      </a:r>
                      <a:endParaRPr lang="ru-RU" sz="16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045523410"/>
                  </a:ext>
                </a:extLst>
              </a:tr>
              <a:tr h="32575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Применение  адаптированных тестов, согласованных с МЗ</a:t>
                      </a:r>
                      <a:endParaRPr lang="ru-RU" sz="1600" dirty="0" smtClean="0">
                        <a:latin typeface="+mn-lt"/>
                      </a:endParaRPr>
                    </a:p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  <a:sym typeface="Times New Roman"/>
                        </a:rPr>
                        <a:t>Согласие родителей на индивидуальную работу</a:t>
                      </a:r>
                      <a:endParaRPr lang="ru-RU" sz="16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Фиксирование в журнале</a:t>
                      </a:r>
                      <a:endParaRPr lang="ru-RU" sz="16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37160" marR="137160" marT="68580" marB="6858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Встреча с </a:t>
                      </a: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обучающимся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  <a:sym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Персональное тестирование детей с признаками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аутодеструктивного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ru-RU" sz="1600" b="0" i="0" u="none" strike="noStrike" cap="none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аутоагрессивного</a:t>
                      </a: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 суицидального)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поведения </a:t>
                      </a: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с согласия родителей</a:t>
                      </a:r>
                      <a:endParaRPr lang="ru-RU" sz="16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137160" marR="137160" marT="68580" marB="68580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Диагностика заболевания ребенка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600" b="0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Организация медико-социальной помощи</a:t>
                      </a:r>
                    </a:p>
                    <a:p>
                      <a:pPr algn="ctr"/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Психолого-педагогическое сопровождение детей с признаками </a:t>
                      </a:r>
                      <a:r>
                        <a:rPr lang="ru-RU" sz="16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аутоагрессивного</a:t>
                      </a:r>
                      <a:r>
                        <a:rPr lang="ru-RU" sz="1600" b="0" i="0" u="none" strike="noStrike" cap="none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поведения </a:t>
                      </a: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algn="ctr">
                        <a:buSzPts val="1200"/>
                      </a:pPr>
                      <a:endParaRPr lang="ru-RU" sz="16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Привлечение необходимых специалистов (ИДН, </a:t>
                      </a:r>
                      <a:r>
                        <a:rPr lang="ru-RU" sz="16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тьютор</a:t>
                      </a: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, волонтеры и т.д.)</a:t>
                      </a:r>
                      <a:endParaRPr lang="ru-RU" sz="16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Выполнение плана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Обратная связь со </a:t>
                      </a:r>
                    </a:p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специалистами, родителями и ребенком</a:t>
                      </a:r>
                      <a:endParaRPr lang="ru-RU" sz="16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>
                        <a:buSzPts val="1200"/>
                      </a:pPr>
                      <a:endParaRPr lang="ru-RU" sz="16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algn="ctr">
                        <a:buSzPts val="1200"/>
                      </a:pPr>
                      <a:r>
                        <a:rPr lang="ru-RU" sz="16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 Итоги/Заключения специалистов</a:t>
                      </a:r>
                      <a:endParaRPr lang="ru-RU" sz="1600" b="0" i="0" u="none" strike="noStrike" cap="none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37160" marR="137160" marT="68580" marB="6858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Корректировка плана сопровождения,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Выработка новых стратегий сопровождения ребенка</a:t>
                      </a:r>
                    </a:p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37160" marR="137160" marT="68580" marB="6858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Заседание </a:t>
                      </a:r>
                      <a:r>
                        <a:rPr lang="ru-RU" sz="16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антибуллинговой</a:t>
                      </a: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команды 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Обучающийся остается под наблюдением в течении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месяцев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 продолжении, сроки и меры продлеваются</a:t>
                      </a: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68580" marB="6858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1711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в начале 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учебного года 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в течение 24 часов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3 рабочих дня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По результатам повторной диагностики 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от 3 месяцев до года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ежемесячно</a:t>
                      </a:r>
                    </a:p>
                    <a:p>
                      <a:pPr algn="ctr"/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37160" marR="137160" marT="68580" marB="68580"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при обращении</a:t>
                      </a:r>
                      <a:endParaRPr lang="ru-RU" sz="1700" b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37160" marR="137160" marT="68580" marB="68580"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за 15 дней 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до завершения </a:t>
                      </a: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сроков плана</a:t>
                      </a:r>
                    </a:p>
                  </a:txBody>
                  <a:tcPr marL="137160" marR="137160" marT="68580" marB="68580"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39783"/>
                  </a:ext>
                </a:extLst>
              </a:tr>
            </a:tbl>
          </a:graphicData>
        </a:graphic>
      </p:graphicFrame>
      <p:sp>
        <p:nvSpPr>
          <p:cNvPr id="9" name="Google Shape;128;g2e6d68f9d72_0_0"/>
          <p:cNvSpPr/>
          <p:nvPr/>
        </p:nvSpPr>
        <p:spPr>
          <a:xfrm rot="5400000" flipH="1">
            <a:off x="6702852" y="2309126"/>
            <a:ext cx="280242" cy="13620773"/>
          </a:xfrm>
          <a:prstGeom prst="leftBrace">
            <a:avLst>
              <a:gd name="adj1" fmla="val 8333"/>
              <a:gd name="adj2" fmla="val 4988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8288000" cy="9963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" y="22268"/>
            <a:ext cx="922559" cy="9168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1713" y="256349"/>
            <a:ext cx="169937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АЛГОРИТМ СОПРОВОЖДЕНИЯ ОБУЧАЮЩИХСЯ, СКЛОННЫХ К АУТОДЕСТРУКТИВНЫМ ФОРМАМ ПОВЕДЕНИЯ (</a:t>
            </a:r>
            <a:r>
              <a:rPr lang="ru-RU" sz="2100" b="1" dirty="0" err="1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Досбол</a:t>
            </a:r>
            <a:r>
              <a:rPr lang="en-US" sz="21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LIKE</a:t>
            </a:r>
            <a:r>
              <a:rPr lang="ru-RU" sz="2100" b="1" dirty="0">
                <a:solidFill>
                  <a:schemeClr val="bg1"/>
                </a:solidFill>
                <a:latin typeface="+mn-lt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13" name="Google Shape;94;g2e6d68f9d72_0_0"/>
          <p:cNvSpPr/>
          <p:nvPr/>
        </p:nvSpPr>
        <p:spPr>
          <a:xfrm>
            <a:off x="2593697" y="858916"/>
            <a:ext cx="2647800" cy="41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ctr"/>
            <a:endParaRPr lang="ru-RU" sz="2000" b="1" dirty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95;g2e6d68f9d72_0_0"/>
          <p:cNvSpPr/>
          <p:nvPr/>
        </p:nvSpPr>
        <p:spPr>
          <a:xfrm>
            <a:off x="7054949" y="1146186"/>
            <a:ext cx="3629250" cy="42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ctr"/>
            <a:endParaRPr lang="ru-RU" sz="2000" b="1" dirty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96;g2e6d68f9d72_0_0"/>
          <p:cNvSpPr/>
          <p:nvPr/>
        </p:nvSpPr>
        <p:spPr>
          <a:xfrm>
            <a:off x="10667682" y="1173703"/>
            <a:ext cx="6581040" cy="33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 algn="ctr"/>
            <a:endParaRPr lang="ru-RU" sz="2000" b="1" dirty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06;g2e6d68f9d72_0_0"/>
          <p:cNvSpPr/>
          <p:nvPr/>
        </p:nvSpPr>
        <p:spPr>
          <a:xfrm>
            <a:off x="2869755" y="4286408"/>
            <a:ext cx="1816635" cy="6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65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sz="1650" dirty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08;g2e6d68f9d72_0_0"/>
          <p:cNvSpPr/>
          <p:nvPr/>
        </p:nvSpPr>
        <p:spPr>
          <a:xfrm>
            <a:off x="7358459" y="4292878"/>
            <a:ext cx="2715860" cy="99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endParaRPr sz="1650" dirty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10;g2e6d68f9d72_0_0"/>
          <p:cNvSpPr/>
          <p:nvPr/>
        </p:nvSpPr>
        <p:spPr>
          <a:xfrm>
            <a:off x="15363790" y="4324491"/>
            <a:ext cx="2791787" cy="77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</a:pPr>
            <a:endParaRPr sz="16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Google Shape;111;g2e6d68f9d72_0_0"/>
          <p:cNvSpPr/>
          <p:nvPr/>
        </p:nvSpPr>
        <p:spPr>
          <a:xfrm>
            <a:off x="3042536" y="181687"/>
            <a:ext cx="2608367" cy="109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1200"/>
            </a:pPr>
            <a:endParaRPr sz="1350" dirty="0">
              <a:latin typeface="+mj-lt"/>
            </a:endParaRPr>
          </a:p>
        </p:txBody>
      </p:sp>
      <p:sp>
        <p:nvSpPr>
          <p:cNvPr id="20" name="Google Shape;112;g2e6d68f9d72_0_0"/>
          <p:cNvSpPr/>
          <p:nvPr/>
        </p:nvSpPr>
        <p:spPr>
          <a:xfrm>
            <a:off x="5610650" y="255518"/>
            <a:ext cx="2275619" cy="85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1200"/>
            </a:pPr>
            <a:endParaRPr sz="1500" dirty="0">
              <a:latin typeface="+mj-lt"/>
            </a:endParaRPr>
          </a:p>
        </p:txBody>
      </p:sp>
      <p:sp>
        <p:nvSpPr>
          <p:cNvPr id="23" name="Google Shape;115;g2e6d68f9d72_0_0"/>
          <p:cNvSpPr/>
          <p:nvPr/>
        </p:nvSpPr>
        <p:spPr>
          <a:xfrm>
            <a:off x="7373506" y="5969805"/>
            <a:ext cx="2703953" cy="17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1200"/>
            </a:pPr>
            <a:endParaRPr sz="1350" dirty="0">
              <a:latin typeface="+mj-lt"/>
            </a:endParaRPr>
          </a:p>
        </p:txBody>
      </p:sp>
      <p:sp>
        <p:nvSpPr>
          <p:cNvPr id="25" name="Google Shape;117;g2e6d68f9d72_0_0"/>
          <p:cNvSpPr/>
          <p:nvPr/>
        </p:nvSpPr>
        <p:spPr>
          <a:xfrm>
            <a:off x="10106363" y="6100064"/>
            <a:ext cx="2487417" cy="17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1200"/>
            </a:pPr>
            <a:r>
              <a:rPr lang="ru-RU" sz="1800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endParaRPr sz="1350" dirty="0">
              <a:latin typeface="+mj-lt"/>
            </a:endParaRPr>
          </a:p>
        </p:txBody>
      </p:sp>
      <p:sp>
        <p:nvSpPr>
          <p:cNvPr id="33" name="Google Shape;136;g2e6d68f9d72_0_0"/>
          <p:cNvSpPr/>
          <p:nvPr/>
        </p:nvSpPr>
        <p:spPr>
          <a:xfrm>
            <a:off x="427646" y="4274583"/>
            <a:ext cx="1965389" cy="6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650" dirty="0">
                <a:solidFill>
                  <a:schemeClr val="tx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endParaRPr sz="1650" dirty="0">
              <a:solidFill>
                <a:schemeClr val="tx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137;g2e6d68f9d72_0_0"/>
          <p:cNvSpPr/>
          <p:nvPr/>
        </p:nvSpPr>
        <p:spPr>
          <a:xfrm>
            <a:off x="18980" y="5763291"/>
            <a:ext cx="2445303" cy="176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1200"/>
            </a:pPr>
            <a:endParaRPr sz="1500" dirty="0">
              <a:latin typeface="+mn-lt"/>
            </a:endParaRPr>
          </a:p>
        </p:txBody>
      </p:sp>
      <p:sp>
        <p:nvSpPr>
          <p:cNvPr id="39" name="Google Shape;137;g2e6d68f9d72_0_0"/>
          <p:cNvSpPr/>
          <p:nvPr/>
        </p:nvSpPr>
        <p:spPr>
          <a:xfrm>
            <a:off x="1842843" y="9101925"/>
            <a:ext cx="10467834" cy="104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1200"/>
            </a:pPr>
            <a:r>
              <a:rPr lang="ru-RU" sz="2400" b="1" dirty="0">
                <a:latin typeface="+mn-lt"/>
                <a:cs typeface="Times New Roman"/>
                <a:sym typeface="Times New Roman"/>
              </a:rPr>
              <a:t>ЦПП оказывает научно-методическую поддержку психологически</a:t>
            </a:r>
            <a:r>
              <a:rPr lang="kk-KZ" sz="2400" b="1" dirty="0">
                <a:latin typeface="+mn-lt"/>
                <a:cs typeface="Times New Roman"/>
                <a:sym typeface="Times New Roman"/>
              </a:rPr>
              <a:t>м</a:t>
            </a:r>
            <a:r>
              <a:rPr lang="ru-RU" sz="2400" b="1" dirty="0">
                <a:latin typeface="+mn-lt"/>
                <a:cs typeface="Times New Roman"/>
                <a:sym typeface="Times New Roman"/>
              </a:rPr>
              <a:t> службам ОО </a:t>
            </a:r>
            <a:endParaRPr sz="2400" b="1" dirty="0">
              <a:latin typeface="+mn-lt"/>
            </a:endParaRPr>
          </a:p>
        </p:txBody>
      </p:sp>
      <p:sp>
        <p:nvSpPr>
          <p:cNvPr id="40" name="Google Shape;117;g2e6d68f9d72_0_0"/>
          <p:cNvSpPr/>
          <p:nvPr/>
        </p:nvSpPr>
        <p:spPr>
          <a:xfrm>
            <a:off x="15847791" y="9111947"/>
            <a:ext cx="2487417" cy="104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SzPts val="1200"/>
            </a:pPr>
            <a:r>
              <a:rPr lang="ru-RU" sz="1650" b="1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>
                <a:latin typeface="+mj-lt"/>
                <a:ea typeface="Times New Roman"/>
                <a:cs typeface="Times New Roman"/>
                <a:sym typeface="Times New Roman"/>
              </a:rPr>
              <a:t>Общий свод </a:t>
            </a:r>
          </a:p>
          <a:p>
            <a:pPr algn="ctr">
              <a:buSzPts val="1200"/>
            </a:pPr>
            <a:r>
              <a:rPr lang="ru-RU" sz="1800" b="1" dirty="0">
                <a:latin typeface="+mj-lt"/>
                <a:ea typeface="Times New Roman"/>
                <a:cs typeface="Times New Roman"/>
                <a:sym typeface="Times New Roman"/>
              </a:rPr>
              <a:t>и анализ информации</a:t>
            </a:r>
          </a:p>
        </p:txBody>
      </p:sp>
      <p:sp>
        <p:nvSpPr>
          <p:cNvPr id="41" name="Google Shape;117;g2e6d68f9d72_0_0"/>
          <p:cNvSpPr/>
          <p:nvPr/>
        </p:nvSpPr>
        <p:spPr>
          <a:xfrm>
            <a:off x="13091718" y="9212555"/>
            <a:ext cx="3298530" cy="86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</a:t>
            </a:r>
          </a:p>
          <a:p>
            <a:pPr algn="ctr"/>
            <a:r>
              <a:rPr lang="ru-RU" sz="1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помощь администрации, психологам ОО</a:t>
            </a:r>
          </a:p>
        </p:txBody>
      </p:sp>
      <p:sp>
        <p:nvSpPr>
          <p:cNvPr id="42" name="Google Shape;128;g2e6d68f9d72_0_0"/>
          <p:cNvSpPr/>
          <p:nvPr/>
        </p:nvSpPr>
        <p:spPr>
          <a:xfrm rot="5400000" flipH="1">
            <a:off x="14637524" y="8028459"/>
            <a:ext cx="251067" cy="2164158"/>
          </a:xfrm>
          <a:prstGeom prst="leftBrace">
            <a:avLst>
              <a:gd name="adj1" fmla="val 8333"/>
              <a:gd name="adj2" fmla="val 4988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128;g2e6d68f9d72_0_0"/>
          <p:cNvSpPr/>
          <p:nvPr/>
        </p:nvSpPr>
        <p:spPr>
          <a:xfrm rot="5400000" flipH="1">
            <a:off x="16908060" y="8015120"/>
            <a:ext cx="251067" cy="2164158"/>
          </a:xfrm>
          <a:prstGeom prst="leftBrace">
            <a:avLst>
              <a:gd name="adj1" fmla="val 8333"/>
              <a:gd name="adj2" fmla="val 49883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7596760" y="9839129"/>
            <a:ext cx="615039" cy="447869"/>
          </a:xfrm>
        </p:spPr>
        <p:txBody>
          <a:bodyPr/>
          <a:lstStyle/>
          <a:p>
            <a:r>
              <a:rPr lang="ru-RU" sz="1650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8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86227-65E0-BC6A-F2EC-BE0DFE38D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86079"/>
            <a:ext cx="16256000" cy="15824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ПРИКАЗ МП РК №52 ОТ 1 МАРТА 2024Г. «О НЕКОТОРЫХ ВОПРОСАХ АПРОБАЦИИ ПРОГРАММЫ ПРОФИЛАКТИКИ ТРАВЛИ (БУЛЛИНГА) ОБУЧАЮЩИХСЯ В ОРГАНИЗАЦИЯХ СРЕДНЕГО ОБРАЗОВАНИЯ «ДОСБОЛLIKE»</a:t>
            </a:r>
            <a:endParaRPr lang="ru-RU" sz="28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AF3D23-0061-641A-590C-F59D1D74B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7" t="11000" r="34166" b="3333"/>
          <a:stretch/>
        </p:blipFill>
        <p:spPr>
          <a:xfrm>
            <a:off x="2374900" y="2514600"/>
            <a:ext cx="5765800" cy="70104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3E1E69-659B-6774-6E84-AF7363D84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2781300"/>
            <a:ext cx="6492679" cy="619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13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1530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92236" y="303934"/>
            <a:ext cx="16964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/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СОЗДАНИЕ СЕТИ ОРГАНИЗАЦИЙ ОБРАЗОВАНИЯ, ПРИНИМАЮЩИХ УЧАСТИЕ </a:t>
            </a:r>
          </a:p>
          <a:p>
            <a:pPr algn="ctr" defTabSz="1371669"/>
            <a:r>
              <a:rPr lang="ru-RU" sz="3200" b="1" dirty="0" smtClean="0">
                <a:solidFill>
                  <a:srgbClr val="002060"/>
                </a:solidFill>
                <a:latin typeface="Calibri" panose="020F0502020204030204"/>
              </a:rPr>
              <a:t>В ПИЛОТНОМ ПРОЕКТЕ</a:t>
            </a:r>
            <a:endParaRPr lang="ru-RU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21" y="2093964"/>
            <a:ext cx="5163038" cy="44861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522736" y="3083822"/>
            <a:ext cx="26704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/>
            <a:r>
              <a:rPr lang="ru-RU" sz="4400" b="1" dirty="0">
                <a:solidFill>
                  <a:srgbClr val="002060"/>
                </a:solidFill>
                <a:latin typeface="Calibri" panose="020F0502020204030204"/>
              </a:rPr>
              <a:t>50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  <a:p>
            <a:pPr algn="ctr" defTabSz="1371669"/>
            <a:r>
              <a:rPr lang="en-US" sz="2400" b="1" dirty="0" err="1">
                <a:solidFill>
                  <a:srgbClr val="002060"/>
                </a:solidFill>
                <a:latin typeface="Calibri" panose="020F0502020204030204"/>
              </a:rPr>
              <a:t>пилотных</a:t>
            </a:r>
            <a:endParaRPr lang="en-US" sz="24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 defTabSz="1371669"/>
            <a:r>
              <a:rPr lang="ru-RU" sz="2400" b="1" dirty="0">
                <a:solidFill>
                  <a:srgbClr val="002060"/>
                </a:solidFill>
                <a:latin typeface="Calibri" panose="020F0502020204030204"/>
              </a:rPr>
              <a:t>организаций </a:t>
            </a:r>
          </a:p>
          <a:p>
            <a:pPr algn="ctr" defTabSz="1371669"/>
            <a:r>
              <a:rPr lang="ru-RU" sz="2400" b="1" dirty="0">
                <a:solidFill>
                  <a:srgbClr val="002060"/>
                </a:solidFill>
                <a:latin typeface="Calibri" panose="020F0502020204030204"/>
              </a:rPr>
              <a:t>образования </a:t>
            </a:r>
            <a:endParaRPr lang="en-US" sz="24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14392925" y="3131123"/>
            <a:ext cx="306347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69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С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казахским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языком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обучения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90780" y="2785671"/>
            <a:ext cx="108740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lnSpc>
                <a:spcPts val="1740"/>
              </a:lnSpc>
            </a:pPr>
            <a:r>
              <a:rPr lang="ru-RU" sz="5400" b="1" dirty="0">
                <a:solidFill>
                  <a:srgbClr val="002060"/>
                </a:solidFill>
                <a:latin typeface="Calibri" panose="020F0502020204030204"/>
              </a:rPr>
              <a:t>23</a:t>
            </a:r>
            <a:endParaRPr lang="en-US" sz="54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4546458" y="5548316"/>
            <a:ext cx="238901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69">
              <a:lnSpc>
                <a:spcPts val="1740"/>
              </a:lnSpc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lang="ru-RU" sz="36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 defTabSz="1371669">
              <a:lnSpc>
                <a:spcPts val="1740"/>
              </a:lnSpc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сельских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школ</a:t>
            </a:r>
            <a:endParaRPr lang="en-US" sz="24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5" name="TextBox 21"/>
          <p:cNvSpPr txBox="1"/>
          <p:nvPr/>
        </p:nvSpPr>
        <p:spPr>
          <a:xfrm>
            <a:off x="10993094" y="7014893"/>
            <a:ext cx="310638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69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С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казахским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русским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endParaRPr lang="ru-RU" sz="2400" dirty="0">
              <a:solidFill>
                <a:srgbClr val="002060"/>
              </a:solidFill>
              <a:latin typeface="Calibri" panose="020F0502020204030204"/>
            </a:endParaRPr>
          </a:p>
          <a:p>
            <a:pPr algn="ctr" defTabSz="1371669"/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языком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обучения</a:t>
            </a:r>
            <a:r>
              <a:rPr lang="ru-RU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828492" y="6740826"/>
            <a:ext cx="108740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lnSpc>
                <a:spcPts val="1740"/>
              </a:lnSpc>
            </a:pPr>
            <a:r>
              <a:rPr lang="ru-RU" sz="5400" b="1" dirty="0">
                <a:solidFill>
                  <a:srgbClr val="002060"/>
                </a:solidFill>
                <a:latin typeface="Calibri" panose="020F0502020204030204"/>
              </a:rPr>
              <a:t>21</a:t>
            </a:r>
            <a:endParaRPr lang="en-US" sz="54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7095214" y="5331313"/>
            <a:ext cx="2505212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69">
              <a:lnSpc>
                <a:spcPts val="1746"/>
              </a:lnSpc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городских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школ</a:t>
            </a:r>
            <a:endParaRPr lang="en-US" sz="24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76989" y="4655046"/>
            <a:ext cx="913913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lnSpc>
                <a:spcPts val="1740"/>
              </a:lnSpc>
            </a:pPr>
            <a:r>
              <a:rPr lang="ru-RU" sz="5400" b="1" dirty="0">
                <a:solidFill>
                  <a:srgbClr val="002060"/>
                </a:solidFill>
                <a:latin typeface="Calibri" panose="020F0502020204030204"/>
              </a:rPr>
              <a:t>31</a:t>
            </a:r>
            <a:endParaRPr lang="en-US" sz="54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42764" y="3029562"/>
            <a:ext cx="239055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69"/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С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русским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языком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обучения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19706" y="2799892"/>
            <a:ext cx="1087409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lnSpc>
                <a:spcPts val="1740"/>
              </a:lnSpc>
            </a:pPr>
            <a:r>
              <a:rPr lang="ru-RU" sz="5400" b="1" dirty="0">
                <a:solidFill>
                  <a:srgbClr val="002060"/>
                </a:solidFill>
                <a:latin typeface="Calibri" panose="020F0502020204030204"/>
              </a:rPr>
              <a:t>6</a:t>
            </a:r>
            <a:endParaRPr lang="en-US" sz="54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069156" y="3397300"/>
            <a:ext cx="481037" cy="488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697266" y="5548316"/>
            <a:ext cx="743780" cy="53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0391750" y="6353587"/>
            <a:ext cx="985287" cy="144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9642086" y="5437097"/>
            <a:ext cx="371544" cy="270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9400927" y="3515435"/>
            <a:ext cx="287150" cy="308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4548022" y="3885807"/>
            <a:ext cx="2753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4441047" y="6087324"/>
            <a:ext cx="2589656" cy="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391750" y="7793906"/>
            <a:ext cx="4026542" cy="1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76370" y="5707331"/>
            <a:ext cx="24657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6658377" y="3809076"/>
            <a:ext cx="2768445" cy="12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5081248" y="4880459"/>
            <a:ext cx="1506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69"/>
            <a:r>
              <a:rPr lang="ru-RU" sz="5400" b="1" dirty="0">
                <a:solidFill>
                  <a:srgbClr val="002060"/>
                </a:solidFill>
                <a:latin typeface="Calibri" panose="020F0502020204030204"/>
              </a:rPr>
              <a:t>19</a:t>
            </a:r>
            <a:endParaRPr lang="ru-RU" sz="5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Номер слайда 3"/>
          <p:cNvSpPr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pPr defTabSz="1371669"/>
            <a:fld id="{00000000-1234-1234-1234-123412341234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71669"/>
              <a:t>13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07836" y="217101"/>
            <a:ext cx="63645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/>
            <a:r>
              <a:rPr lang="en-US" sz="2801" b="1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sz="2801" b="1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256606-C54D-53E6-9940-C47BBCEE8621}"/>
              </a:ext>
            </a:extLst>
          </p:cNvPr>
          <p:cNvSpPr txBox="1"/>
          <p:nvPr/>
        </p:nvSpPr>
        <p:spPr>
          <a:xfrm>
            <a:off x="689615" y="7067961"/>
            <a:ext cx="8187383" cy="310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69"/>
            <a:r>
              <a:rPr lang="ru-RU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статистических данных Комитета по правовой статистике и специальным учетам за 2023 г. показывает, что данные регионы лидируют по следующим показателям:  </a:t>
            </a:r>
          </a:p>
          <a:p>
            <a:pPr defTabSz="1371669"/>
            <a:endParaRPr lang="ru-RU" sz="1800" b="1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defTabSz="1371669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Сведения о лицах (несовершеннолетних), совершивших  уголовные правонарушения</a:t>
            </a:r>
          </a:p>
          <a:p>
            <a:pPr defTabSz="1371669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Сведения о фактах суицида, совершенных несовершеннолетними </a:t>
            </a:r>
          </a:p>
          <a:p>
            <a:pPr defTabSz="1371669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Сведения о попытках суицида, совершенных несовершеннолетними </a:t>
            </a:r>
          </a:p>
          <a:p>
            <a:pPr defTabSz="1371669"/>
            <a:endParaRPr lang="ru-R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69"/>
            <a:endParaRPr lang="ru-RU" sz="1601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1371669"/>
            <a:endParaRPr lang="ru-RU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Google Shape;349;p7"/>
          <p:cNvSpPr/>
          <p:nvPr/>
        </p:nvSpPr>
        <p:spPr>
          <a:xfrm rot="5400000">
            <a:off x="555866" y="8838946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69"/>
            <a:endParaRPr lang="x-none" sz="2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Google Shape;349;p7"/>
          <p:cNvSpPr/>
          <p:nvPr/>
        </p:nvSpPr>
        <p:spPr>
          <a:xfrm rot="5400000">
            <a:off x="521523" y="8169388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69"/>
            <a:endParaRPr lang="x-none" sz="2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Google Shape;349;p7"/>
          <p:cNvSpPr/>
          <p:nvPr/>
        </p:nvSpPr>
        <p:spPr>
          <a:xfrm rot="5400000">
            <a:off x="521524" y="8511629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69"/>
            <a:endParaRPr lang="x-none" sz="21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4869" y="2287693"/>
            <a:ext cx="4733006" cy="40209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Астана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Алматы – 6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Атырауская о</a:t>
            </a:r>
            <a:r>
              <a:rPr lang="ru-RU" sz="2800" kern="1200" dirty="0" err="1">
                <a:solidFill>
                  <a:schemeClr val="tx1"/>
                </a:solidFill>
                <a:latin typeface="Lora Bold"/>
              </a:rPr>
              <a:t>бласть</a:t>
            </a:r>
            <a:r>
              <a:rPr lang="ru-RU" sz="2800" kern="1200" dirty="0">
                <a:solidFill>
                  <a:schemeClr val="tx1"/>
                </a:solidFill>
                <a:latin typeface="Lora Bold"/>
              </a:rPr>
              <a:t> </a:t>
            </a: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– 9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Область Абай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Область Жетісу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Область Ұлытау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Алматинская область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Жамбылская область – 5</a:t>
            </a:r>
          </a:p>
          <a:p>
            <a:pPr defTabSz="1371600">
              <a:buClrTx/>
            </a:pPr>
            <a:r>
              <a:rPr lang="kk-KZ" sz="2800" kern="1200" dirty="0">
                <a:solidFill>
                  <a:schemeClr val="tx1"/>
                </a:solidFill>
                <a:latin typeface="Lora Bold"/>
              </a:rPr>
              <a:t>Туркестанская область – 5</a:t>
            </a:r>
          </a:p>
          <a:p>
            <a:pPr defTabSz="1371600">
              <a:buClrTx/>
            </a:pPr>
            <a:endParaRPr lang="ru-RU" sz="36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39" name="Google Shape;349;p7"/>
          <p:cNvSpPr/>
          <p:nvPr/>
        </p:nvSpPr>
        <p:spPr>
          <a:xfrm rot="5400000">
            <a:off x="966986" y="2470010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Google Shape;349;p7"/>
          <p:cNvSpPr/>
          <p:nvPr/>
        </p:nvSpPr>
        <p:spPr>
          <a:xfrm rot="5400000">
            <a:off x="966985" y="2889846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oogle Shape;349;p7"/>
          <p:cNvSpPr/>
          <p:nvPr/>
        </p:nvSpPr>
        <p:spPr>
          <a:xfrm rot="5400000">
            <a:off x="970759" y="4118623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Google Shape;349;p7"/>
          <p:cNvSpPr/>
          <p:nvPr/>
        </p:nvSpPr>
        <p:spPr>
          <a:xfrm rot="5400000">
            <a:off x="966986" y="3323473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oogle Shape;349;p7"/>
          <p:cNvSpPr/>
          <p:nvPr/>
        </p:nvSpPr>
        <p:spPr>
          <a:xfrm rot="5400000">
            <a:off x="966985" y="3743309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oogle Shape;349;p7"/>
          <p:cNvSpPr/>
          <p:nvPr/>
        </p:nvSpPr>
        <p:spPr>
          <a:xfrm rot="5400000">
            <a:off x="977429" y="4558477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oogle Shape;349;p7"/>
          <p:cNvSpPr/>
          <p:nvPr/>
        </p:nvSpPr>
        <p:spPr>
          <a:xfrm rot="5400000">
            <a:off x="977428" y="4978313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349;p7"/>
          <p:cNvSpPr/>
          <p:nvPr/>
        </p:nvSpPr>
        <p:spPr>
          <a:xfrm rot="5400000">
            <a:off x="977429" y="5411940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Google Shape;349;p7"/>
          <p:cNvSpPr/>
          <p:nvPr/>
        </p:nvSpPr>
        <p:spPr>
          <a:xfrm rot="5400000">
            <a:off x="977428" y="5831776"/>
            <a:ext cx="243005" cy="187214"/>
          </a:xfrm>
          <a:custGeom>
            <a:avLst/>
            <a:gdLst/>
            <a:ahLst/>
            <a:cxnLst/>
            <a:rect l="l" t="t" r="r" b="b"/>
            <a:pathLst>
              <a:path w="812800" h="614437" extrusionOk="0">
                <a:moveTo>
                  <a:pt x="406400" y="0"/>
                </a:moveTo>
                <a:lnTo>
                  <a:pt x="812800" y="614437"/>
                </a:lnTo>
                <a:lnTo>
                  <a:pt x="0" y="614437"/>
                </a:lnTo>
                <a:lnTo>
                  <a:pt x="40640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defTabSz="1371600">
              <a:buClrTx/>
            </a:pPr>
            <a:endParaRPr lang="x-none" sz="27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18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4D33F899-BBC4-19F5-2298-F6D1EDB81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1958" y="199923"/>
            <a:ext cx="16459200" cy="832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  </a:t>
            </a:r>
            <a:r>
              <a:rPr lang="ru-RU" b="1" dirty="0" smtClean="0">
                <a:solidFill>
                  <a:srgbClr val="002060"/>
                </a:solidFill>
                <a:ea typeface="Arial"/>
                <a:cs typeface="Arial"/>
                <a:sym typeface="Arial"/>
              </a:rPr>
              <a:t>ПЛАН МЕРОПРИЯТИЙ ОРГАНИЗАЦИЙ ОБРАЗОВАНИЯ ПО АПРОБАЦИИ ПРОГРАММЫ  </a:t>
            </a:r>
            <a:endParaRPr lang="ru-RU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1DECE16-0D3F-48CC-C0FB-9A7868C27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6400"/>
              </p:ext>
            </p:extLst>
          </p:nvPr>
        </p:nvGraphicFramePr>
        <p:xfrm>
          <a:off x="334297" y="1120878"/>
          <a:ext cx="17153604" cy="873749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44287">
                  <a:extLst>
                    <a:ext uri="{9D8B030D-6E8A-4147-A177-3AD203B41FA5}">
                      <a16:colId xmlns:a16="http://schemas.microsoft.com/office/drawing/2014/main" val="630478735"/>
                    </a:ext>
                  </a:extLst>
                </a:gridCol>
                <a:gridCol w="9365604">
                  <a:extLst>
                    <a:ext uri="{9D8B030D-6E8A-4147-A177-3AD203B41FA5}">
                      <a16:colId xmlns:a16="http://schemas.microsoft.com/office/drawing/2014/main" val="93480926"/>
                    </a:ext>
                  </a:extLst>
                </a:gridCol>
                <a:gridCol w="4570679">
                  <a:extLst>
                    <a:ext uri="{9D8B030D-6E8A-4147-A177-3AD203B41FA5}">
                      <a16:colId xmlns:a16="http://schemas.microsoft.com/office/drawing/2014/main" val="3897869332"/>
                    </a:ext>
                  </a:extLst>
                </a:gridCol>
                <a:gridCol w="2273034">
                  <a:extLst>
                    <a:ext uri="{9D8B030D-6E8A-4147-A177-3AD203B41FA5}">
                      <a16:colId xmlns:a16="http://schemas.microsoft.com/office/drawing/2014/main" val="453805112"/>
                    </a:ext>
                  </a:extLst>
                </a:gridCol>
              </a:tblGrid>
              <a:tr h="1518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Организация мониторинга состояния травли (</a:t>
                      </a:r>
                      <a:r>
                        <a:rPr lang="ru-RU" sz="2400" dirty="0" err="1">
                          <a:effectLst/>
                        </a:rPr>
                        <a:t>буллинга</a:t>
                      </a:r>
                      <a:r>
                        <a:rPr lang="ru-RU" sz="2400" dirty="0">
                          <a:effectLst/>
                        </a:rPr>
                        <a:t>) в школах, участвующих в апробации Программы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Аналитическая справка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март-апрель 2024 года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859950"/>
                  </a:ext>
                </a:extLst>
              </a:tr>
              <a:tr h="9865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Проведение семинаров с педагогами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Программа семинаров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март-май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1951981"/>
                  </a:ext>
                </a:extLst>
              </a:tr>
              <a:tr h="2357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Проведение обучающих семинаров со всеми сотрудниками организации среднего образования (вспомогательный персонал, медсестры, сотрудники пищеблока) с целью освоения алгоритма реагирования на проявление травли (</a:t>
                      </a:r>
                      <a:r>
                        <a:rPr lang="ru-RU" sz="2400" dirty="0" err="1">
                          <a:effectLst/>
                        </a:rPr>
                        <a:t>буллинга</a:t>
                      </a:r>
                      <a:r>
                        <a:rPr lang="ru-RU" sz="2400" dirty="0">
                          <a:effectLst/>
                        </a:rPr>
                        <a:t>) среди детей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Программа семинаров, информация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в МП РК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март-май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2024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8036352"/>
                  </a:ext>
                </a:extLst>
              </a:tr>
              <a:tr h="1518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Разъяснение родителям целей, задач, методов реализации Программы на родительских собраниях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Протокол родительских собраний, информация в МП РК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сентябрь 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317794"/>
                  </a:ext>
                </a:extLst>
              </a:tr>
              <a:tr h="2357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Создание и организация  </a:t>
                      </a:r>
                      <a:r>
                        <a:rPr lang="ru-RU" sz="2400" dirty="0" err="1">
                          <a:effectLst/>
                        </a:rPr>
                        <a:t>антибуллинговой</a:t>
                      </a:r>
                      <a:r>
                        <a:rPr lang="ru-RU" sz="2400" dirty="0">
                          <a:effectLst/>
                        </a:rPr>
                        <a:t> команды, координирующей деятельность сотрудников организации среднего образования по профилактике и эффективному противодействию травле (</a:t>
                      </a:r>
                      <a:r>
                        <a:rPr lang="ru-RU" sz="2400" dirty="0" err="1">
                          <a:effectLst/>
                        </a:rPr>
                        <a:t>буллингу</a:t>
                      </a:r>
                      <a:r>
                        <a:rPr lang="ru-RU" sz="2400" dirty="0">
                          <a:effectLst/>
                        </a:rPr>
                        <a:t>) среди обучающихся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Приказ и Положение об </a:t>
                      </a:r>
                      <a:r>
                        <a:rPr lang="ru-RU" sz="2400" dirty="0" err="1">
                          <a:effectLst/>
                        </a:rPr>
                        <a:t>антибуллинговой</a:t>
                      </a:r>
                      <a:r>
                        <a:rPr lang="ru-RU" sz="2400" dirty="0">
                          <a:effectLst/>
                        </a:rPr>
                        <a:t> команде.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Информация на сайте, в </a:t>
                      </a:r>
                      <a:r>
                        <a:rPr lang="ru-RU" sz="2400" dirty="0" err="1">
                          <a:effectLst/>
                        </a:rPr>
                        <a:t>соц.сетях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март - май 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2024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384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15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1651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8001794-A2B2-E6C9-A40C-C633D129E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875956"/>
              </p:ext>
            </p:extLst>
          </p:nvPr>
        </p:nvGraphicFramePr>
        <p:xfrm>
          <a:off x="406400" y="261610"/>
          <a:ext cx="17348200" cy="99273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016615">
                  <a:extLst>
                    <a:ext uri="{9D8B030D-6E8A-4147-A177-3AD203B41FA5}">
                      <a16:colId xmlns:a16="http://schemas.microsoft.com/office/drawing/2014/main" val="2175443386"/>
                    </a:ext>
                  </a:extLst>
                </a:gridCol>
                <a:gridCol w="9981734">
                  <a:extLst>
                    <a:ext uri="{9D8B030D-6E8A-4147-A177-3AD203B41FA5}">
                      <a16:colId xmlns:a16="http://schemas.microsoft.com/office/drawing/2014/main" val="2645077742"/>
                    </a:ext>
                  </a:extLst>
                </a:gridCol>
                <a:gridCol w="3491793">
                  <a:extLst>
                    <a:ext uri="{9D8B030D-6E8A-4147-A177-3AD203B41FA5}">
                      <a16:colId xmlns:a16="http://schemas.microsoft.com/office/drawing/2014/main" val="3877567955"/>
                    </a:ext>
                  </a:extLst>
                </a:gridCol>
                <a:gridCol w="2858058">
                  <a:extLst>
                    <a:ext uri="{9D8B030D-6E8A-4147-A177-3AD203B41FA5}">
                      <a16:colId xmlns:a16="http://schemas.microsoft.com/office/drawing/2014/main" val="229135549"/>
                    </a:ext>
                  </a:extLst>
                </a:gridCol>
              </a:tblGrid>
              <a:tr h="18590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Планирование деятельности организации среднего образования  с учетом апробации Программы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Внесение в План работы школы меропритий по апробации Программы (</a:t>
                      </a:r>
                      <a:r>
                        <a:rPr lang="ru-RU" sz="2400" dirty="0">
                          <a:effectLst/>
                        </a:rPr>
                        <a:t>протокол педсовета)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июнь – август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2024 года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:a16="http://schemas.microsoft.com/office/drawing/2014/main" val="2857819693"/>
                  </a:ext>
                </a:extLst>
              </a:tr>
              <a:tr h="11044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Установление в организации среднего образования мест возможных конфликтов (раздевалки, рекреации, туалеты, территория организации образования)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Рассмотрение вопроса на </a:t>
                      </a:r>
                      <a:r>
                        <a:rPr lang="ru-RU" sz="2400" dirty="0" err="1">
                          <a:effectLst/>
                        </a:rPr>
                        <a:t>пед.совете</a:t>
                      </a:r>
                      <a:r>
                        <a:rPr lang="ru-RU" sz="2400" dirty="0">
                          <a:effectLst/>
                        </a:rPr>
                        <a:t> (протокол)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июнь – август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2024 </a:t>
                      </a:r>
                      <a:r>
                        <a:rPr lang="ru-RU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года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:a16="http://schemas.microsoft.com/office/drawing/2014/main" val="771635854"/>
                  </a:ext>
                </a:extLst>
              </a:tr>
              <a:tr h="1481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Организация системной деятельности администрации, педагогов и вспомогательного  персонала, органов ученического самоуправления по профилактике и противодействию травле (</a:t>
                      </a:r>
                      <a:r>
                        <a:rPr lang="ru-RU" sz="2400" dirty="0" err="1">
                          <a:effectLst/>
                        </a:rPr>
                        <a:t>буллингу</a:t>
                      </a:r>
                      <a:r>
                        <a:rPr lang="ru-RU" sz="2400" dirty="0">
                          <a:effectLst/>
                        </a:rPr>
                        <a:t>)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План работы, информация в МП РК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сентябрь 2024</a:t>
                      </a:r>
                      <a:r>
                        <a:rPr lang="kk-KZ" sz="2400" dirty="0">
                          <a:effectLst/>
                        </a:rPr>
                        <a:t> года</a:t>
                      </a:r>
                      <a:r>
                        <a:rPr lang="ru-RU" sz="2400" dirty="0">
                          <a:effectLst/>
                        </a:rPr>
                        <a:t>, июнь 2025 </a:t>
                      </a:r>
                      <a:r>
                        <a:rPr lang="kk-KZ" sz="2400" dirty="0">
                          <a:effectLst/>
                        </a:rPr>
                        <a:t>года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:a16="http://schemas.microsoft.com/office/drawing/2014/main" val="839519349"/>
                  </a:ext>
                </a:extLst>
              </a:tr>
              <a:tr h="27116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Организация проектной деятельности обучающихся с 1 по 11 класс в рамках Программы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Включение мероприятий Программы в тематический план классных часов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(Протокол методического совета</a:t>
                      </a:r>
                      <a:r>
                        <a:rPr lang="kk-KZ" sz="2400">
                          <a:effectLst/>
                        </a:rPr>
                        <a:t>)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сентябрь 2024</a:t>
                      </a:r>
                      <a:r>
                        <a:rPr lang="kk-KZ" sz="2400" dirty="0">
                          <a:effectLst/>
                        </a:rPr>
                        <a:t> года,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июнь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2025 </a:t>
                      </a:r>
                      <a:r>
                        <a:rPr lang="kk-KZ" sz="2400" dirty="0">
                          <a:effectLst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extLst>
                  <a:ext uri="{0D108BD9-81ED-4DB2-BD59-A6C34878D82A}">
                    <a16:rowId xmlns:a16="http://schemas.microsoft.com/office/drawing/2014/main" val="36177880"/>
                  </a:ext>
                </a:extLst>
              </a:tr>
              <a:tr h="19987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558" marR="595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810260" algn="l"/>
                        </a:tabLst>
                      </a:pPr>
                      <a:r>
                        <a:rPr lang="ru-RU" sz="2400" dirty="0">
                          <a:effectLst/>
                        </a:rPr>
                        <a:t>Проведение занятий в Центре педагогической поддержки родителей</a:t>
                      </a:r>
                      <a:r>
                        <a:rPr lang="kk-KZ" sz="2400" dirty="0">
                          <a:effectLst/>
                        </a:rPr>
                        <a:t> (ЦППР)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Внесение дополнений в план ЦППР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(информация в МП РК)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u="none" strike="noStrike" cap="none" dirty="0">
                          <a:effectLst/>
                          <a:sym typeface="Arial"/>
                        </a:rPr>
                        <a:t>сентябрь  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u="none" strike="noStrike" cap="none" dirty="0">
                          <a:effectLst/>
                          <a:sym typeface="Arial"/>
                        </a:rPr>
                        <a:t>2024 года, 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u="none" strike="noStrike" cap="none" dirty="0">
                          <a:effectLst/>
                          <a:sym typeface="Arial"/>
                        </a:rPr>
                        <a:t>июнь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u="none" strike="noStrike" cap="none" dirty="0">
                          <a:effectLst/>
                          <a:sym typeface="Arial"/>
                        </a:rPr>
                        <a:t>2025 года</a:t>
                      </a:r>
                      <a:endParaRPr lang="ru-RU" sz="2400" b="0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228390931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508000" y="3683000"/>
            <a:ext cx="17475200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766573" y="0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16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9836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289E35D-D0B6-DA53-06F2-99F1C67A2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47097"/>
              </p:ext>
            </p:extLst>
          </p:nvPr>
        </p:nvGraphicFramePr>
        <p:xfrm>
          <a:off x="185738" y="271463"/>
          <a:ext cx="17273587" cy="954404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125606">
                  <a:extLst>
                    <a:ext uri="{9D8B030D-6E8A-4147-A177-3AD203B41FA5}">
                      <a16:colId xmlns:a16="http://schemas.microsoft.com/office/drawing/2014/main" val="2614448102"/>
                    </a:ext>
                  </a:extLst>
                </a:gridCol>
                <a:gridCol w="10161519">
                  <a:extLst>
                    <a:ext uri="{9D8B030D-6E8A-4147-A177-3AD203B41FA5}">
                      <a16:colId xmlns:a16="http://schemas.microsoft.com/office/drawing/2014/main" val="1541256993"/>
                    </a:ext>
                  </a:extLst>
                </a:gridCol>
                <a:gridCol w="3214687">
                  <a:extLst>
                    <a:ext uri="{9D8B030D-6E8A-4147-A177-3AD203B41FA5}">
                      <a16:colId xmlns:a16="http://schemas.microsoft.com/office/drawing/2014/main" val="16396367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2711939291"/>
                    </a:ext>
                  </a:extLst>
                </a:gridCol>
              </a:tblGrid>
              <a:tr h="1924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11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Проведение промежуточного и итогового измерений: выявление случаев травли (</a:t>
                      </a:r>
                      <a:r>
                        <a:rPr lang="ru-RU" sz="2400" dirty="0" err="1">
                          <a:effectLst/>
                        </a:rPr>
                        <a:t>буллинга</a:t>
                      </a:r>
                      <a:r>
                        <a:rPr lang="ru-RU" sz="2400" dirty="0">
                          <a:effectLst/>
                        </a:rPr>
                        <a:t> и </a:t>
                      </a:r>
                      <a:r>
                        <a:rPr lang="ru-RU" sz="2400" dirty="0" err="1">
                          <a:effectLst/>
                        </a:rPr>
                        <a:t>кибербуллинга</a:t>
                      </a:r>
                      <a:r>
                        <a:rPr lang="ru-RU" sz="2400" dirty="0">
                          <a:effectLst/>
                        </a:rPr>
                        <a:t>) среди обучающихся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Материалы исследования,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справка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январь-май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2025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339270105"/>
                  </a:ext>
                </a:extLst>
              </a:tr>
              <a:tr h="1495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Мониторинг деятельности организации среднего образования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Материалы мониторинга,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отчет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май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2025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1303173000"/>
                  </a:ext>
                </a:extLst>
              </a:tr>
              <a:tr h="2041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13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Мониторинг эффективности апробации Программы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</a:rPr>
                        <a:t>Аналитический отчет</a:t>
                      </a:r>
                      <a:endParaRPr lang="ru-RU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dirty="0">
                          <a:effectLst/>
                        </a:rPr>
                        <a:t>с</a:t>
                      </a: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ентябрь, декабрь 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2024 года, 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май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2025 года</a:t>
                      </a: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2237912762"/>
                  </a:ext>
                </a:extLst>
              </a:tr>
              <a:tr h="2041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14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Распространение позитивного опыта по апробации Программы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Материалы распространения опыта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2024 года,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2025 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3559558730"/>
                  </a:ext>
                </a:extLst>
              </a:tr>
              <a:tr h="2041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dirty="0">
                          <a:effectLst/>
                        </a:rPr>
                        <a:t>15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Участие в обсуждение Программы с родительской и педагогической  общественностью, неправительственными организациями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Информация в МП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август </a:t>
                      </a:r>
                    </a:p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2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2025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509" marR="60509" marT="0" marB="0"/>
                </a:tc>
                <a:extLst>
                  <a:ext uri="{0D108BD9-81ED-4DB2-BD59-A6C34878D82A}">
                    <a16:rowId xmlns:a16="http://schemas.microsoft.com/office/drawing/2014/main" val="285230448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17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48247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5;g1fb4c08bed5_0_35"/>
          <p:cNvSpPr txBox="1"/>
          <p:nvPr/>
        </p:nvSpPr>
        <p:spPr>
          <a:xfrm>
            <a:off x="2978435" y="596190"/>
            <a:ext cx="14152277" cy="55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 defTabSz="1371600"/>
            <a:r>
              <a:rPr lang="ru-RU" sz="2700" b="1" dirty="0">
                <a:solidFill>
                  <a:srgbClr val="1F3864"/>
                </a:solidFill>
              </a:rPr>
              <a:t>ЦЕЛЕВЫЕ ИНДИКАТОРЫ ПРОГРАММЫ «</a:t>
            </a:r>
            <a:r>
              <a:rPr lang="ru-RU" sz="2700" b="1" dirty="0" err="1">
                <a:solidFill>
                  <a:srgbClr val="1F3864"/>
                </a:solidFill>
              </a:rPr>
              <a:t>Досбол</a:t>
            </a:r>
            <a:r>
              <a:rPr lang="en-US" sz="2700" b="1" dirty="0">
                <a:solidFill>
                  <a:srgbClr val="1F3864"/>
                </a:solidFill>
              </a:rPr>
              <a:t>LIKE</a:t>
            </a:r>
            <a:r>
              <a:rPr lang="ru-RU" sz="2700" b="1" dirty="0">
                <a:solidFill>
                  <a:srgbClr val="1F3864"/>
                </a:solidFill>
              </a:rPr>
              <a:t>»</a:t>
            </a:r>
            <a:endParaRPr sz="2100" dirty="0"/>
          </a:p>
        </p:txBody>
      </p:sp>
      <p:graphicFrame>
        <p:nvGraphicFramePr>
          <p:cNvPr id="3" name="Google Shape;236;g1fb4c08bed5_0_35"/>
          <p:cNvGraphicFramePr/>
          <p:nvPr>
            <p:extLst>
              <p:ext uri="{D42A27DB-BD31-4B8C-83A1-F6EECF244321}">
                <p14:modId xmlns:p14="http://schemas.microsoft.com/office/powerpoint/2010/main" val="794212551"/>
              </p:ext>
            </p:extLst>
          </p:nvPr>
        </p:nvGraphicFramePr>
        <p:xfrm>
          <a:off x="339556" y="1803447"/>
          <a:ext cx="17026107" cy="59576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6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2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4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86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49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№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ИНДИКАТОР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2026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2027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ДИНАМИКА</a:t>
                      </a:r>
                      <a:endParaRPr sz="1800" b="1" dirty="0"/>
                    </a:p>
                  </a:txBody>
                  <a:tcPr marL="137175" marR="137175" marT="68588" marB="68588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D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ДОЛЯ ШКОЛ, ВНЕДРИВШИХ И РЕАЛИЗУЮЩИХ ПРОГРАМУ «ДОСБОЛLIKE» ПРОФИЛАКТИКИ ТРАВЛИ (БУЛЛИНГА)</a:t>
                      </a:r>
                      <a:endParaRPr lang="ru-RU" sz="1800" dirty="0">
                        <a:latin typeface="+mn-lt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-//-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2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dirty="0"/>
                        <a:t>ДОЛЯ ДЕТЕЙ, УЧАСТВУЮЩИХ В СОЦИАЛЬНЫХ ПРОЕКТАХ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30% 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dirty="0"/>
                        <a:t>35%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dirty="0"/>
                        <a:t>40%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+15%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63635"/>
                  </a:ext>
                </a:extLst>
              </a:tr>
              <a:tr h="85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3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ПСИХОЛОГИЧЕСКОГО КЛИМАТА </a:t>
                      </a:r>
                      <a:endParaRPr sz="18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 ВНУТРЕННЕГО КОМФОРТА В ОРГАНИЗАЦИЯХ ОБРАЗОВАНИЯ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замер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на 3,5%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на 3,5%</a:t>
                      </a:r>
                      <a:endParaRPr sz="180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+ 7%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800" b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УМЕНЬШЕНИЕ КОЛИЧЕСТВА ПРАВОНАРУШЕНИЙ, СОВЕРШЕННЫХ  СРЕДИ НЕСОВЕРШЕННОЛЕТНИХ</a:t>
                      </a:r>
                      <a:endParaRPr sz="18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(в 2021 г. – 1529, 2022 г. – 1735, 2023г.-1823)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на 1,5%</a:t>
                      </a:r>
                      <a:endParaRPr sz="18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ru-RU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 1,5%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на 1,5%</a:t>
                      </a:r>
                      <a:endParaRPr sz="180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- 4,5%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47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5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УДОВЛЕТВОРЕННОСТИ РОДИТЕЛЕЙ ВОСПИТАТЕЛЬНЫМ ПРОЦЕССОМ, ОБЕСПЕЧЕНИЕМ БЕЗОПАСНОСТИ И СОБЛЮДЕНИЕМ ПРАВ ДЕТЕЙ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замер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на 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на 5%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+ 10%</a:t>
                      </a:r>
                      <a:endParaRPr sz="1800" dirty="0"/>
                    </a:p>
                  </a:txBody>
                  <a:tcPr marL="137175" marR="137175" marT="68588" marB="68588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18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19088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A1B74-C5D6-5DE8-9072-5E08CF52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1717"/>
            <a:ext cx="14747358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Работа в группах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KZ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770DA-87DC-0BD7-D02B-08F0630185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68AAE-B8B7-9E76-E6D6-974F00B2D360}"/>
              </a:ext>
            </a:extLst>
          </p:cNvPr>
          <p:cNvSpPr txBox="1"/>
          <p:nvPr/>
        </p:nvSpPr>
        <p:spPr>
          <a:xfrm>
            <a:off x="678873" y="2534114"/>
            <a:ext cx="11679382" cy="512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875"/>
              </a:spcBef>
            </a:pPr>
            <a:r>
              <a:rPr lang="ru-RU" sz="440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Составьте </a:t>
            </a:r>
            <a:r>
              <a:rPr lang="ru-RU" sz="4400" dirty="0" smtClean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Дорожную карту по внедрению Программы с сентября 2025 </a:t>
            </a:r>
            <a:r>
              <a:rPr lang="ru-RU" sz="4400" dirty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г. для: </a:t>
            </a:r>
          </a:p>
          <a:p>
            <a:pPr marL="342900" lvl="0" indent="-342900" algn="just">
              <a:spcBef>
                <a:spcPts val="1875"/>
              </a:spcBef>
              <a:buFont typeface="Wingdings" panose="05000000000000000000" pitchFamily="2" charset="2"/>
              <a:buChar char="q"/>
            </a:pPr>
            <a:r>
              <a:rPr lang="ru-RU" sz="4400" dirty="0" smtClean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 Управлений образования</a:t>
            </a:r>
            <a:endParaRPr lang="ru-KZ" sz="440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75"/>
              </a:spcBef>
              <a:buFont typeface="Wingdings" panose="05000000000000000000" pitchFamily="2" charset="2"/>
              <a:buChar char="q"/>
            </a:pPr>
            <a:r>
              <a:rPr lang="ru-RU" sz="4400" dirty="0" smtClean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 И</a:t>
            </a:r>
            <a:r>
              <a:rPr lang="ru-RU" sz="4400" dirty="0" smtClean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нститута </a:t>
            </a:r>
            <a:r>
              <a:rPr lang="ru-RU" sz="440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«</a:t>
            </a:r>
            <a:r>
              <a:rPr lang="ru-RU" sz="4400" dirty="0" err="1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Өркен</a:t>
            </a:r>
            <a:r>
              <a:rPr lang="ru-RU" sz="4400" dirty="0">
                <a:solidFill>
                  <a:schemeClr val="bg2"/>
                </a:solidFill>
                <a:effectLst/>
                <a:latin typeface="+mn-lt"/>
                <a:ea typeface="Times New Roman" panose="02020603050405020304" pitchFamily="18" charset="0"/>
              </a:rPr>
              <a:t>»</a:t>
            </a:r>
            <a:endParaRPr lang="ru-KZ" sz="440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75"/>
              </a:spcBef>
              <a:buFont typeface="Wingdings" panose="05000000000000000000" pitchFamily="2" charset="2"/>
              <a:buChar char="q"/>
            </a:pPr>
            <a:r>
              <a:rPr lang="ru-RU" sz="4400" dirty="0" smtClean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 Учебно-методических центров</a:t>
            </a:r>
            <a:endParaRPr lang="ru-KZ" sz="440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75"/>
              </a:spcBef>
              <a:buFont typeface="Wingdings" panose="05000000000000000000" pitchFamily="2" charset="2"/>
              <a:buChar char="q"/>
            </a:pPr>
            <a:r>
              <a:rPr lang="ru-RU" sz="4400" dirty="0" smtClean="0">
                <a:solidFill>
                  <a:schemeClr val="bg2"/>
                </a:solidFill>
                <a:latin typeface="+mn-lt"/>
                <a:ea typeface="Times New Roman" panose="02020603050405020304" pitchFamily="18" charset="0"/>
              </a:rPr>
              <a:t> Организаций образования</a:t>
            </a:r>
            <a:endParaRPr lang="ru-KZ" sz="4400" dirty="0">
              <a:solidFill>
                <a:schemeClr val="bg2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1026" name="Picture 2" descr="Нарисованная рукой иллюстрация плоского дизайна npl">
            <a:extLst>
              <a:ext uri="{FF2B5EF4-FFF2-40B4-BE49-F238E27FC236}">
                <a16:creationId xmlns:a16="http://schemas.microsoft.com/office/drawing/2014/main" id="{FFDBA5F8-A4BF-60F9-7810-4703266C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255" y="1790236"/>
            <a:ext cx="4395776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0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7231" y="3811428"/>
            <a:ext cx="16964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ПАСИБО ЗА ВНИМАНИЕ!</a:t>
            </a:r>
            <a:endParaRPr lang="ru-RU" sz="4800" b="1" dirty="0">
              <a:solidFill>
                <a:srgbClr val="002060"/>
              </a:solidFill>
            </a:endParaRPr>
          </a:p>
          <a:p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ru-RU" sz="2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7828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88;p1"/>
          <p:cNvSpPr txBox="1"/>
          <p:nvPr/>
        </p:nvSpPr>
        <p:spPr>
          <a:xfrm>
            <a:off x="600428" y="485643"/>
            <a:ext cx="1541586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ПРОГРАММА ПРОФИЛАКТИКИ ТРАВЛИ(БУЛЛИНГА) </a:t>
            </a:r>
            <a:endParaRPr lang="en-US" sz="2800" b="1" dirty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ОБУЧАЮЩИХСЯ  В ОРГАНИЗАЦИЯХ ОБРАЗОВАНИЯ «ДОСБОЛLIKE»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77100" y="1817567"/>
            <a:ext cx="1181906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910">
              <a:lnSpc>
                <a:spcPct val="107000"/>
              </a:lnSpc>
            </a:pPr>
            <a:r>
              <a:rPr lang="ru-RU" sz="2800" dirty="0">
                <a:solidFill>
                  <a:schemeClr val="tx1"/>
                </a:solidFill>
              </a:rPr>
              <a:t>создание системы профилактики и эффективного противодействия травле (</a:t>
            </a:r>
            <a:r>
              <a:rPr lang="ru-RU" sz="2800" dirty="0" err="1">
                <a:solidFill>
                  <a:schemeClr val="tx1"/>
                </a:solidFill>
              </a:rPr>
              <a:t>буллингу</a:t>
            </a:r>
            <a:r>
              <a:rPr lang="ru-RU" sz="2800" dirty="0">
                <a:solidFill>
                  <a:schemeClr val="tx1"/>
                </a:solidFill>
              </a:rPr>
              <a:t>) обучающихся в организации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191" y="3068325"/>
            <a:ext cx="2278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085496" y="4138294"/>
            <a:ext cx="6963907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x-none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организовать обучение для администрации, педагогов и сотрудников организации образования по профилактике травл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и (</a:t>
            </a:r>
            <a:r>
              <a:rPr lang="x-none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буллинг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а) обучающихся</a:t>
            </a:r>
            <a:r>
              <a:rPr lang="x-none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, созданию благоприятного социально-психологического климата</a:t>
            </a:r>
            <a:endParaRPr lang="ru-RU" sz="2000" kern="1200" spc="-10" dirty="0"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34645" y="5736980"/>
            <a:ext cx="691475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проводить регулярно диагностику </a:t>
            </a:r>
            <a:r>
              <a:rPr lang="x-none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социально-психологического климата в классах, в организации образования в целом</a:t>
            </a:r>
            <a:endParaRPr lang="ru-RU" sz="2000" kern="1200" spc="-1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82053" y="7063399"/>
            <a:ext cx="696390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x-none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установить зоны возможных конфликтов в организации образования (раздевалки, рекреации, туалеты, территория ОО и др.), оборудовать видеокамерами</a:t>
            </a:r>
            <a:endParaRPr lang="ru-RU" sz="2000" kern="1200" spc="-1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44105" y="8482107"/>
            <a:ext cx="696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создать в организации образования </a:t>
            </a:r>
            <a:r>
              <a:rPr lang="ru-RU" sz="2000" kern="1200" spc="-1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антибуллинговую</a:t>
            </a:r>
            <a:r>
              <a:rPr lang="ru-RU" sz="2000" kern="1200" spc="-1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команду</a:t>
            </a:r>
          </a:p>
        </p:txBody>
      </p:sp>
      <p:sp>
        <p:nvSpPr>
          <p:cNvPr id="62" name="Google Shape;350;p7"/>
          <p:cNvSpPr txBox="1"/>
          <p:nvPr/>
        </p:nvSpPr>
        <p:spPr>
          <a:xfrm rot="5400000">
            <a:off x="1332408" y="6370231"/>
            <a:ext cx="209709" cy="12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object 7"/>
          <p:cNvSpPr txBox="1"/>
          <p:nvPr/>
        </p:nvSpPr>
        <p:spPr>
          <a:xfrm>
            <a:off x="1007191" y="5684549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02</a:t>
            </a:r>
          </a:p>
        </p:txBody>
      </p:sp>
      <p:sp>
        <p:nvSpPr>
          <p:cNvPr id="76" name="object 7"/>
          <p:cNvSpPr txBox="1"/>
          <p:nvPr/>
        </p:nvSpPr>
        <p:spPr>
          <a:xfrm>
            <a:off x="1028069" y="4108152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01</a:t>
            </a:r>
          </a:p>
        </p:txBody>
      </p:sp>
      <p:sp>
        <p:nvSpPr>
          <p:cNvPr id="77" name="object 7"/>
          <p:cNvSpPr txBox="1"/>
          <p:nvPr/>
        </p:nvSpPr>
        <p:spPr>
          <a:xfrm>
            <a:off x="1007191" y="6929566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03</a:t>
            </a:r>
          </a:p>
        </p:txBody>
      </p:sp>
      <p:sp>
        <p:nvSpPr>
          <p:cNvPr id="78" name="object 7"/>
          <p:cNvSpPr txBox="1"/>
          <p:nvPr/>
        </p:nvSpPr>
        <p:spPr>
          <a:xfrm>
            <a:off x="1027528" y="8287673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04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0614505" y="4082487"/>
            <a:ext cx="61441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x-none" sz="2000" dirty="0">
                <a:solidFill>
                  <a:schemeClr val="tx1"/>
                </a:solidFill>
              </a:rPr>
              <a:t>соблюдать алгоритм незамедлительного реагирования на признаки травли (буллинга)  в организации образовании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614506" y="5534121"/>
            <a:ext cx="65887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x-none" sz="2000" dirty="0">
                <a:solidFill>
                  <a:schemeClr val="tx1"/>
                </a:solidFill>
              </a:rPr>
              <a:t>организовать </a:t>
            </a:r>
            <a:r>
              <a:rPr lang="ru-RU" sz="2000" dirty="0">
                <a:solidFill>
                  <a:schemeClr val="tx1"/>
                </a:solidFill>
              </a:rPr>
              <a:t>проектную деятельность обучающихся </a:t>
            </a:r>
            <a:r>
              <a:rPr lang="x-none" sz="2000" dirty="0">
                <a:solidFill>
                  <a:schemeClr val="tx1"/>
                </a:solidFill>
              </a:rPr>
              <a:t>с 1 по 11 класс по программе профилактик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x-none" sz="2000" dirty="0">
                <a:solidFill>
                  <a:schemeClr val="tx1"/>
                </a:solidFill>
              </a:rPr>
              <a:t>травл</a:t>
            </a:r>
            <a:r>
              <a:rPr lang="ru-RU" sz="2000" dirty="0">
                <a:solidFill>
                  <a:schemeClr val="tx1"/>
                </a:solidFill>
              </a:rPr>
              <a:t>и (</a:t>
            </a:r>
            <a:r>
              <a:rPr lang="x-none" sz="2000" dirty="0">
                <a:solidFill>
                  <a:schemeClr val="tx1"/>
                </a:solidFill>
              </a:rPr>
              <a:t>буллинг</a:t>
            </a:r>
            <a:r>
              <a:rPr lang="ru-RU" sz="2000" dirty="0">
                <a:solidFill>
                  <a:schemeClr val="tx1"/>
                </a:solidFill>
              </a:rPr>
              <a:t>а)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0606932" y="7036177"/>
            <a:ext cx="61441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x-none" sz="2000" dirty="0">
                <a:solidFill>
                  <a:schemeClr val="tx1"/>
                </a:solidFill>
              </a:rPr>
              <a:t>организовать проведение занятий с родителями по профилактике травл</a:t>
            </a: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x-none" sz="2000" dirty="0">
                <a:solidFill>
                  <a:schemeClr val="tx1"/>
                </a:solidFill>
              </a:rPr>
              <a:t>/буллинга</a:t>
            </a:r>
            <a:r>
              <a:rPr lang="ru-RU" sz="2000" dirty="0">
                <a:solidFill>
                  <a:schemeClr val="tx1"/>
                </a:solidFill>
              </a:rPr>
              <a:t> в ЦППР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0614505" y="8352391"/>
            <a:ext cx="61441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x-none" sz="2000" dirty="0">
                <a:solidFill>
                  <a:schemeClr val="tx1"/>
                </a:solidFill>
              </a:rPr>
              <a:t>использовать информационные ресурсы организации образования (сайт и др.) в целях профилактики травл</a:t>
            </a:r>
            <a:r>
              <a:rPr lang="ru-RU" sz="2000" dirty="0">
                <a:solidFill>
                  <a:schemeClr val="tx1"/>
                </a:solidFill>
              </a:rPr>
              <a:t>и (</a:t>
            </a:r>
            <a:r>
              <a:rPr lang="x-none" sz="2000" dirty="0">
                <a:solidFill>
                  <a:schemeClr val="tx1"/>
                </a:solidFill>
              </a:rPr>
              <a:t>буллинг</a:t>
            </a:r>
            <a:r>
              <a:rPr lang="ru-RU" sz="2000" dirty="0">
                <a:solidFill>
                  <a:schemeClr val="tx1"/>
                </a:solidFill>
              </a:rPr>
              <a:t>а)</a:t>
            </a:r>
          </a:p>
        </p:txBody>
      </p:sp>
      <p:sp>
        <p:nvSpPr>
          <p:cNvPr id="83" name="object 7"/>
          <p:cNvSpPr txBox="1"/>
          <p:nvPr/>
        </p:nvSpPr>
        <p:spPr>
          <a:xfrm>
            <a:off x="9457589" y="4191491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05</a:t>
            </a:r>
          </a:p>
        </p:txBody>
      </p:sp>
      <p:sp>
        <p:nvSpPr>
          <p:cNvPr id="84" name="object 7"/>
          <p:cNvSpPr txBox="1"/>
          <p:nvPr/>
        </p:nvSpPr>
        <p:spPr>
          <a:xfrm>
            <a:off x="9432058" y="5736980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06</a:t>
            </a:r>
          </a:p>
        </p:txBody>
      </p:sp>
      <p:sp>
        <p:nvSpPr>
          <p:cNvPr id="85" name="object 7"/>
          <p:cNvSpPr txBox="1"/>
          <p:nvPr/>
        </p:nvSpPr>
        <p:spPr>
          <a:xfrm>
            <a:off x="9457589" y="7036177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07</a:t>
            </a:r>
          </a:p>
        </p:txBody>
      </p:sp>
      <p:sp>
        <p:nvSpPr>
          <p:cNvPr id="86" name="object 7"/>
          <p:cNvSpPr txBox="1"/>
          <p:nvPr/>
        </p:nvSpPr>
        <p:spPr>
          <a:xfrm>
            <a:off x="9490354" y="8291718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08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 bwMode="auto">
          <a:xfrm flipV="1">
            <a:off x="2211185" y="5597266"/>
            <a:ext cx="6878558" cy="4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 bwMode="auto">
          <a:xfrm>
            <a:off x="2202390" y="6990562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 bwMode="auto">
          <a:xfrm flipV="1">
            <a:off x="2276386" y="8321267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20">
            <a:extLst>
              <a:ext uri="{FF2B5EF4-FFF2-40B4-BE49-F238E27FC236}">
                <a16:creationId xmlns:a16="http://schemas.microsoft.com/office/drawing/2014/main" id="{23FAAF6D-03A3-8920-292D-AF4BA33E8FB2}"/>
              </a:ext>
            </a:extLst>
          </p:cNvPr>
          <p:cNvSpPr/>
          <p:nvPr/>
        </p:nvSpPr>
        <p:spPr>
          <a:xfrm>
            <a:off x="1631296" y="1403289"/>
            <a:ext cx="16386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flipV="1">
            <a:off x="10324660" y="5545958"/>
            <a:ext cx="6878558" cy="47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10315865" y="6939254"/>
            <a:ext cx="688735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 flipV="1">
            <a:off x="10389861" y="8269959"/>
            <a:ext cx="6911165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2</a:t>
            </a:r>
            <a:endParaRPr lang="ru-RU" sz="28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5" y="1820373"/>
            <a:ext cx="729014" cy="729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0" y="6445891"/>
            <a:ext cx="18288000" cy="3546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88;p1"/>
          <p:cNvSpPr txBox="1"/>
          <p:nvPr/>
        </p:nvSpPr>
        <p:spPr>
          <a:xfrm>
            <a:off x="903226" y="470395"/>
            <a:ext cx="683764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ПРИНЦИПЫ ПРОГРАММЫ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1199B-A345-1167-03F0-C31ECD8C86C1}"/>
              </a:ext>
            </a:extLst>
          </p:cNvPr>
          <p:cNvSpPr txBox="1"/>
          <p:nvPr/>
        </p:nvSpPr>
        <p:spPr>
          <a:xfrm>
            <a:off x="1916507" y="7353654"/>
            <a:ext cx="4815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снижение агрессивных и враждебных реакций в среде обучающихся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4261" y="1978205"/>
            <a:ext cx="7337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 один случай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 остается без реагирования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261" y="3227045"/>
            <a:ext cx="720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Ученик не должен остаться один на один с насилием: он имеет право на поддержку педагогов, одноклассников, родителей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4261" y="4883057"/>
            <a:ext cx="720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Лучший способ борьбы с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это профилактика и развитие  культуры нулевой терпимости к травле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42810" y="1484737"/>
            <a:ext cx="9504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Благоприятный социально-психологический климат зависит от общих  усилий педагогов, учащихся, родителей, сотрудников школы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63539" y="4489949"/>
            <a:ext cx="9325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Антибуллинговая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команда – организатор взаимодействия педагогов, обучающихся и родителей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42810" y="5862202"/>
            <a:ext cx="7775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Учимся жить в мире и согласии</a:t>
            </a:r>
          </a:p>
        </p:txBody>
      </p:sp>
      <p:sp>
        <p:nvSpPr>
          <p:cNvPr id="25" name="Google Shape;112;p2"/>
          <p:cNvSpPr txBox="1"/>
          <p:nvPr/>
        </p:nvSpPr>
        <p:spPr>
          <a:xfrm>
            <a:off x="1076645" y="1588997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ПРИНЦИП 1</a:t>
            </a:r>
          </a:p>
        </p:txBody>
      </p:sp>
      <p:sp>
        <p:nvSpPr>
          <p:cNvPr id="26" name="Google Shape;112;p2"/>
          <p:cNvSpPr txBox="1"/>
          <p:nvPr/>
        </p:nvSpPr>
        <p:spPr>
          <a:xfrm>
            <a:off x="1083443" y="2886171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ПРИНЦИП 2</a:t>
            </a:r>
          </a:p>
        </p:txBody>
      </p:sp>
      <p:sp>
        <p:nvSpPr>
          <p:cNvPr id="30" name="Google Shape;112;p2"/>
          <p:cNvSpPr txBox="1"/>
          <p:nvPr/>
        </p:nvSpPr>
        <p:spPr>
          <a:xfrm>
            <a:off x="1076645" y="4520552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ПРИНЦИП 3</a:t>
            </a:r>
          </a:p>
        </p:txBody>
      </p:sp>
      <p:sp>
        <p:nvSpPr>
          <p:cNvPr id="33" name="Google Shape;112;p2"/>
          <p:cNvSpPr txBox="1"/>
          <p:nvPr/>
        </p:nvSpPr>
        <p:spPr>
          <a:xfrm>
            <a:off x="8197475" y="1040289"/>
            <a:ext cx="22967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ПРИНЦИП 4</a:t>
            </a:r>
          </a:p>
        </p:txBody>
      </p:sp>
      <p:sp>
        <p:nvSpPr>
          <p:cNvPr id="35" name="Google Shape;112;p2"/>
          <p:cNvSpPr txBox="1"/>
          <p:nvPr/>
        </p:nvSpPr>
        <p:spPr>
          <a:xfrm>
            <a:off x="8143474" y="2801654"/>
            <a:ext cx="18110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ПРИНЦИП 5</a:t>
            </a:r>
          </a:p>
        </p:txBody>
      </p:sp>
      <p:sp>
        <p:nvSpPr>
          <p:cNvPr id="37" name="Google Shape;112;p2"/>
          <p:cNvSpPr txBox="1"/>
          <p:nvPr/>
        </p:nvSpPr>
        <p:spPr>
          <a:xfrm>
            <a:off x="8143474" y="4075764"/>
            <a:ext cx="18110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ПРИНЦИП 6</a:t>
            </a:r>
          </a:p>
        </p:txBody>
      </p:sp>
      <p:sp>
        <p:nvSpPr>
          <p:cNvPr id="39" name="Google Shape;112;p2"/>
          <p:cNvSpPr txBox="1"/>
          <p:nvPr/>
        </p:nvSpPr>
        <p:spPr>
          <a:xfrm>
            <a:off x="8143474" y="5415734"/>
            <a:ext cx="18110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>
              <a:buFont typeface="Arial"/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ПРИНЦИП 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03226" y="6643004"/>
            <a:ext cx="7013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ОЖИДАЕМЫЕ РЕЗУЛЬТАТЫ: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02617" y="8690821"/>
            <a:ext cx="4215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межличностных и межгрупповых отношений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02617" y="7373904"/>
            <a:ext cx="4215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развитие у детей социально-эмоциональных навыков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16507" y="8728658"/>
            <a:ext cx="5367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 обучающихся навыков конструктивного реагирования в конфликте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93640" y="7373904"/>
            <a:ext cx="4205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уровня субъективного благополучия детей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063539" y="3154423"/>
            <a:ext cx="9986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 члены школьного коллектива следуют алгоритму незамедлительного реагирования на признаки травли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буллинга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object 7"/>
          <p:cNvSpPr txBox="1"/>
          <p:nvPr/>
        </p:nvSpPr>
        <p:spPr>
          <a:xfrm>
            <a:off x="800842" y="7329167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</a:p>
        </p:txBody>
      </p:sp>
      <p:sp>
        <p:nvSpPr>
          <p:cNvPr id="45" name="object 7"/>
          <p:cNvSpPr txBox="1"/>
          <p:nvPr/>
        </p:nvSpPr>
        <p:spPr>
          <a:xfrm>
            <a:off x="851539" y="8690821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02</a:t>
            </a:r>
          </a:p>
        </p:txBody>
      </p:sp>
      <p:sp>
        <p:nvSpPr>
          <p:cNvPr id="46" name="object 7"/>
          <p:cNvSpPr txBox="1"/>
          <p:nvPr/>
        </p:nvSpPr>
        <p:spPr>
          <a:xfrm>
            <a:off x="6932769" y="7335744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48" name="object 7"/>
          <p:cNvSpPr txBox="1"/>
          <p:nvPr/>
        </p:nvSpPr>
        <p:spPr>
          <a:xfrm>
            <a:off x="6932769" y="8693356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</a:t>
            </a:r>
          </a:p>
        </p:txBody>
      </p:sp>
      <p:sp>
        <p:nvSpPr>
          <p:cNvPr id="54" name="object 7"/>
          <p:cNvSpPr txBox="1"/>
          <p:nvPr/>
        </p:nvSpPr>
        <p:spPr>
          <a:xfrm>
            <a:off x="12763602" y="7322970"/>
            <a:ext cx="1169848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1038126" y="2810503"/>
            <a:ext cx="624554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1083443" y="4462543"/>
            <a:ext cx="624554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 bwMode="auto">
          <a:xfrm flipV="1">
            <a:off x="8197475" y="2685066"/>
            <a:ext cx="910070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 bwMode="auto">
          <a:xfrm flipV="1">
            <a:off x="8176102" y="3999682"/>
            <a:ext cx="910070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8102617" y="5347316"/>
            <a:ext cx="9100700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9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8;p1"/>
          <p:cNvSpPr txBox="1"/>
          <p:nvPr/>
        </p:nvSpPr>
        <p:spPr>
          <a:xfrm>
            <a:off x="600428" y="345339"/>
            <a:ext cx="1611102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НАЦИОНАЛЬНЫМ НАУЧНО-ПРАКТИЧЕСКИМ ИНСТИТУТОМ БЛАГОПОЛУЧИЯ ДЕТЕЙ «</a:t>
            </a:r>
            <a:r>
              <a:rPr lang="kk-KZ" sz="3200" b="1" dirty="0">
                <a:solidFill>
                  <a:srgbClr val="002060"/>
                </a:solidFill>
              </a:rPr>
              <a:t>ӨРКЕН</a:t>
            </a:r>
            <a:r>
              <a:rPr lang="ru-RU" sz="3200" b="1" dirty="0">
                <a:solidFill>
                  <a:srgbClr val="002060"/>
                </a:solidFill>
              </a:rPr>
              <a:t>» РАЗРАБОТАНА: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07AC4B-FA87-1BD4-1F05-6040BCF8ED0B}"/>
              </a:ext>
            </a:extLst>
          </p:cNvPr>
          <p:cNvSpPr txBox="1"/>
          <p:nvPr/>
        </p:nvSpPr>
        <p:spPr>
          <a:xfrm>
            <a:off x="2229689" y="1720781"/>
            <a:ext cx="144817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ПРОГРАММА ПРОФИЛАКТИКИ ТРАВЛИ (БУЛЛИНГА) ОБУЧАЮЩИХСЯ  В ОРГАНИЗАЦИЯХ ОБРАЗОВАНИЯ «</a:t>
            </a:r>
            <a:r>
              <a:rPr lang="ru-RU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ДосболLIKE</a:t>
            </a:r>
            <a:r>
              <a:rPr lang="ru-RU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» и 10 ПРИЛОЖЕНИЙ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F10CF3-7490-E200-3729-BF6DFC9AE814}"/>
              </a:ext>
            </a:extLst>
          </p:cNvPr>
          <p:cNvSpPr txBox="1"/>
          <p:nvPr/>
        </p:nvSpPr>
        <p:spPr>
          <a:xfrm>
            <a:off x="763496" y="3015101"/>
            <a:ext cx="819131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ПРИЛОЖЕНИЕ 1.  </a:t>
            </a:r>
          </a:p>
          <a:p>
            <a:r>
              <a:rPr lang="ru-RU" sz="2400" dirty="0"/>
              <a:t>Положение об </a:t>
            </a:r>
            <a:r>
              <a:rPr lang="ru-RU" sz="2400" dirty="0" err="1"/>
              <a:t>антибуллинговой</a:t>
            </a:r>
            <a:r>
              <a:rPr lang="ru-RU" sz="2400" dirty="0"/>
              <a:t> команде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2. </a:t>
            </a:r>
          </a:p>
          <a:p>
            <a:r>
              <a:rPr lang="ru-RU" sz="2400" dirty="0"/>
              <a:t>Проекты локальных актов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3. </a:t>
            </a:r>
          </a:p>
          <a:p>
            <a:r>
              <a:rPr lang="ru-RU" sz="2400" dirty="0"/>
              <a:t>Алгоритм незамедлительного реагирования на признаки травли (</a:t>
            </a:r>
            <a:r>
              <a:rPr lang="ru-RU" sz="2400" dirty="0" err="1"/>
              <a:t>буллинга</a:t>
            </a:r>
            <a:r>
              <a:rPr lang="ru-RU" sz="2400" dirty="0"/>
              <a:t>) в отношении обучающихся в случае ее выявления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4. </a:t>
            </a:r>
          </a:p>
          <a:p>
            <a:r>
              <a:rPr lang="ru-RU" sz="2400" dirty="0"/>
              <a:t>Разработка установочного семинара для педагогов</a:t>
            </a:r>
          </a:p>
          <a:p>
            <a:r>
              <a:rPr lang="ru-RU" sz="2400" dirty="0"/>
              <a:t>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5. </a:t>
            </a:r>
          </a:p>
          <a:p>
            <a:r>
              <a:rPr lang="ru-RU" sz="2400" dirty="0"/>
              <a:t>Разработка семинаров для сотрудников организаций образования </a:t>
            </a:r>
          </a:p>
          <a:p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38829" y="3065445"/>
            <a:ext cx="81757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ПРИЛОЖЕНИЕ 6. </a:t>
            </a:r>
          </a:p>
          <a:p>
            <a:r>
              <a:rPr lang="ru-RU" sz="2400" dirty="0"/>
              <a:t>Разработка занятий для родителей 1-4, 5-9, 10-11 классов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7. </a:t>
            </a:r>
          </a:p>
          <a:p>
            <a:r>
              <a:rPr lang="ru-RU" sz="2400" dirty="0"/>
              <a:t>Руководство по организации проектной деятельности  на основе занятий для учащихся 1-11классов 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8. </a:t>
            </a:r>
          </a:p>
          <a:p>
            <a:r>
              <a:rPr lang="ru-RU" sz="2400" dirty="0"/>
              <a:t>Материалы для проведения диагностики и мониторинга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9. </a:t>
            </a:r>
          </a:p>
          <a:p>
            <a:r>
              <a:rPr lang="ru-RU" sz="2400" dirty="0"/>
              <a:t>Инструкция «О ЧЕМ Я МОЛЧУ»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ПРИЛОЖЕНИЕ 10</a:t>
            </a:r>
          </a:p>
          <a:p>
            <a:r>
              <a:rPr lang="ru-RU" sz="2400" dirty="0"/>
              <a:t>Образовательная программа курсов повышения квалификации педагогов по профилактике травли (</a:t>
            </a:r>
            <a:r>
              <a:rPr lang="ru-RU" sz="2400" dirty="0" err="1"/>
              <a:t>буллинга</a:t>
            </a:r>
            <a:r>
              <a:rPr lang="ru-RU" sz="2400" dirty="0"/>
              <a:t>) обучающихся в организациях образования</a:t>
            </a:r>
          </a:p>
        </p:txBody>
      </p:sp>
      <p:cxnSp>
        <p:nvCxnSpPr>
          <p:cNvPr id="48" name="Google Shape;352;p7"/>
          <p:cNvCxnSpPr/>
          <p:nvPr/>
        </p:nvCxnSpPr>
        <p:spPr>
          <a:xfrm>
            <a:off x="810315" y="3965377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5" name="Google Shape;352;p7"/>
          <p:cNvCxnSpPr/>
          <p:nvPr/>
        </p:nvCxnSpPr>
        <p:spPr>
          <a:xfrm>
            <a:off x="600428" y="7751970"/>
            <a:ext cx="7342568" cy="17715"/>
          </a:xfrm>
          <a:prstGeom prst="straightConnector1">
            <a:avLst/>
          </a:prstGeom>
          <a:noFill/>
          <a:ln w="9525" cap="flat" cmpd="sng">
            <a:solidFill>
              <a:schemeClr val="accent3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" name="Google Shape;352;p7"/>
          <p:cNvCxnSpPr/>
          <p:nvPr/>
        </p:nvCxnSpPr>
        <p:spPr>
          <a:xfrm>
            <a:off x="810315" y="5082111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" name="Google Shape;352;p7"/>
          <p:cNvCxnSpPr/>
          <p:nvPr/>
        </p:nvCxnSpPr>
        <p:spPr>
          <a:xfrm>
            <a:off x="810315" y="6899886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" name="Google Shape;352;p7"/>
          <p:cNvCxnSpPr/>
          <p:nvPr/>
        </p:nvCxnSpPr>
        <p:spPr>
          <a:xfrm>
            <a:off x="810315" y="8025495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4" name="Google Shape;352;p7"/>
          <p:cNvCxnSpPr/>
          <p:nvPr/>
        </p:nvCxnSpPr>
        <p:spPr>
          <a:xfrm>
            <a:off x="9368880" y="4359047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" name="Google Shape;352;p7"/>
          <p:cNvCxnSpPr/>
          <p:nvPr/>
        </p:nvCxnSpPr>
        <p:spPr>
          <a:xfrm>
            <a:off x="9368880" y="5833461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6" name="Google Shape;352;p7"/>
          <p:cNvCxnSpPr/>
          <p:nvPr/>
        </p:nvCxnSpPr>
        <p:spPr>
          <a:xfrm>
            <a:off x="9368880" y="6939447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" name="Google Shape;352;p7"/>
          <p:cNvCxnSpPr/>
          <p:nvPr/>
        </p:nvCxnSpPr>
        <p:spPr>
          <a:xfrm>
            <a:off x="9368880" y="8043210"/>
            <a:ext cx="7342568" cy="17715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" name="TextBox 27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4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315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54134" y="2758965"/>
            <a:ext cx="6296853" cy="570641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Google Shape;88;p1"/>
          <p:cNvSpPr txBox="1"/>
          <p:nvPr/>
        </p:nvSpPr>
        <p:spPr>
          <a:xfrm>
            <a:off x="600428" y="377391"/>
            <a:ext cx="174692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АНТИБУЛЛИНГОВАЯ КОМАНДА</a:t>
            </a:r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B4C15CC1-ADE2-6CE9-087E-5E24B9FA5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48373"/>
              </p:ext>
            </p:extLst>
          </p:nvPr>
        </p:nvGraphicFramePr>
        <p:xfrm>
          <a:off x="6574345" y="1228850"/>
          <a:ext cx="11232107" cy="831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Google Shape;154;g23cf4f07222_0_96">
            <a:extLst>
              <a:ext uri="{FF2B5EF4-FFF2-40B4-BE49-F238E27FC236}">
                <a16:creationId xmlns:a16="http://schemas.microsoft.com/office/drawing/2014/main" id="{2F29572C-6315-B99E-936C-225E0C0BB47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0" y="3626069"/>
            <a:ext cx="5028912" cy="351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6236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4327" y="250775"/>
            <a:ext cx="168913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СИСТЕМА ПРОФИЛАКТИКИ И ПРОТИВОДЕЙСТВИЯ ТРАВЛЕ (БУЛЛИНГУ) 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В ОРГАНИЗАЦИИ ОБРАЗОВАНИЯ 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284D9-0125-5D1D-E506-028EDB94A229}"/>
              </a:ext>
            </a:extLst>
          </p:cNvPr>
          <p:cNvSpPr txBox="1"/>
          <p:nvPr/>
        </p:nvSpPr>
        <p:spPr>
          <a:xfrm>
            <a:off x="10425927" y="2256080"/>
            <a:ext cx="3507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C8719-419D-A084-4C22-1B567451514D}"/>
              </a:ext>
            </a:extLst>
          </p:cNvPr>
          <p:cNvSpPr txBox="1"/>
          <p:nvPr/>
        </p:nvSpPr>
        <p:spPr>
          <a:xfrm>
            <a:off x="13933663" y="2067227"/>
            <a:ext cx="41493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ВСПОМОГАТЕЛЬНЫЙ ПЕРСОНАЛ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74269" y="2265492"/>
            <a:ext cx="3751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660" y="3529902"/>
            <a:ext cx="3299583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осуществляет ведущее участие в создании благоприятного социально-психологического климата в организации образования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незамедлительное реагирование на признаки травли (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в отношении обучающихся 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организует работу по установлению зон возможных конфликтов в организации образования оборудование их видеокамерами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обучение всех сотрудников реагированию на проявления агрессии/травле среди детей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организует мониторинг и информационно-ресурсное обеспечение.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44473" y="2261889"/>
            <a:ext cx="2993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ПЕДАГОГИ</a:t>
            </a:r>
            <a:endParaRPr lang="x-none" sz="20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9855" y="3529902"/>
            <a:ext cx="33992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проводят диагностику социально-психологического климата в классах</a:t>
            </a:r>
          </a:p>
          <a:p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незамедлительно реагируют на признаки травли (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) в отношении обучающихся</a:t>
            </a:r>
          </a:p>
          <a:p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оказывают обучающимся социальную, психолого-педагогическую помощь </a:t>
            </a:r>
          </a:p>
          <a:p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организуют проектную деятельность  на основе занятий по программе для учащихся 1-11классов </a:t>
            </a:r>
          </a:p>
          <a:p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организуют 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менторинг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старшеклассников над обучающимися младших классов, проводят совместные мероприятия</a:t>
            </a:r>
          </a:p>
          <a:p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</a:rPr>
              <a:t>осуществляют индивидуальную работу с детьми и связь с родителями.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35453" y="3260570"/>
            <a:ext cx="32842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соблюдают правила поведения по предотвращению травли (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проектную деятельность по обучающей программе 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участвуют в работе школьного самоуправления по профилактике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участвуют в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межвозрастном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взаимодействии (обучающиеся начальной – основной – старшей ступени).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640287" y="3529902"/>
            <a:ext cx="3293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участвуют в занятиях ЦППР по профилактике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сотрудничают с педагогами по вопросам обучения, воспитания, развития детей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участвуют в социально направленной проектной деятельности класса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участие как волонтеры в организации и проведении школьных мероприятий,  праздников и др.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участвуют в работе родительских советов, клубов и т.п. («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Даналық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мектебі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»).</a:t>
            </a: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3620700" y="3558670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3E951DC-3783-C717-57B5-E96B8F195690}"/>
              </a:ext>
            </a:extLst>
          </p:cNvPr>
          <p:cNvSpPr txBox="1"/>
          <p:nvPr/>
        </p:nvSpPr>
        <p:spPr>
          <a:xfrm>
            <a:off x="7413862" y="2256080"/>
            <a:ext cx="2452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157676" y="3484778"/>
            <a:ext cx="38697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осуществляют контроль за зонами возможных конфликтов в организации образования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незамедлительно реагируют на признаки травли (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в отношении обучающихся 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оказывают обучающимся первую помощь, незамедлительно информируют администрацию об острых конфликтных ситуациях,  случаях травли (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участвуют в семинаре по профилактике </a:t>
            </a:r>
            <a:r>
              <a:rPr lang="ru-RU" sz="16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проводят информационно-разъяснительную работу среди детей и родителей.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6839" y="1538043"/>
            <a:ext cx="863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zh-CN" sz="2400" b="1" dirty="0">
                <a:solidFill>
                  <a:schemeClr val="bg2">
                    <a:lumMod val="75000"/>
                  </a:schemeClr>
                </a:solidFill>
                <a:latin typeface="+mj-lt"/>
                <a:ea typeface="方正兰亭黑简体" panose="02000000000000000000" pitchFamily="2" charset="-122"/>
              </a:rPr>
              <a:t>СУБЪЕКТЫ ОБРАЗОВАТЕЛЬНОГО ПРОЦЕССА: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+mj-lt"/>
              <a:ea typeface="方正兰亭黑简体" panose="02000000000000000000" pitchFamily="2" charset="-122"/>
            </a:endParaRPr>
          </a:p>
        </p:txBody>
      </p:sp>
      <p:cxnSp>
        <p:nvCxnSpPr>
          <p:cNvPr id="35" name="Прямая соединительная линия 34"/>
          <p:cNvCxnSpPr>
            <a:cxnSpLocks/>
          </p:cNvCxnSpPr>
          <p:nvPr/>
        </p:nvCxnSpPr>
        <p:spPr>
          <a:xfrm>
            <a:off x="7124729" y="3558670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</p:cNvCxnSpPr>
          <p:nvPr/>
        </p:nvCxnSpPr>
        <p:spPr>
          <a:xfrm>
            <a:off x="10456872" y="3558670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cxnSpLocks/>
          </p:cNvCxnSpPr>
          <p:nvPr/>
        </p:nvCxnSpPr>
        <p:spPr>
          <a:xfrm>
            <a:off x="14104457" y="3461274"/>
            <a:ext cx="9604" cy="559427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oogle Shape;277;p6"/>
          <p:cNvGrpSpPr/>
          <p:nvPr/>
        </p:nvGrpSpPr>
        <p:grpSpPr>
          <a:xfrm rot="10800000">
            <a:off x="1235971" y="3118642"/>
            <a:ext cx="767874" cy="347703"/>
            <a:chOff x="0" y="0"/>
            <a:chExt cx="812800" cy="614437"/>
          </a:xfrm>
        </p:grpSpPr>
        <p:sp>
          <p:nvSpPr>
            <p:cNvPr id="39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0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279;p6"/>
          <p:cNvSpPr txBox="1"/>
          <p:nvPr/>
        </p:nvSpPr>
        <p:spPr>
          <a:xfrm rot="10800000">
            <a:off x="1619909" y="3167940"/>
            <a:ext cx="527913" cy="17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4772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" name="Google Shape;277;p6"/>
          <p:cNvGrpSpPr/>
          <p:nvPr/>
        </p:nvGrpSpPr>
        <p:grpSpPr>
          <a:xfrm rot="10800000">
            <a:off x="4911870" y="3118642"/>
            <a:ext cx="767874" cy="347703"/>
            <a:chOff x="0" y="0"/>
            <a:chExt cx="812800" cy="614437"/>
          </a:xfrm>
        </p:grpSpPr>
        <p:sp>
          <p:nvSpPr>
            <p:cNvPr id="46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47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277;p6"/>
          <p:cNvGrpSpPr/>
          <p:nvPr/>
        </p:nvGrpSpPr>
        <p:grpSpPr>
          <a:xfrm rot="10800000">
            <a:off x="8256059" y="3082890"/>
            <a:ext cx="767874" cy="347703"/>
            <a:chOff x="0" y="0"/>
            <a:chExt cx="812800" cy="614437"/>
          </a:xfrm>
        </p:grpSpPr>
        <p:sp>
          <p:nvSpPr>
            <p:cNvPr id="49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50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277;p6"/>
          <p:cNvGrpSpPr/>
          <p:nvPr/>
        </p:nvGrpSpPr>
        <p:grpSpPr>
          <a:xfrm rot="10800000">
            <a:off x="11766993" y="3105055"/>
            <a:ext cx="767874" cy="347703"/>
            <a:chOff x="0" y="0"/>
            <a:chExt cx="812800" cy="614437"/>
          </a:xfrm>
        </p:grpSpPr>
        <p:sp>
          <p:nvSpPr>
            <p:cNvPr id="52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53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277;p6"/>
          <p:cNvGrpSpPr/>
          <p:nvPr/>
        </p:nvGrpSpPr>
        <p:grpSpPr>
          <a:xfrm rot="10800000">
            <a:off x="15653838" y="3128042"/>
            <a:ext cx="767874" cy="347703"/>
            <a:chOff x="0" y="0"/>
            <a:chExt cx="812800" cy="614437"/>
          </a:xfrm>
        </p:grpSpPr>
        <p:sp>
          <p:nvSpPr>
            <p:cNvPr id="55" name="Google Shape;278;p6"/>
            <p:cNvSpPr/>
            <p:nvPr/>
          </p:nvSpPr>
          <p:spPr>
            <a:xfrm>
              <a:off x="0" y="0"/>
              <a:ext cx="812800" cy="614437"/>
            </a:xfrm>
            <a:custGeom>
              <a:avLst/>
              <a:gdLst/>
              <a:ahLst/>
              <a:cxnLst/>
              <a:rect l="l" t="t" r="r" b="b"/>
              <a:pathLst>
                <a:path w="812800" h="614437" extrusionOk="0">
                  <a:moveTo>
                    <a:pt x="406400" y="0"/>
                  </a:moveTo>
                  <a:lnTo>
                    <a:pt x="812800" y="614437"/>
                  </a:lnTo>
                  <a:lnTo>
                    <a:pt x="0" y="614437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BD59"/>
            </a:solidFill>
            <a:ln>
              <a:noFill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56" name="Google Shape;279;p6"/>
            <p:cNvSpPr txBox="1"/>
            <p:nvPr/>
          </p:nvSpPr>
          <p:spPr>
            <a:xfrm>
              <a:off x="127000" y="256699"/>
              <a:ext cx="558800" cy="313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6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088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8;p1"/>
          <p:cNvSpPr txBox="1"/>
          <p:nvPr/>
        </p:nvSpPr>
        <p:spPr>
          <a:xfrm>
            <a:off x="621427" y="360005"/>
            <a:ext cx="166230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СОДЕРЖАНИЕ  ПРОЕКТНОЙ  ДЕЯТЕЛЬНОСТИ ОБУЧАЮЩИХСЯ 1- 11 КЛАССОВ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 ПРОГРАММЕ ПРОФИЛАКТИКИ ТРАВЛИ (БУЛЛИНГА) ДЕТЕЙ «ДОСБОЛ</a:t>
            </a:r>
            <a:r>
              <a:rPr lang="en-US" sz="2000" b="1" dirty="0">
                <a:solidFill>
                  <a:srgbClr val="002060"/>
                </a:solidFill>
              </a:rPr>
              <a:t>LIKE»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B26E9DC-F6CA-45CF-B890-4F8022298B1E}"/>
              </a:ext>
            </a:extLst>
          </p:cNvPr>
          <p:cNvSpPr/>
          <p:nvPr/>
        </p:nvSpPr>
        <p:spPr>
          <a:xfrm>
            <a:off x="14186920" y="7488293"/>
            <a:ext cx="3106679" cy="228829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sz="1600" dirty="0"/>
          </a:p>
          <a:p>
            <a:pPr marL="274638" lvl="0" indent="-274638">
              <a:buFont typeface="+mj-lt"/>
              <a:buAutoNum type="arabicPeriod"/>
            </a:pPr>
            <a:r>
              <a:rPr lang="ru-RU" sz="1600" dirty="0"/>
              <a:t>Становимся взрослыми.</a:t>
            </a:r>
          </a:p>
          <a:p>
            <a:pPr marL="274638" lvl="0" indent="-274638">
              <a:buFont typeface="+mj-lt"/>
              <a:buAutoNum type="arabicPeriod"/>
            </a:pPr>
            <a:r>
              <a:rPr lang="ru-RU" sz="1600" dirty="0"/>
              <a:t>Ответственность – наш выбор.</a:t>
            </a:r>
          </a:p>
          <a:p>
            <a:pPr marL="274638" lvl="0" indent="-274638">
              <a:buFont typeface="+mj-lt"/>
              <a:buAutoNum type="arabicPeriod"/>
            </a:pPr>
            <a:r>
              <a:rPr lang="ru-RU" sz="1600" dirty="0"/>
              <a:t>Улаживаем конфликт.</a:t>
            </a:r>
          </a:p>
          <a:p>
            <a:pPr marL="274638" indent="-274638">
              <a:buFont typeface="+mj-lt"/>
              <a:buAutoNum type="arabicPeriod"/>
            </a:pPr>
            <a:r>
              <a:rPr lang="ru-RU" sz="1600" dirty="0"/>
              <a:t>Наш круг забот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-28409" y="3891741"/>
            <a:ext cx="115471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76A136-3141-40DF-8DBB-AA8E706A9D54}"/>
              </a:ext>
            </a:extLst>
          </p:cNvPr>
          <p:cNvSpPr txBox="1"/>
          <p:nvPr/>
        </p:nvSpPr>
        <p:spPr>
          <a:xfrm>
            <a:off x="4246485" y="3813015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559D51-6BC5-4FE7-8C0A-21674D2CB3BB}"/>
              </a:ext>
            </a:extLst>
          </p:cNvPr>
          <p:cNvSpPr/>
          <p:nvPr/>
        </p:nvSpPr>
        <p:spPr>
          <a:xfrm>
            <a:off x="5555059" y="1316399"/>
            <a:ext cx="3117276" cy="25059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Мой дружный коллектив и я в нем.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Наши интересы укрепляют дружбу.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Учимся общаться с другими.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Дарим добро вместе.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7A5685A-7F3B-477E-BE47-3E269B0413A9}"/>
              </a:ext>
            </a:extLst>
          </p:cNvPr>
          <p:cNvSpPr/>
          <p:nvPr/>
        </p:nvSpPr>
        <p:spPr>
          <a:xfrm>
            <a:off x="10334245" y="1323126"/>
            <a:ext cx="3172994" cy="249922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1. Я уникален.</a:t>
            </a:r>
          </a:p>
          <a:p>
            <a:r>
              <a:rPr lang="ru-RU" sz="1600" dirty="0"/>
              <a:t>2.Мозаика наших сердец.</a:t>
            </a:r>
          </a:p>
          <a:p>
            <a:r>
              <a:rPr lang="ru-RU" sz="1600" dirty="0"/>
              <a:t>3. Мы под общим </a:t>
            </a:r>
            <a:r>
              <a:rPr lang="ru-RU" sz="1600" dirty="0" err="1"/>
              <a:t>шаныраком</a:t>
            </a:r>
            <a:r>
              <a:rPr lang="ru-RU" sz="1600" dirty="0"/>
              <a:t>.</a:t>
            </a:r>
          </a:p>
          <a:p>
            <a:r>
              <a:rPr lang="ru-RU" sz="1600" dirty="0"/>
              <a:t>4. Мы поддержка друг другу.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FC07DF6-9773-4A46-A9D8-48491D2F5EBB}"/>
              </a:ext>
            </a:extLst>
          </p:cNvPr>
          <p:cNvSpPr/>
          <p:nvPr/>
        </p:nvSpPr>
        <p:spPr>
          <a:xfrm>
            <a:off x="1208725" y="1343556"/>
            <a:ext cx="2912158" cy="2478794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590C45-8AD5-48F6-BD73-4E7C8F0DC66F}"/>
              </a:ext>
            </a:extLst>
          </p:cNvPr>
          <p:cNvSpPr txBox="1"/>
          <p:nvPr/>
        </p:nvSpPr>
        <p:spPr>
          <a:xfrm>
            <a:off x="1213668" y="1966519"/>
            <a:ext cx="2944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ru-RU" sz="1600" dirty="0"/>
              <a:t>Хорошо, что я такой!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Богатство в многообразии, а сила – в единстве.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Ты и я – мы с тобой друзья!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В мире с собой и другими.</a:t>
            </a:r>
            <a:endParaRPr lang="ru-RU" sz="16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1E7BCE-C774-4A62-B98D-27D461DB2519}"/>
              </a:ext>
            </a:extLst>
          </p:cNvPr>
          <p:cNvSpPr/>
          <p:nvPr/>
        </p:nvSpPr>
        <p:spPr>
          <a:xfrm>
            <a:off x="1208725" y="4558580"/>
            <a:ext cx="2884266" cy="253694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Я и стресс.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Учимся управлять собой.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Уверенность в себе - залог успешных отношений в классе.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Мы в классе будем жить по-новому.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B26E9DC-F6CA-45CF-B890-4F8022298B1E}"/>
              </a:ext>
            </a:extLst>
          </p:cNvPr>
          <p:cNvSpPr/>
          <p:nvPr/>
        </p:nvSpPr>
        <p:spPr>
          <a:xfrm>
            <a:off x="5641595" y="4587886"/>
            <a:ext cx="3121565" cy="259127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r>
              <a:rPr lang="ru-RU" sz="1600" dirty="0"/>
              <a:t>Я среди других.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Эффективные навыки общения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 err="1"/>
              <a:t>Диджитал</a:t>
            </a:r>
            <a:r>
              <a:rPr lang="ru-RU" sz="1600" dirty="0"/>
              <a:t> в среде подростков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Сила позитивного общения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22B133F-B279-4F7A-BA1F-5F1CCC274DA4}"/>
              </a:ext>
            </a:extLst>
          </p:cNvPr>
          <p:cNvSpPr/>
          <p:nvPr/>
        </p:nvSpPr>
        <p:spPr>
          <a:xfrm>
            <a:off x="14873999" y="1343555"/>
            <a:ext cx="3179965" cy="247322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r>
              <a:rPr lang="ru-RU" sz="1600" dirty="0"/>
              <a:t>Слово – основа общения.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Великая сила слова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Приветливое слово гнев побеждает.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Язык дружбы</a:t>
            </a:r>
            <a:endParaRPr lang="ru-RU" sz="1600" dirty="0">
              <a:effectLst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5" y="3135378"/>
            <a:ext cx="762109" cy="762109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 rot="16200000">
            <a:off x="81381" y="2547219"/>
            <a:ext cx="78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36" name="Прямоугольник 35"/>
          <p:cNvSpPr/>
          <p:nvPr/>
        </p:nvSpPr>
        <p:spPr>
          <a:xfrm rot="19127882">
            <a:off x="4574888" y="213705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120977" y="6580034"/>
            <a:ext cx="78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33282" y="5476258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1"/>
                </a:solidFill>
              </a:rPr>
              <a:t>класс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29" y="6381600"/>
            <a:ext cx="599396" cy="6797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0076" y="6257047"/>
            <a:ext cx="843744" cy="1023732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6124338" y="4556671"/>
            <a:ext cx="294151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Искусство управ-</a:t>
            </a:r>
            <a:r>
              <a:rPr lang="ru-RU" sz="1600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ления</a:t>
            </a: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конфликтом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28973" y="4556671"/>
            <a:ext cx="274885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Стресс – друг или враг?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5444511" y="1480817"/>
            <a:ext cx="2005659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Энергия слова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0879216" y="1367023"/>
            <a:ext cx="2404049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из нас уникален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90808" y="1316399"/>
            <a:ext cx="1406154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 + ты = мы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699870" y="1281486"/>
            <a:ext cx="1604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разные, мы равные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476A136-3141-40DF-8DBB-AA8E706A9D54}"/>
              </a:ext>
            </a:extLst>
          </p:cNvPr>
          <p:cNvSpPr txBox="1"/>
          <p:nvPr/>
        </p:nvSpPr>
        <p:spPr>
          <a:xfrm>
            <a:off x="9108642" y="3825434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476A136-3141-40DF-8DBB-AA8E706A9D54}"/>
              </a:ext>
            </a:extLst>
          </p:cNvPr>
          <p:cNvSpPr txBox="1"/>
          <p:nvPr/>
        </p:nvSpPr>
        <p:spPr>
          <a:xfrm>
            <a:off x="13583858" y="3647391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97A5685A-7F3B-477E-BE47-3E269B0413A9}"/>
              </a:ext>
            </a:extLst>
          </p:cNvPr>
          <p:cNvSpPr/>
          <p:nvPr/>
        </p:nvSpPr>
        <p:spPr>
          <a:xfrm>
            <a:off x="10414916" y="4504255"/>
            <a:ext cx="3092323" cy="267490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Исследование личных границ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Защита личных границ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Уважение личных границ других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sz="1600" dirty="0"/>
              <a:t>Мои личные границы: применение в жизни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7A5685A-7F3B-477E-BE47-3E269B0413A9}"/>
              </a:ext>
            </a:extLst>
          </p:cNvPr>
          <p:cNvSpPr/>
          <p:nvPr/>
        </p:nvSpPr>
        <p:spPr>
          <a:xfrm>
            <a:off x="14930703" y="4450857"/>
            <a:ext cx="3123261" cy="2728299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7666407">
            <a:off x="9079895" y="5375365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21E7BCE-C774-4A62-B98D-27D461DB2519}"/>
              </a:ext>
            </a:extLst>
          </p:cNvPr>
          <p:cNvSpPr/>
          <p:nvPr/>
        </p:nvSpPr>
        <p:spPr>
          <a:xfrm>
            <a:off x="2468305" y="7467119"/>
            <a:ext cx="2914256" cy="23791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563" indent="-182563">
              <a:buFont typeface="+mj-lt"/>
              <a:buAutoNum type="arabicPeriod"/>
            </a:pPr>
            <a:r>
              <a:rPr lang="ru-RU" sz="1600" dirty="0"/>
              <a:t>Позитивное мышление – источник жизнестойкости.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Окружение и  развитие жизнестойкости 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Жизнестойкость рождается в творчестве.</a:t>
            </a:r>
          </a:p>
          <a:p>
            <a:pPr marL="182563" indent="-182563">
              <a:buFont typeface="+mj-lt"/>
              <a:buAutoNum type="arabicPeriod"/>
            </a:pPr>
            <a:r>
              <a:rPr lang="ru-RU" sz="1600" dirty="0"/>
              <a:t>Вера в себя: я могу, ты можешь, мы можем!     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21E7BCE-C774-4A62-B98D-27D461DB2519}"/>
              </a:ext>
            </a:extLst>
          </p:cNvPr>
          <p:cNvSpPr/>
          <p:nvPr/>
        </p:nvSpPr>
        <p:spPr>
          <a:xfrm>
            <a:off x="7874099" y="7458063"/>
            <a:ext cx="3147653" cy="237195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011818" y="4538333"/>
            <a:ext cx="309055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Свои и чужие границы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5525840" y="4481436"/>
            <a:ext cx="2151451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Сила коллектива 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81727" y="7403463"/>
            <a:ext cx="2760243" cy="3366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Ресурсы жизнестойкости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139289" y="7476209"/>
            <a:ext cx="2752386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Вдохновляющий лидер </a:t>
            </a: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603833" y="7436180"/>
            <a:ext cx="2640641" cy="966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Ответственность за себя и других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413" y="6337446"/>
            <a:ext cx="853142" cy="85314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2376" y="6525998"/>
            <a:ext cx="620361" cy="62036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-102372" y="841565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4220333" y="816123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8863786" y="850617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9216929" y="3382291"/>
            <a:ext cx="78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F271EB1-58C7-4749-B7B3-28601079DCC7}"/>
              </a:ext>
            </a:extLst>
          </p:cNvPr>
          <p:cNvSpPr txBox="1"/>
          <p:nvPr/>
        </p:nvSpPr>
        <p:spPr>
          <a:xfrm>
            <a:off x="13597185" y="867971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13688454" y="2874460"/>
            <a:ext cx="78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74286" y="4138113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3964951" y="6179924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90491" y="4929532"/>
            <a:ext cx="30468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+mj-lt"/>
              <a:buAutoNum type="arabicPeriod"/>
            </a:pPr>
            <a:r>
              <a:rPr lang="x-none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Видеть, чувствовать, слышать</a:t>
            </a:r>
            <a:endParaRPr lang="ru-RU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82563" indent="-182563">
              <a:buFont typeface="+mj-lt"/>
              <a:buAutoNum type="arabicPeriod"/>
            </a:pPr>
            <a:r>
              <a:rPr lang="x-none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Способность понимать других</a:t>
            </a:r>
            <a:endParaRPr lang="ru-RU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182563" indent="-182563">
              <a:buFont typeface="+mj-lt"/>
              <a:buAutoNum type="arabicPeriod"/>
            </a:pPr>
            <a:r>
              <a:rPr lang="x-none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Для всех есть место в коллективе</a:t>
            </a: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82563" indent="-182563">
              <a:buFont typeface="+mj-lt"/>
              <a:buAutoNum type="arabicPeriod"/>
            </a:pPr>
            <a:r>
              <a:rPr lang="x-none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Наведение мостов: вместе мы сила</a:t>
            </a:r>
            <a:endParaRPr lang="ru-RU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981356" y="6933785"/>
            <a:ext cx="126348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9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393868" y="9499563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5092838" y="7132296"/>
            <a:ext cx="31718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82901" y="7924821"/>
            <a:ext cx="2730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79388">
              <a:buFont typeface="+mj-lt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Вдохновляющий лидер-какой он? </a:t>
            </a:r>
          </a:p>
          <a:p>
            <a:pPr marL="182563" indent="-179388">
              <a:buFont typeface="+mj-lt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Развиваем лидерские качества.</a:t>
            </a:r>
          </a:p>
          <a:p>
            <a:pPr marL="182563" indent="-179388">
              <a:buFont typeface="+mj-lt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Сплоченная команда </a:t>
            </a:r>
          </a:p>
          <a:p>
            <a:pPr marL="182563" indent="-179388">
              <a:buFont typeface="+mj-lt"/>
              <a:buAutoNum type="arabicPeriod"/>
            </a:pPr>
            <a:r>
              <a:rPr lang="ru-RU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Сила самовоспитания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7D6CBB3-968C-489E-9C2F-9B4EE7FD68E4}"/>
              </a:ext>
            </a:extLst>
          </p:cNvPr>
          <p:cNvSpPr txBox="1"/>
          <p:nvPr/>
        </p:nvSpPr>
        <p:spPr>
          <a:xfrm>
            <a:off x="11087597" y="7059300"/>
            <a:ext cx="31718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817363" y="7469310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sp>
        <p:nvSpPr>
          <p:cNvPr id="102" name="Прямоугольник 101"/>
          <p:cNvSpPr/>
          <p:nvPr/>
        </p:nvSpPr>
        <p:spPr>
          <a:xfrm rot="16200000">
            <a:off x="13458087" y="8743421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класс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509" y="3190368"/>
            <a:ext cx="729251" cy="72925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0188" y="1771394"/>
            <a:ext cx="461048" cy="4610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42CD3-5B28-470A-AD6C-09F0403923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3681307" y="1281939"/>
            <a:ext cx="720325" cy="74760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1181" y="7869420"/>
            <a:ext cx="718034" cy="718034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04524" y="8810334"/>
            <a:ext cx="830096" cy="83009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5986" y="8587454"/>
            <a:ext cx="889621" cy="102947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/>
              <a:t>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6430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88;p1"/>
          <p:cNvSpPr txBox="1"/>
          <p:nvPr/>
        </p:nvSpPr>
        <p:spPr>
          <a:xfrm>
            <a:off x="362759" y="337659"/>
            <a:ext cx="17469208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</a:rPr>
              <a:t>ЭТАПЫ ПРОЕКТНОЙ  ДЕЯТЕЛЬНОСТИ ОБУЧАЮЩИХСЯ 1- 11 КЛАССОВ ПО ПРОГРАММЕ ПРОФИЛАКТИКИ ТРАВЛИ (БУЛЛИНГА) «ДОСБОЛLIKE»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786465C0-4E0C-E6B8-E0AB-CF86F545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80" y="5319177"/>
            <a:ext cx="36824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191919"/>
                </a:solidFill>
              </a:rPr>
              <a:t>осмысливают тему проекта: участвуют в играх, тестах, упражнениях,  отвечают на вопросы 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id="{0D73AA4F-6A59-7BF7-FAD8-262B7B9B6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441" y="5350072"/>
            <a:ext cx="4016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</a:pPr>
            <a:r>
              <a:rPr lang="ru-RU" altLang="ru-RU" sz="1800" dirty="0">
                <a:solidFill>
                  <a:srgbClr val="191919"/>
                </a:solidFill>
              </a:rPr>
              <a:t>размышляют,   обсуждают, анализируют, планируют, распределяют ответственность,  делают выводы, </a:t>
            </a:r>
            <a:r>
              <a:rPr lang="ru-RU" sz="1800" dirty="0">
                <a:solidFill>
                  <a:srgbClr val="191919"/>
                </a:solidFill>
              </a:rPr>
              <a:t>работа в командах, взаимодействие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27" name="TextBox 41">
            <a:extLst>
              <a:ext uri="{FF2B5EF4-FFF2-40B4-BE49-F238E27FC236}">
                <a16:creationId xmlns:a16="http://schemas.microsoft.com/office/drawing/2014/main" id="{E1B831F6-4CA5-C6A8-117C-E3CF6C775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1003" y="5249353"/>
            <a:ext cx="459111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191919"/>
                </a:solidFill>
              </a:rPr>
              <a:t>высказывают свою позицию, предлагают решение, исполняют роли, делятся собственным опытом, учатся друг у друга, разрабатывают алгоритмы, выполняют творческие задания, отрабатывают навыки социально-эмоционального интеллекта, участвуют в коллективных делах </a:t>
            </a:r>
            <a:endParaRPr lang="en-US" altLang="ru-RU" sz="1600" dirty="0">
              <a:solidFill>
                <a:srgbClr val="191919"/>
              </a:solidFill>
            </a:endParaRPr>
          </a:p>
        </p:txBody>
      </p:sp>
      <p:sp>
        <p:nvSpPr>
          <p:cNvPr id="28" name="TextBox 42">
            <a:extLst>
              <a:ext uri="{FF2B5EF4-FFF2-40B4-BE49-F238E27FC236}">
                <a16:creationId xmlns:a16="http://schemas.microsoft.com/office/drawing/2014/main" id="{018F84F1-AD01-7C21-B42A-F0465567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951" y="5251781"/>
            <a:ext cx="33984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191919"/>
                </a:solidFill>
              </a:rPr>
              <a:t>делятся размышлениями о своих открытиях, оценивают результативность своего участия, определяют точки роста и презентуют результат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FC4B04FD-35E9-062A-5CEB-E13838102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04" y="1771474"/>
            <a:ext cx="4117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2000" b="1" dirty="0"/>
              <a:t>1</a:t>
            </a:r>
            <a:r>
              <a:rPr lang="kk-KZ" altLang="ru-RU" sz="2000" b="1" dirty="0"/>
              <a:t>. </a:t>
            </a:r>
            <a:r>
              <a:rPr lang="ru-RU" altLang="ru-RU" sz="2000" b="1" dirty="0"/>
              <a:t>Определение цели и задач, мотивация участников</a:t>
            </a:r>
            <a:endParaRPr lang="en-US" altLang="ru-RU" sz="2000" b="1" dirty="0"/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15B8735A-E6AD-2EED-DC6B-476B65620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764" y="1818786"/>
            <a:ext cx="38911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2. Планирование деятельности</a:t>
            </a:r>
            <a:endParaRPr lang="en-US" altLang="ru-RU" sz="2000" b="1" dirty="0"/>
          </a:p>
        </p:txBody>
      </p:sp>
      <p:sp>
        <p:nvSpPr>
          <p:cNvPr id="31" name="TextBox 64">
            <a:extLst>
              <a:ext uri="{FF2B5EF4-FFF2-40B4-BE49-F238E27FC236}">
                <a16:creationId xmlns:a16="http://schemas.microsoft.com/office/drawing/2014/main" id="{6DA876C4-3AEA-B5DA-B822-163975A13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115" y="7654327"/>
            <a:ext cx="220926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32" name="AutoShape 37">
            <a:extLst>
              <a:ext uri="{FF2B5EF4-FFF2-40B4-BE49-F238E27FC236}">
                <a16:creationId xmlns:a16="http://schemas.microsoft.com/office/drawing/2014/main" id="{23649D05-2B39-C119-0EAD-155AB696B0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33390" y="3541448"/>
            <a:ext cx="295776" cy="0"/>
          </a:xfrm>
          <a:prstGeom prst="line">
            <a:avLst/>
          </a:prstGeom>
          <a:noFill/>
          <a:ln w="47625">
            <a:solidFill>
              <a:schemeClr val="accent1">
                <a:lumMod val="75000"/>
              </a:schemeClr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34" name="AutoShape 37">
            <a:extLst>
              <a:ext uri="{FF2B5EF4-FFF2-40B4-BE49-F238E27FC236}">
                <a16:creationId xmlns:a16="http://schemas.microsoft.com/office/drawing/2014/main" id="{D0F9E4B2-7BAA-0645-BA6A-723C9137538D}"/>
              </a:ext>
            </a:extLst>
          </p:cNvPr>
          <p:cNvSpPr/>
          <p:nvPr/>
        </p:nvSpPr>
        <p:spPr>
          <a:xfrm flipV="1">
            <a:off x="13555318" y="3541448"/>
            <a:ext cx="269875" cy="0"/>
          </a:xfrm>
          <a:prstGeom prst="line">
            <a:avLst/>
          </a:prstGeom>
          <a:ln w="47625" cap="flat">
            <a:solidFill>
              <a:schemeClr val="accent1">
                <a:lumMod val="60000"/>
                <a:lumOff val="40000"/>
              </a:schemeClr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x-none"/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id="{7A539453-56B9-F4D1-62B8-579107BD3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282" y="4547251"/>
            <a:ext cx="700984" cy="631164"/>
          </a:xfrm>
          <a:custGeom>
            <a:avLst/>
            <a:gdLst>
              <a:gd name="T0" fmla="*/ 0 w 864345"/>
              <a:gd name="T1" fmla="*/ 0 h 628615"/>
              <a:gd name="T2" fmla="*/ 864346 w 864345"/>
              <a:gd name="T3" fmla="*/ 0 h 628615"/>
              <a:gd name="T4" fmla="*/ 864346 w 864345"/>
              <a:gd name="T5" fmla="*/ 628614 h 628615"/>
              <a:gd name="T6" fmla="*/ 0 w 864345"/>
              <a:gd name="T7" fmla="*/ 628614 h 628615"/>
              <a:gd name="T8" fmla="*/ 0 w 864345"/>
              <a:gd name="T9" fmla="*/ 0 h 628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345"/>
              <a:gd name="T16" fmla="*/ 0 h 628615"/>
              <a:gd name="T17" fmla="*/ 864345 w 864345"/>
              <a:gd name="T18" fmla="*/ 628615 h 628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345" h="628615">
                <a:moveTo>
                  <a:pt x="0" y="0"/>
                </a:moveTo>
                <a:lnTo>
                  <a:pt x="864346" y="0"/>
                </a:lnTo>
                <a:lnTo>
                  <a:pt x="864346" y="628614"/>
                </a:lnTo>
                <a:lnTo>
                  <a:pt x="0" y="62861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6" name="Freeform 47">
            <a:extLst>
              <a:ext uri="{FF2B5EF4-FFF2-40B4-BE49-F238E27FC236}">
                <a16:creationId xmlns:a16="http://schemas.microsoft.com/office/drawing/2014/main" id="{85E78637-214E-60C8-C1D4-0DFB3DEC6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2079" y="4518718"/>
            <a:ext cx="508961" cy="501219"/>
          </a:xfrm>
          <a:custGeom>
            <a:avLst/>
            <a:gdLst>
              <a:gd name="T0" fmla="*/ 0 w 371615"/>
              <a:gd name="T1" fmla="*/ 0 h 453189"/>
              <a:gd name="T2" fmla="*/ 371615 w 371615"/>
              <a:gd name="T3" fmla="*/ 0 h 453189"/>
              <a:gd name="T4" fmla="*/ 371615 w 371615"/>
              <a:gd name="T5" fmla="*/ 453189 h 453189"/>
              <a:gd name="T6" fmla="*/ 0 w 371615"/>
              <a:gd name="T7" fmla="*/ 453189 h 453189"/>
              <a:gd name="T8" fmla="*/ 0 w 371615"/>
              <a:gd name="T9" fmla="*/ 0 h 4531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1615"/>
              <a:gd name="T16" fmla="*/ 0 h 453189"/>
              <a:gd name="T17" fmla="*/ 371615 w 371615"/>
              <a:gd name="T18" fmla="*/ 453189 h 4531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1615" h="453189">
                <a:moveTo>
                  <a:pt x="0" y="0"/>
                </a:moveTo>
                <a:lnTo>
                  <a:pt x="371615" y="0"/>
                </a:lnTo>
                <a:lnTo>
                  <a:pt x="371615" y="453189"/>
                </a:lnTo>
                <a:lnTo>
                  <a:pt x="0" y="45318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23E2B209-0E34-B6FC-7140-478F23C24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3013" y="4472747"/>
            <a:ext cx="612030" cy="458852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sp>
        <p:nvSpPr>
          <p:cNvPr id="42" name="TextBox 64">
            <a:extLst>
              <a:ext uri="{FF2B5EF4-FFF2-40B4-BE49-F238E27FC236}">
                <a16:creationId xmlns:a16="http://schemas.microsoft.com/office/drawing/2014/main" id="{640C7F0E-9EFC-DCE9-2ACB-5015163B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048" y="7671805"/>
            <a:ext cx="17788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43" name="TextBox 64">
            <a:extLst>
              <a:ext uri="{FF2B5EF4-FFF2-40B4-BE49-F238E27FC236}">
                <a16:creationId xmlns:a16="http://schemas.microsoft.com/office/drawing/2014/main" id="{F331C703-7ABE-B098-7359-AD2101246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0971" y="7693813"/>
            <a:ext cx="181428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</a:pPr>
            <a:r>
              <a:rPr lang="en-US" altLang="ru-RU" sz="1800" b="1" dirty="0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44" name="TextBox 64">
            <a:extLst>
              <a:ext uri="{FF2B5EF4-FFF2-40B4-BE49-F238E27FC236}">
                <a16:creationId xmlns:a16="http://schemas.microsoft.com/office/drawing/2014/main" id="{A76549D4-2774-30A2-A9AF-F6854433D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991" y="7667576"/>
            <a:ext cx="207393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588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1800" b="1" dirty="0">
                <a:solidFill>
                  <a:srgbClr val="191919"/>
                </a:solidFill>
              </a:rPr>
              <a:t>РЕЗУЛЬТАТ</a:t>
            </a:r>
          </a:p>
        </p:txBody>
      </p:sp>
      <p:sp>
        <p:nvSpPr>
          <p:cNvPr id="45" name="TextBox 6">
            <a:extLst>
              <a:ext uri="{FF2B5EF4-FFF2-40B4-BE49-F238E27FC236}">
                <a16:creationId xmlns:a16="http://schemas.microsoft.com/office/drawing/2014/main" id="{239CF1C7-3680-33B3-1E85-B1F952EEB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04" y="8043460"/>
            <a:ext cx="425276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1800" dirty="0" err="1">
                <a:solidFill>
                  <a:srgbClr val="191919"/>
                </a:solidFill>
              </a:rPr>
              <a:t>Устанавливаются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доверительные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отношения</a:t>
            </a:r>
            <a:r>
              <a:rPr lang="en-US" altLang="ru-RU" sz="1800" dirty="0">
                <a:solidFill>
                  <a:srgbClr val="191919"/>
                </a:solidFill>
              </a:rPr>
              <a:t>, </a:t>
            </a:r>
            <a:r>
              <a:rPr lang="en-US" altLang="ru-RU" sz="1800" dirty="0" err="1">
                <a:solidFill>
                  <a:srgbClr val="191919"/>
                </a:solidFill>
              </a:rPr>
              <a:t>обеспечивается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вовлеченность</a:t>
            </a:r>
            <a:r>
              <a:rPr lang="en-US" altLang="ru-RU" sz="1800" dirty="0">
                <a:solidFill>
                  <a:srgbClr val="191919"/>
                </a:solidFill>
              </a:rPr>
              <a:t> в </a:t>
            </a:r>
            <a:r>
              <a:rPr lang="kk-KZ" altLang="ru-RU" sz="1800" dirty="0">
                <a:solidFill>
                  <a:srgbClr val="191919"/>
                </a:solidFill>
              </a:rPr>
              <a:t>проект</a:t>
            </a:r>
          </a:p>
          <a:p>
            <a:pPr algn="ctr" eaLnBrk="1" hangingPunct="1">
              <a:lnSpc>
                <a:spcPts val="12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46" name="TextBox 36">
            <a:extLst>
              <a:ext uri="{FF2B5EF4-FFF2-40B4-BE49-F238E27FC236}">
                <a16:creationId xmlns:a16="http://schemas.microsoft.com/office/drawing/2014/main" id="{FE92CF02-CFA5-5349-9270-46864A081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367" y="8043460"/>
            <a:ext cx="384101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191919"/>
                </a:solidFill>
              </a:rPr>
              <a:t>П</a:t>
            </a:r>
            <a:r>
              <a:rPr lang="en-US" altLang="ru-RU" sz="1800" dirty="0" err="1">
                <a:solidFill>
                  <a:srgbClr val="191919"/>
                </a:solidFill>
              </a:rPr>
              <a:t>онимают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актуальность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поставленных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проблем</a:t>
            </a:r>
            <a:r>
              <a:rPr lang="en-US" altLang="ru-RU" sz="1800" dirty="0">
                <a:solidFill>
                  <a:srgbClr val="191919"/>
                </a:solidFill>
              </a:rPr>
              <a:t>, </a:t>
            </a:r>
            <a:r>
              <a:rPr lang="en-US" altLang="ru-RU" sz="1800" dirty="0" err="1">
                <a:solidFill>
                  <a:srgbClr val="191919"/>
                </a:solidFill>
              </a:rPr>
              <a:t>углубляют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представление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kk-KZ" altLang="ru-RU" sz="1800" dirty="0">
                <a:solidFill>
                  <a:srgbClr val="191919"/>
                </a:solidFill>
              </a:rPr>
              <a:t>о цели и задачах, выбирают способы их достижения</a:t>
            </a:r>
          </a:p>
        </p:txBody>
      </p:sp>
      <p:sp>
        <p:nvSpPr>
          <p:cNvPr id="47" name="TextBox 41">
            <a:extLst>
              <a:ext uri="{FF2B5EF4-FFF2-40B4-BE49-F238E27FC236}">
                <a16:creationId xmlns:a16="http://schemas.microsoft.com/office/drawing/2014/main" id="{C7BD2A55-6D19-1767-7175-60FDEB3D7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420" y="8043460"/>
            <a:ext cx="39597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1800" dirty="0" err="1">
                <a:solidFill>
                  <a:srgbClr val="191919"/>
                </a:solidFill>
              </a:rPr>
              <a:t>Осваивают</a:t>
            </a:r>
            <a:r>
              <a:rPr lang="en-US" altLang="ru-RU" sz="1800" dirty="0">
                <a:solidFill>
                  <a:srgbClr val="191919"/>
                </a:solidFill>
              </a:rPr>
              <a:t>  </a:t>
            </a:r>
            <a:r>
              <a:rPr lang="en-US" altLang="ru-RU" sz="1800" dirty="0" err="1">
                <a:solidFill>
                  <a:srgbClr val="191919"/>
                </a:solidFill>
              </a:rPr>
              <a:t>навыки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общения</a:t>
            </a:r>
            <a:r>
              <a:rPr lang="en-US" altLang="ru-RU" sz="1800" dirty="0">
                <a:solidFill>
                  <a:srgbClr val="191919"/>
                </a:solidFill>
              </a:rPr>
              <a:t>, </a:t>
            </a:r>
            <a:r>
              <a:rPr lang="en-US" altLang="ru-RU" sz="1800" dirty="0" err="1">
                <a:solidFill>
                  <a:srgbClr val="191919"/>
                </a:solidFill>
              </a:rPr>
              <a:t>активного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слушания</a:t>
            </a:r>
            <a:r>
              <a:rPr lang="en-US" altLang="ru-RU" sz="1800" dirty="0">
                <a:solidFill>
                  <a:srgbClr val="191919"/>
                </a:solidFill>
              </a:rPr>
              <a:t>, </a:t>
            </a:r>
            <a:r>
              <a:rPr lang="en-US" altLang="ru-RU" sz="1800" dirty="0" err="1">
                <a:solidFill>
                  <a:srgbClr val="191919"/>
                </a:solidFill>
              </a:rPr>
              <a:t>управления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конфликтом</a:t>
            </a:r>
            <a:r>
              <a:rPr lang="en-US" altLang="ru-RU" sz="1800" dirty="0">
                <a:solidFill>
                  <a:srgbClr val="191919"/>
                </a:solidFill>
              </a:rPr>
              <a:t>, </a:t>
            </a:r>
            <a:r>
              <a:rPr lang="en-US" altLang="ru-RU" sz="1800" dirty="0" err="1">
                <a:solidFill>
                  <a:srgbClr val="191919"/>
                </a:solidFill>
              </a:rPr>
              <a:t>стрессоустойчивости</a:t>
            </a:r>
            <a:r>
              <a:rPr lang="kk-KZ" altLang="ru-RU" sz="1800" dirty="0">
                <a:solidFill>
                  <a:srgbClr val="191919"/>
                </a:solidFill>
              </a:rPr>
              <a:t> и лидерства</a:t>
            </a:r>
            <a:endParaRPr lang="en-US" altLang="ru-RU" sz="1800" dirty="0">
              <a:solidFill>
                <a:srgbClr val="191919"/>
              </a:solidFill>
            </a:endParaRPr>
          </a:p>
        </p:txBody>
      </p:sp>
      <p:sp>
        <p:nvSpPr>
          <p:cNvPr id="48" name="TextBox 42">
            <a:extLst>
              <a:ext uri="{FF2B5EF4-FFF2-40B4-BE49-F238E27FC236}">
                <a16:creationId xmlns:a16="http://schemas.microsoft.com/office/drawing/2014/main" id="{26E36389-C68E-A3BF-9601-69DEE937B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9951" y="8008720"/>
            <a:ext cx="364654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altLang="ru-RU" sz="1800" dirty="0" err="1">
                <a:solidFill>
                  <a:srgbClr val="191919"/>
                </a:solidFill>
              </a:rPr>
              <a:t>Проявляют</a:t>
            </a:r>
            <a:r>
              <a:rPr lang="en-US" altLang="ru-RU" sz="1800" dirty="0">
                <a:solidFill>
                  <a:srgbClr val="191919"/>
                </a:solidFill>
              </a:rPr>
              <a:t>  </a:t>
            </a:r>
            <a:r>
              <a:rPr lang="en-US" altLang="ru-RU" sz="1800" dirty="0" err="1">
                <a:solidFill>
                  <a:srgbClr val="191919"/>
                </a:solidFill>
              </a:rPr>
              <a:t>осознанное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en-US" altLang="ru-RU" sz="1800" dirty="0" err="1">
                <a:solidFill>
                  <a:srgbClr val="191919"/>
                </a:solidFill>
              </a:rPr>
              <a:t>отношение</a:t>
            </a:r>
            <a:r>
              <a:rPr lang="en-US" altLang="ru-RU" sz="1800" dirty="0">
                <a:solidFill>
                  <a:srgbClr val="191919"/>
                </a:solidFill>
              </a:rPr>
              <a:t> к </a:t>
            </a:r>
            <a:r>
              <a:rPr lang="en-US" altLang="ru-RU" sz="1800" dirty="0" err="1">
                <a:solidFill>
                  <a:srgbClr val="191919"/>
                </a:solidFill>
              </a:rPr>
              <a:t>процессу</a:t>
            </a:r>
            <a:r>
              <a:rPr lang="en-US" altLang="ru-RU" sz="1800" dirty="0">
                <a:solidFill>
                  <a:srgbClr val="191919"/>
                </a:solidFill>
              </a:rPr>
              <a:t> </a:t>
            </a:r>
            <a:r>
              <a:rPr lang="kk-KZ" altLang="ru-RU" sz="1800" dirty="0">
                <a:solidFill>
                  <a:srgbClr val="191919"/>
                </a:solidFill>
              </a:rPr>
              <a:t>исследования и творчества, самовоспитания,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sz="1800" dirty="0">
                <a:solidFill>
                  <a:srgbClr val="191919"/>
                </a:solidFill>
              </a:rPr>
              <a:t>обладают навыками построения позитивных взаимоотношения.</a:t>
            </a:r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EFBA9E1-B730-F68D-F9BE-79936BEAD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551" y="4529424"/>
            <a:ext cx="648722" cy="477258"/>
          </a:xfrm>
          <a:custGeom>
            <a:avLst/>
            <a:gdLst>
              <a:gd name="T0" fmla="*/ 0 w 528360"/>
              <a:gd name="T1" fmla="*/ 0 h 419806"/>
              <a:gd name="T2" fmla="*/ 528360 w 528360"/>
              <a:gd name="T3" fmla="*/ 0 h 419806"/>
              <a:gd name="T4" fmla="*/ 528360 w 528360"/>
              <a:gd name="T5" fmla="*/ 419806 h 419806"/>
              <a:gd name="T6" fmla="*/ 0 w 528360"/>
              <a:gd name="T7" fmla="*/ 419806 h 419806"/>
              <a:gd name="T8" fmla="*/ 0 w 528360"/>
              <a:gd name="T9" fmla="*/ 0 h 4198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360"/>
              <a:gd name="T16" fmla="*/ 0 h 419806"/>
              <a:gd name="T17" fmla="*/ 528360 w 528360"/>
              <a:gd name="T18" fmla="*/ 419806 h 4198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360" h="419806">
                <a:moveTo>
                  <a:pt x="0" y="0"/>
                </a:moveTo>
                <a:lnTo>
                  <a:pt x="528360" y="0"/>
                </a:lnTo>
                <a:lnTo>
                  <a:pt x="528360" y="419806"/>
                </a:lnTo>
                <a:lnTo>
                  <a:pt x="0" y="41980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9E2554C7-2B16-EA62-5A9F-D1EC4264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3237" y="1816969"/>
            <a:ext cx="27011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/>
              <a:t>3. Практическая </a:t>
            </a:r>
          </a:p>
          <a:p>
            <a:pPr algn="ctr" eaLnBrk="1" hangingPunct="1"/>
            <a:r>
              <a:rPr lang="ru-RU" altLang="ru-RU" sz="2000" b="1" dirty="0"/>
              <a:t>реализация проекта</a:t>
            </a:r>
            <a:endParaRPr lang="en-US" altLang="ru-RU" sz="2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F44E8A-8790-DACA-DD66-CD42BA83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0172" y="1805174"/>
            <a:ext cx="37998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/>
              <a:buNone/>
            </a:pPr>
            <a:r>
              <a:rPr lang="ru-RU" altLang="ru-RU" sz="2000" b="1" dirty="0"/>
              <a:t>4. Анализ деятельности и презентация результатов</a:t>
            </a:r>
            <a:endParaRPr lang="en-US" altLang="ru-RU" sz="2000" b="1" dirty="0"/>
          </a:p>
        </p:txBody>
      </p:sp>
      <p:sp>
        <p:nvSpPr>
          <p:cNvPr id="56" name="AutoShape 37">
            <a:extLst>
              <a:ext uri="{FF2B5EF4-FFF2-40B4-BE49-F238E27FC236}">
                <a16:creationId xmlns:a16="http://schemas.microsoft.com/office/drawing/2014/main" id="{23649D05-2B39-C119-0EAD-155AB696B0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3900" y="3516365"/>
            <a:ext cx="295776" cy="0"/>
          </a:xfrm>
          <a:prstGeom prst="line">
            <a:avLst/>
          </a:prstGeom>
          <a:noFill/>
          <a:ln w="47625">
            <a:solidFill>
              <a:schemeClr val="accent4">
                <a:lumMod val="40000"/>
                <a:lumOff val="60000"/>
              </a:schemeClr>
            </a:solidFill>
            <a:round/>
            <a:headEnd type="none" w="sm" len="sm"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7" name="Стрелка вниз 56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11338610" y="6760371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B9C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58" name="Стрелка вниз 57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2078172" y="6553183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59" name="Стрелка вниз 58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6594315" y="6619428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95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60" name="Стрелка вниз 59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>
            <a:off x="15691811" y="6699097"/>
            <a:ext cx="795897" cy="78551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0312" y="2631860"/>
            <a:ext cx="4034350" cy="17107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9686" y="2866484"/>
            <a:ext cx="3237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занятие: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тему проекта,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тренинговые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упражнения, мозговой шторм,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49459" y="2619466"/>
            <a:ext cx="4034350" cy="17107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59871" y="2992013"/>
            <a:ext cx="350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 занятие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мозговой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штурм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блиц-опросы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сторителлинг</a:t>
            </a:r>
            <a:r>
              <a:rPr lang="kk-KZ" sz="1800" dirty="0">
                <a:latin typeface="Arial" panose="020B0604020202020204" pitchFamily="34" charset="0"/>
                <a:cs typeface="Arial" panose="020B0604020202020204" pitchFamily="34" charset="0"/>
              </a:rPr>
              <a:t>, тренинги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442879" y="2621007"/>
            <a:ext cx="4034350" cy="17107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30160" y="2826814"/>
            <a:ext cx="42251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/>
              <a:t>3 занятие</a:t>
            </a:r>
            <a:r>
              <a:rPr lang="en-US" altLang="ru-RU" sz="1800" b="1" dirty="0"/>
              <a:t>: </a:t>
            </a:r>
            <a:r>
              <a:rPr lang="en-US" altLang="ru-RU" sz="1800" dirty="0" err="1"/>
              <a:t>тренинги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хакатон</a:t>
            </a:r>
            <a:r>
              <a:rPr lang="en-US" altLang="ru-RU" sz="1800" dirty="0"/>
              <a:t>, </a:t>
            </a:r>
          </a:p>
          <a:p>
            <a:pPr algn="ctr"/>
            <a:r>
              <a:rPr lang="en-US" altLang="ru-RU" sz="1800" dirty="0" err="1"/>
              <a:t>ворк-шопы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кейс-стади</a:t>
            </a:r>
            <a:r>
              <a:rPr lang="en-US" altLang="ru-RU" sz="1800" dirty="0"/>
              <a:t>,</a:t>
            </a:r>
          </a:p>
          <a:p>
            <a:pPr algn="ctr"/>
            <a:r>
              <a:rPr lang="en-US" altLang="ru-RU" sz="1800" dirty="0"/>
              <a:t> </a:t>
            </a:r>
            <a:r>
              <a:rPr lang="en-US" altLang="ru-RU" sz="1800" dirty="0" err="1"/>
              <a:t>упражнения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деловые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игры</a:t>
            </a:r>
            <a:r>
              <a:rPr lang="en-US" altLang="ru-RU" sz="1800" dirty="0"/>
              <a:t>, </a:t>
            </a:r>
          </a:p>
          <a:p>
            <a:pPr algn="ctr"/>
            <a:r>
              <a:rPr lang="en-US" altLang="ru-RU" sz="1800" dirty="0" err="1"/>
              <a:t>ролевые</a:t>
            </a:r>
            <a:r>
              <a:rPr lang="en-US" altLang="ru-RU" sz="1800" dirty="0"/>
              <a:t> </a:t>
            </a:r>
            <a:r>
              <a:rPr lang="en-US" altLang="ru-RU" sz="1800" dirty="0" err="1"/>
              <a:t>игры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мини-дискуссии</a:t>
            </a:r>
            <a:r>
              <a:rPr lang="en-US" altLang="ru-RU" sz="1800" dirty="0"/>
              <a:t> </a:t>
            </a:r>
          </a:p>
          <a:p>
            <a:pPr algn="ctr"/>
            <a:r>
              <a:rPr lang="en-US" altLang="ru-RU" sz="1800" dirty="0"/>
              <a:t>и </a:t>
            </a:r>
            <a:r>
              <a:rPr lang="en-US" altLang="ru-RU" sz="1800" dirty="0" err="1"/>
              <a:t>др</a:t>
            </a:r>
            <a:r>
              <a:rPr lang="en-US" altLang="ru-RU" sz="1800" dirty="0"/>
              <a:t>. 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3962149" y="2602230"/>
            <a:ext cx="4034350" cy="1710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80262" y="2980017"/>
            <a:ext cx="367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b="1" dirty="0"/>
              <a:t>4 занятие: </a:t>
            </a:r>
            <a:r>
              <a:rPr lang="ru-RU" altLang="ru-RU" sz="1800" dirty="0"/>
              <a:t>р</a:t>
            </a:r>
            <a:r>
              <a:rPr lang="en-US" altLang="ru-RU" sz="1800" dirty="0" err="1"/>
              <a:t>ефлексия</a:t>
            </a:r>
            <a:r>
              <a:rPr lang="en-US" altLang="ru-RU" sz="1800" dirty="0"/>
              <a:t>:</a:t>
            </a:r>
            <a:r>
              <a:rPr lang="kk-KZ" altLang="ru-RU" sz="1800" dirty="0"/>
              <a:t> дневники исследований, челленджи и тренды, </a:t>
            </a:r>
            <a:r>
              <a:rPr lang="en-US" altLang="ru-RU" sz="1800" dirty="0" err="1"/>
              <a:t>TedX</a:t>
            </a:r>
            <a:r>
              <a:rPr lang="en-US" altLang="ru-RU" sz="1800" b="1" dirty="0"/>
              <a:t>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607834" y="217101"/>
            <a:ext cx="636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1209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46572"/>
            <a:ext cx="18288000" cy="4140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4419" y="650568"/>
            <a:ext cx="16964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МОНИТОРИНГ ПРОГРАММЫ «ДОСБОЛ</a:t>
            </a:r>
            <a:r>
              <a:rPr lang="en-US" sz="3600" b="1" dirty="0">
                <a:solidFill>
                  <a:srgbClr val="002060"/>
                </a:solidFill>
              </a:rPr>
              <a:t>LIKE»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73898" y="8470123"/>
            <a:ext cx="9451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Анализ исполнения плана мероприятий по профилактике травли (</a:t>
            </a:r>
            <a:r>
              <a:rPr lang="ru-RU" sz="2000" dirty="0" err="1"/>
              <a:t>буллинга</a:t>
            </a:r>
            <a:r>
              <a:rPr lang="ru-RU" sz="2000" dirty="0"/>
              <a:t>) детей  и наблюдение за  изменением социально-эмоционального климата.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851" y="2225950"/>
            <a:ext cx="41377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ВХОДНОЙ ЭТАП ОСУЩЕСТВЛЯЕТСЯ В НАЧАЛЕ  УЧЕБНОГО ГОДА</a:t>
            </a:r>
            <a:endParaRPr lang="ru-RU" sz="1800" dirty="0"/>
          </a:p>
          <a:p>
            <a:r>
              <a:rPr lang="ru-RU" sz="1800" dirty="0"/>
              <a:t>Проводится: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диагностика распространенности </a:t>
            </a:r>
            <a:r>
              <a:rPr lang="ru-RU" sz="1800" dirty="0" err="1"/>
              <a:t>буллинга</a:t>
            </a:r>
            <a:r>
              <a:rPr lang="ru-RU" sz="1800" dirty="0"/>
              <a:t> среди учащихся 1-11 классов;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диагностика социально-эмоционального климата среди учащихся, педагогов и родителей.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26383" y="2103965"/>
            <a:ext cx="405710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ПРОМЕЖУТОЧНЫЙ ЭТАП ОСУЩЕСТВЛЯЕТСЯ В СЕРЕДИНЕ УЧЕБНОГО ГОДА </a:t>
            </a:r>
          </a:p>
          <a:p>
            <a:r>
              <a:rPr lang="ru-RU" sz="1800" dirty="0"/>
              <a:t>Проводится: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диагностика распространенности </a:t>
            </a:r>
            <a:r>
              <a:rPr lang="ru-RU" sz="1800" dirty="0" err="1"/>
              <a:t>буллинга</a:t>
            </a:r>
            <a:r>
              <a:rPr lang="ru-RU" sz="1800" dirty="0"/>
              <a:t> среди учащихся 1-11 классов;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диагностика социально-эмоционального климата среди учащихся, педагогов и родителей.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09221" y="2003609"/>
            <a:ext cx="57661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 ОСУЩЕСТВЛЯЕТСЯ В КОНЦЕ 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/>
              <a:t>Проводится: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диагностика распространенности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err="1"/>
              <a:t>буллинга</a:t>
            </a:r>
            <a:r>
              <a:rPr lang="ru-RU" sz="1800" dirty="0"/>
              <a:t> среди учащихся 1-11 классов;  диагностика социально-эмоционального климата среди учащихся, педагогов и родителей;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самоотчет на основе анализа исполнения плана мероприятий по профилактике и противодействию травле (</a:t>
            </a:r>
            <a:r>
              <a:rPr lang="ru-RU" sz="1800" dirty="0" err="1"/>
              <a:t>буллингу</a:t>
            </a:r>
            <a:r>
              <a:rPr lang="ru-RU" sz="1800" dirty="0"/>
              <a:t>) и данных диагностик.</a:t>
            </a:r>
          </a:p>
        </p:txBody>
      </p:sp>
      <p:sp>
        <p:nvSpPr>
          <p:cNvPr id="8" name="object 7"/>
          <p:cNvSpPr txBox="1"/>
          <p:nvPr/>
        </p:nvSpPr>
        <p:spPr>
          <a:xfrm>
            <a:off x="225039" y="2686931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C000"/>
                </a:solidFill>
              </a:rPr>
              <a:t>01</a:t>
            </a:r>
          </a:p>
        </p:txBody>
      </p:sp>
      <p:sp>
        <p:nvSpPr>
          <p:cNvPr id="9" name="object 7"/>
          <p:cNvSpPr txBox="1"/>
          <p:nvPr/>
        </p:nvSpPr>
        <p:spPr>
          <a:xfrm>
            <a:off x="5793294" y="2714107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C000"/>
                </a:solidFill>
              </a:rPr>
              <a:t>02</a:t>
            </a:r>
          </a:p>
        </p:txBody>
      </p:sp>
      <p:sp>
        <p:nvSpPr>
          <p:cNvPr id="10" name="object 7"/>
          <p:cNvSpPr txBox="1"/>
          <p:nvPr/>
        </p:nvSpPr>
        <p:spPr>
          <a:xfrm>
            <a:off x="11134742" y="2659181"/>
            <a:ext cx="1116577" cy="93615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C000"/>
                </a:solidFill>
              </a:rPr>
              <a:t>03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18284" y="6154565"/>
            <a:ext cx="5189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МОНИТОРИНГА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12245" y="6753638"/>
            <a:ext cx="98418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Диагностика распространенности </a:t>
            </a:r>
            <a:r>
              <a:rPr lang="ru-RU" sz="2000" dirty="0" err="1"/>
              <a:t>буллинга</a:t>
            </a:r>
            <a:r>
              <a:rPr lang="ru-RU" sz="2000" dirty="0"/>
              <a:t> (опросник  риска </a:t>
            </a:r>
            <a:r>
              <a:rPr lang="ru-RU" sz="2000" dirty="0" err="1"/>
              <a:t>буллинга</a:t>
            </a:r>
            <a:r>
              <a:rPr lang="ru-RU" sz="2000" dirty="0"/>
              <a:t>, опросник Д. </a:t>
            </a:r>
            <a:r>
              <a:rPr lang="ru-RU" sz="2000" dirty="0" err="1"/>
              <a:t>Олвеуса</a:t>
            </a:r>
            <a:r>
              <a:rPr lang="ru-RU" sz="2000" dirty="0"/>
              <a:t>) и социально-эмоционального климата в организации образования (анкета изучения особенностей образовательной среды – автор И.А. Баева). </a:t>
            </a:r>
          </a:p>
          <a:p>
            <a:r>
              <a:rPr lang="ru-RU" sz="2000" dirty="0"/>
              <a:t>Диагностика проводится в форме анкетирования и опросов учащихся, педагогов и родителей.</a:t>
            </a:r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4434906" y="8436527"/>
            <a:ext cx="473782" cy="80044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5FC9A8E5-470D-B1B4-3D94-DD12F77ACDD9}"/>
              </a:ext>
            </a:extLst>
          </p:cNvPr>
          <p:cNvSpPr/>
          <p:nvPr/>
        </p:nvSpPr>
        <p:spPr>
          <a:xfrm rot="16200000">
            <a:off x="4434906" y="7078298"/>
            <a:ext cx="473782" cy="800445"/>
          </a:xfrm>
          <a:prstGeom prst="downArrow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ru-RU" sz="1200" kern="0">
              <a:solidFill>
                <a:srgbClr val="00B0F0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099" y="3599832"/>
            <a:ext cx="787668" cy="1802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90024" y="3623085"/>
            <a:ext cx="787668" cy="1802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173379" y="3599831"/>
            <a:ext cx="787668" cy="1802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611" y="7222069"/>
            <a:ext cx="2177671" cy="1991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6" y="6817285"/>
            <a:ext cx="2864024" cy="22400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224E7E4-A652-0E62-087C-2CEB8B3D3AC5}"/>
              </a:ext>
            </a:extLst>
          </p:cNvPr>
          <p:cNvSpPr txBox="1"/>
          <p:nvPr/>
        </p:nvSpPr>
        <p:spPr>
          <a:xfrm>
            <a:off x="17607835" y="217101"/>
            <a:ext cx="63645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280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  <a:r>
              <a:rPr lang="ru-RU" sz="2801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4397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2756</Words>
  <Application>Microsoft Office PowerPoint</Application>
  <PresentationFormat>Произвольный</PresentationFormat>
  <Paragraphs>567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Lora Bold</vt:lpstr>
      <vt:lpstr>Times New Roman</vt:lpstr>
      <vt:lpstr>Wingdings</vt:lpstr>
      <vt:lpstr>方正兰亭黑简体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МП РК №52 ОТ 1 МАРТА 2024Г. «О НЕКОТОРЫХ ВОПРОСАХ АПРОБАЦИИ ПРОГРАММЫ ПРОФИЛАКТИКИ ТРАВЛИ (БУЛЛИНГА) ОБУЧАЮЩИХСЯ В ОРГАНИЗАЦИЯХ СРЕДНЕГО ОБРАЗОВАНИЯ «ДОСБОЛLIKE»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PC</cp:lastModifiedBy>
  <cp:revision>125</cp:revision>
  <dcterms:created xsi:type="dcterms:W3CDTF">2006-08-16T00:00:00Z</dcterms:created>
  <dcterms:modified xsi:type="dcterms:W3CDTF">2024-07-30T06:31:12Z</dcterms:modified>
</cp:coreProperties>
</file>