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0" r:id="rId4"/>
    <p:sldId id="257" r:id="rId5"/>
    <p:sldId id="259" r:id="rId6"/>
    <p:sldId id="275" r:id="rId7"/>
    <p:sldId id="264" r:id="rId8"/>
    <p:sldId id="263" r:id="rId9"/>
    <p:sldId id="261" r:id="rId10"/>
    <p:sldId id="262" r:id="rId11"/>
    <p:sldId id="267" r:id="rId12"/>
    <p:sldId id="268" r:id="rId13"/>
    <p:sldId id="265" r:id="rId14"/>
    <p:sldId id="270" r:id="rId15"/>
    <p:sldId id="276" r:id="rId16"/>
    <p:sldId id="277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k-KZ"/>
              <a:t>Құқықбұзушылық мониторингісі</a:t>
            </a:r>
            <a:endParaRPr lang="ru-RU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Жалпы оқушы саны </c:v>
                </c:pt>
                <c:pt idx="1">
                  <c:v>МІЕ</c:v>
                </c:pt>
                <c:pt idx="2">
                  <c:v>Қалалық есеп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653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E6-4D7B-A2C2-6B75B51B4D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Жалпы оқушы саны </c:v>
                </c:pt>
                <c:pt idx="1">
                  <c:v>МІЕ</c:v>
                </c:pt>
                <c:pt idx="2">
                  <c:v>Қалалық есеп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647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E6-4D7B-A2C2-6B75B51B4D0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Жалпы оқушы саны </c:v>
                </c:pt>
                <c:pt idx="1">
                  <c:v>МІЕ</c:v>
                </c:pt>
                <c:pt idx="2">
                  <c:v>Қалалық есеп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643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E6-4D7B-A2C2-6B75B51B4D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943872"/>
        <c:axId val="178065344"/>
      </c:barChart>
      <c:catAx>
        <c:axId val="1329438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78065344"/>
        <c:crosses val="autoZero"/>
        <c:auto val="1"/>
        <c:lblAlgn val="ctr"/>
        <c:lblOffset val="100"/>
        <c:noMultiLvlLbl val="0"/>
      </c:catAx>
      <c:valAx>
        <c:axId val="1780653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29438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24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kk-KZ"/>
              <a:t>Шығыс полиция бөліміндегі отбасы тіркеу </a:t>
            </a:r>
            <a:endParaRPr lang="ru-RU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Жалпы оқушы саны</c:v>
                </c:pt>
                <c:pt idx="1">
                  <c:v>Аз қамтылған отбасы</c:v>
                </c:pt>
                <c:pt idx="2">
                  <c:v>Толық емес отбасы</c:v>
                </c:pt>
                <c:pt idx="3">
                  <c:v>Отбасы тіркеу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657</c:v>
                </c:pt>
                <c:pt idx="1">
                  <c:v>45</c:v>
                </c:pt>
                <c:pt idx="2">
                  <c:v>65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8D-4050-933C-08144C551A2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Жалпы оқушы саны</c:v>
                </c:pt>
                <c:pt idx="1">
                  <c:v>Аз қамтылған отбасы</c:v>
                </c:pt>
                <c:pt idx="2">
                  <c:v>Толық емес отбасы</c:v>
                </c:pt>
                <c:pt idx="3">
                  <c:v>Отбасы тіркеу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647</c:v>
                </c:pt>
                <c:pt idx="1">
                  <c:v>42</c:v>
                </c:pt>
                <c:pt idx="2">
                  <c:v>60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8D-4050-933C-08144C551A2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Жалпы оқушы саны</c:v>
                </c:pt>
                <c:pt idx="1">
                  <c:v>Аз қамтылған отбасы</c:v>
                </c:pt>
                <c:pt idx="2">
                  <c:v>Толық емес отбасы</c:v>
                </c:pt>
                <c:pt idx="3">
                  <c:v>Отбасы тіркеу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645</c:v>
                </c:pt>
                <c:pt idx="1">
                  <c:v>37</c:v>
                </c:pt>
                <c:pt idx="2">
                  <c:v>52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8D-4050-933C-08144C551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616320"/>
        <c:axId val="38918912"/>
      </c:barChart>
      <c:catAx>
        <c:axId val="130616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38918912"/>
        <c:crosses val="autoZero"/>
        <c:auto val="1"/>
        <c:lblAlgn val="ctr"/>
        <c:lblOffset val="100"/>
        <c:noMultiLvlLbl val="0"/>
      </c:catAx>
      <c:valAx>
        <c:axId val="3891891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061632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20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6.jpeg"/><Relationship Id="rId5" Type="http://schemas.openxmlformats.org/officeDocument/2006/relationships/image" Target="../media/image5.svg"/><Relationship Id="rId10" Type="http://schemas.openxmlformats.org/officeDocument/2006/relationships/image" Target="../media/image35.jpe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40.jpeg"/><Relationship Id="rId5" Type="http://schemas.openxmlformats.org/officeDocument/2006/relationships/image" Target="../media/image5.svg"/><Relationship Id="rId10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svg"/><Relationship Id="rId7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7.svg"/><Relationship Id="rId10" Type="http://schemas.openxmlformats.org/officeDocument/2006/relationships/image" Target="../media/image49.jpeg"/><Relationship Id="rId4" Type="http://schemas.openxmlformats.org/officeDocument/2006/relationships/image" Target="../media/image6.pn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1.jpeg"/><Relationship Id="rId5" Type="http://schemas.openxmlformats.org/officeDocument/2006/relationships/image" Target="../media/image5.svg"/><Relationship Id="rId10" Type="http://schemas.openxmlformats.org/officeDocument/2006/relationships/image" Target="../media/image50.jpe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55.jpeg"/><Relationship Id="rId4" Type="http://schemas.openxmlformats.org/officeDocument/2006/relationships/image" Target="../media/image4.pn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9.jpeg"/><Relationship Id="rId5" Type="http://schemas.openxmlformats.org/officeDocument/2006/relationships/image" Target="../media/image5.svg"/><Relationship Id="rId10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3.jpeg"/><Relationship Id="rId5" Type="http://schemas.openxmlformats.org/officeDocument/2006/relationships/image" Target="../media/image5.svg"/><Relationship Id="rId10" Type="http://schemas.openxmlformats.org/officeDocument/2006/relationships/image" Target="../media/image22.jpe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7.jpeg"/><Relationship Id="rId5" Type="http://schemas.openxmlformats.org/officeDocument/2006/relationships/image" Target="../media/image5.svg"/><Relationship Id="rId10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3.jpeg"/><Relationship Id="rId5" Type="http://schemas.openxmlformats.org/officeDocument/2006/relationships/image" Target="../media/image5.svg"/><Relationship Id="rId10" Type="http://schemas.openxmlformats.org/officeDocument/2006/relationships/image" Target="../media/image32.jpeg"/><Relationship Id="rId4" Type="http://schemas.openxmlformats.org/officeDocument/2006/relationships/image" Target="../media/image4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7116451" y="7543145"/>
            <a:ext cx="10749819" cy="2100252"/>
            <a:chOff x="0" y="0"/>
            <a:chExt cx="2831228" cy="5531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31228" cy="553153"/>
            </a:xfrm>
            <a:custGeom>
              <a:avLst/>
              <a:gdLst/>
              <a:ahLst/>
              <a:cxnLst/>
              <a:rect l="l" t="t" r="r" b="b"/>
              <a:pathLst>
                <a:path w="2831228" h="553153">
                  <a:moveTo>
                    <a:pt x="0" y="0"/>
                  </a:moveTo>
                  <a:lnTo>
                    <a:pt x="2831228" y="0"/>
                  </a:lnTo>
                  <a:lnTo>
                    <a:pt x="2831228" y="553153"/>
                  </a:lnTo>
                  <a:lnTo>
                    <a:pt x="0" y="55315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831228" cy="610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35731" y="3924300"/>
            <a:ext cx="16616539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6"/>
              </a:lnSpc>
            </a:pPr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Құқықтық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сауаттылық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апталықтары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құқықтық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мәдениетті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қалыптастыруға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6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err="1">
                <a:latin typeface="Times New Roman" pitchFamily="18" charset="0"/>
                <a:cs typeface="Times New Roman" pitchFamily="18" charset="0"/>
              </a:rPr>
              <a:t>іс-шаралар</a:t>
            </a:r>
            <a:endParaRPr lang="en-US" sz="6600" b="1" dirty="0">
              <a:solidFill>
                <a:srgbClr val="272B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89372" y="7842291"/>
            <a:ext cx="9144000" cy="16825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139"/>
              </a:lnSpc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Асадова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Мадина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Турсынбаевна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3139"/>
              </a:lnSpc>
            </a:pP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Теміртау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қаласы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ББ  </a:t>
            </a:r>
          </a:p>
          <a:p>
            <a:pPr algn="ctr">
              <a:lnSpc>
                <a:spcPts val="3139"/>
              </a:lnSpc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Әлихан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Бөкейхан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атындағы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гимназия» КММ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директордың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тәрбие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орынбасары</a:t>
            </a:r>
            <a:endParaRPr lang="en-US" sz="3600" b="1" spc="437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135" y="-1330677"/>
            <a:ext cx="22532810" cy="2679514"/>
            <a:chOff x="0" y="-57150"/>
            <a:chExt cx="5934567" cy="705716"/>
          </a:xfrm>
        </p:grpSpPr>
        <p:sp>
          <p:nvSpPr>
            <p:cNvPr id="3" name="Freeform 3"/>
            <p:cNvSpPr/>
            <p:nvPr/>
          </p:nvSpPr>
          <p:spPr>
            <a:xfrm>
              <a:off x="5134" y="293962"/>
              <a:ext cx="4827296" cy="354604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263395" y="131165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86130" y="25067"/>
            <a:ext cx="1177265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6" y="0"/>
                </a:lnTo>
                <a:lnTo>
                  <a:pt x="1177266" y="1177266"/>
                </a:lnTo>
                <a:lnTo>
                  <a:pt x="0" y="1177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16000" y="2451"/>
            <a:ext cx="1271780" cy="122249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0" y="0"/>
                </a:lnTo>
                <a:lnTo>
                  <a:pt x="1271780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62238" y="55615"/>
            <a:ext cx="1388479" cy="1201034"/>
          </a:xfrm>
          <a:custGeom>
            <a:avLst/>
            <a:gdLst/>
            <a:ahLst/>
            <a:cxnLst/>
            <a:rect l="l" t="t" r="r" b="b"/>
            <a:pathLst>
              <a:path w="1388479" h="1201034">
                <a:moveTo>
                  <a:pt x="0" y="0"/>
                </a:moveTo>
                <a:lnTo>
                  <a:pt x="1388478" y="0"/>
                </a:lnTo>
                <a:lnTo>
                  <a:pt x="1388478" y="1201034"/>
                </a:lnTo>
                <a:lnTo>
                  <a:pt x="0" y="120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16042" y="384743"/>
            <a:ext cx="12062238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Эмоцияны басқару әдістері</a:t>
            </a:r>
            <a:r>
              <a:rPr lang="en-US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kk-KZ" sz="4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тренинг </a:t>
            </a:r>
            <a:endParaRPr lang="en-US" sz="4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\Downloads\WhatsApp Image 2024-02-14 at 15.03.24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90700"/>
            <a:ext cx="7984935" cy="792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Мадина\Downloads\WhatsApp Image 2024-02-20 at 06.49.38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624" y="1790700"/>
            <a:ext cx="7880976" cy="792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8798"/>
            <a:ext cx="18288000" cy="1535393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071623" y="60970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13471" y="10026"/>
            <a:ext cx="1177265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5" y="0"/>
                </a:lnTo>
                <a:lnTo>
                  <a:pt x="1177265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41691" y="60970"/>
            <a:ext cx="1271780" cy="104722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0" y="0"/>
                </a:lnTo>
                <a:lnTo>
                  <a:pt x="1271780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85801" y="63896"/>
            <a:ext cx="8229599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kk-KZ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Оқушылармен конкурс, суреттер мен жаднамалар</a:t>
            </a:r>
            <a:endParaRPr lang="en-US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Admin\Downloads\WhatsApp Image 2024-02-16 at 12.39.0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0" y="1416595"/>
            <a:ext cx="5998539" cy="395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ownloads\WhatsApp Image 2024-02-16 at 13.01.41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1" y="1416595"/>
            <a:ext cx="4603268" cy="4939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dmin\Downloads\WhatsApp Image 2024-02-16 at 13.00.49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1" y="6560636"/>
            <a:ext cx="4946456" cy="3573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\Downloads\WhatsApp Image 2024-02-16 at 13.00.27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91" y="5783152"/>
            <a:ext cx="5839326" cy="4350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dmin\Downloads\WhatsApp Image 2024-02-16 at 14.38.53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704" y="1416595"/>
            <a:ext cx="5964374" cy="4925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ownloads\WhatsApp Image 2024-02-19 at 09.22.48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69222" y="5404277"/>
            <a:ext cx="3747833" cy="571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400"/>
            <a:ext cx="18288000" cy="1414508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314547" y="276453"/>
            <a:ext cx="1095016" cy="1074114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095" y="38552"/>
            <a:ext cx="1388479" cy="1201034"/>
          </a:xfrm>
          <a:custGeom>
            <a:avLst/>
            <a:gdLst/>
            <a:ahLst/>
            <a:cxnLst/>
            <a:rect l="l" t="t" r="r" b="b"/>
            <a:pathLst>
              <a:path w="1388479" h="1201034">
                <a:moveTo>
                  <a:pt x="0" y="0"/>
                </a:moveTo>
                <a:lnTo>
                  <a:pt x="1388479" y="0"/>
                </a:lnTo>
                <a:lnTo>
                  <a:pt x="1388479" y="1201034"/>
                </a:lnTo>
                <a:lnTo>
                  <a:pt x="0" y="1201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5400000">
            <a:off x="3890284" y="4822601"/>
            <a:ext cx="10280620" cy="567905"/>
            <a:chOff x="0" y="0"/>
            <a:chExt cx="2707653" cy="14957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707653" cy="149572"/>
            </a:xfrm>
            <a:custGeom>
              <a:avLst/>
              <a:gdLst/>
              <a:ahLst/>
              <a:cxnLst/>
              <a:rect l="l" t="t" r="r" b="b"/>
              <a:pathLst>
                <a:path w="2707653" h="149572">
                  <a:moveTo>
                    <a:pt x="0" y="0"/>
                  </a:moveTo>
                  <a:lnTo>
                    <a:pt x="2707653" y="0"/>
                  </a:lnTo>
                  <a:lnTo>
                    <a:pt x="2707653" y="149572"/>
                  </a:lnTo>
                  <a:lnTo>
                    <a:pt x="0" y="149572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2707653" cy="20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76400" y="229298"/>
            <a:ext cx="868680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</a:pPr>
            <a:r>
              <a:rPr lang="kk-KZ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Гимназия</a:t>
            </a:r>
            <a:r>
              <a:rPr lang="en-US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ПАРЛАМЕНТ</a:t>
            </a:r>
            <a:r>
              <a:rPr lang="kk-KZ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endParaRPr lang="en-US" sz="6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10800" y="406901"/>
            <a:ext cx="73914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ru-RU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ӨНЕГЕЛІ ӨМІР</a:t>
            </a:r>
            <a:r>
              <a:rPr lang="ru-RU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6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ownloads\WhatsApp Image 2024-01-26 at 20.01.19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536" y="1523079"/>
            <a:ext cx="8527864" cy="831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WhatsApp Image 2024-02-16 at 12.11.41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8" y="1523079"/>
            <a:ext cx="7327232" cy="838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5710"/>
            <a:ext cx="18288001" cy="1330677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761766" y="19556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89986" y="25461"/>
            <a:ext cx="1271780" cy="122249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1" y="0"/>
                </a:lnTo>
                <a:lnTo>
                  <a:pt x="1271781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96254" y="242000"/>
            <a:ext cx="1559796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4"/>
              </a:lnSpc>
              <a:spcBef>
                <a:spcPct val="0"/>
              </a:spcBef>
            </a:pPr>
            <a:r>
              <a:rPr lang="kk-KZ" sz="6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Гимназия оқушыларын құқықтандыру! </a:t>
            </a:r>
            <a:endParaRPr lang="en-US" sz="6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9" descr="C:\Users\Admin\Downloads\WhatsApp Image 2024-02-16 at 14.39.48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3" y="1366083"/>
            <a:ext cx="5923548" cy="8623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ownloads\WhatsApp Image 2024-02-16 at 14.40.06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20982"/>
            <a:ext cx="6809717" cy="4660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ownloads\WhatsApp Image 2024-02-16 at 14.40.21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599" y="6003758"/>
            <a:ext cx="6733517" cy="3985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dmin\Downloads\WhatsApp Image 2024-02-16 at 14.49.54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66480"/>
            <a:ext cx="5484180" cy="530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ownloads\WhatsApp Image 2024-02-16 at 14.49.09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1562100"/>
            <a:ext cx="5257799" cy="49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88673"/>
            <a:ext cx="18378309" cy="1503640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52600" y="52106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61162" y="-129710"/>
            <a:ext cx="1177265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5" y="0"/>
                </a:lnTo>
                <a:lnTo>
                  <a:pt x="1177265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221813" y="-25866"/>
            <a:ext cx="1271780" cy="122249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0" y="0"/>
                </a:lnTo>
                <a:lnTo>
                  <a:pt x="1271780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68600" y="-37370"/>
            <a:ext cx="1388479" cy="1201034"/>
          </a:xfrm>
          <a:custGeom>
            <a:avLst/>
            <a:gdLst/>
            <a:ahLst/>
            <a:cxnLst/>
            <a:rect l="l" t="t" r="r" b="b"/>
            <a:pathLst>
              <a:path w="1388479" h="1201034">
                <a:moveTo>
                  <a:pt x="0" y="0"/>
                </a:moveTo>
                <a:lnTo>
                  <a:pt x="1388479" y="0"/>
                </a:lnTo>
                <a:lnTo>
                  <a:pt x="1388479" y="1201034"/>
                </a:lnTo>
                <a:lnTo>
                  <a:pt x="0" y="120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421352" y="153627"/>
            <a:ext cx="9445295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4"/>
              </a:lnSpc>
              <a:spcBef>
                <a:spcPct val="0"/>
              </a:spcBef>
            </a:pPr>
            <a:r>
              <a:rPr lang="kk-KZ" sz="6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Ата-аналар жиналысы </a:t>
            </a:r>
            <a:endParaRPr lang="en-US" sz="6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\Downloads\WhatsApp Image 2024-01-26 at 20.01.20 (1)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26" y="1562100"/>
            <a:ext cx="5283173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ownloads\WhatsApp Image 2024-01-26 at 20.01.20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62100"/>
            <a:ext cx="634365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\Downloads\WhatsApp Image 2024-02-16 at 14.40.57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504966"/>
            <a:ext cx="5676900" cy="85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18798"/>
            <a:ext cx="18288000" cy="1535393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873092" y="276479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442106" y="84226"/>
            <a:ext cx="1177265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5" y="0"/>
                </a:lnTo>
                <a:lnTo>
                  <a:pt x="1177265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57133"/>
            <a:ext cx="1271780" cy="104722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0" y="0"/>
                </a:lnTo>
                <a:lnTo>
                  <a:pt x="1271780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 descr="C:\Users\Admin\Downloads\WhatsApp Image 2024-02-19 at 10.32.21 (2)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45" y="1656346"/>
            <a:ext cx="5715000" cy="48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ownloads\WhatsApp Image 2024-02-19 at 10.32.21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571" y="1785483"/>
            <a:ext cx="5398737" cy="463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29200" cy="829724"/>
          </a:xfrm>
        </p:spPr>
        <p:txBody>
          <a:bodyPr>
            <a:normAutofit/>
          </a:bodyPr>
          <a:lstStyle/>
          <a:p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Буллинг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оловок 7"/>
          <p:cNvSpPr txBox="1">
            <a:spLocks/>
          </p:cNvSpPr>
          <p:nvPr/>
        </p:nvSpPr>
        <p:spPr>
          <a:xfrm>
            <a:off x="6934200" y="273595"/>
            <a:ext cx="510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Зорлық -зомбылық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Заголовок 7"/>
          <p:cNvSpPr txBox="1">
            <a:spLocks/>
          </p:cNvSpPr>
          <p:nvPr/>
        </p:nvSpPr>
        <p:spPr>
          <a:xfrm>
            <a:off x="13061239" y="273595"/>
            <a:ext cx="510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Зорлық -зомбылық 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Admin\Downloads\WhatsApp Image 2024-02-19 at 10.32.21 (3)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42" y="1690436"/>
            <a:ext cx="5737058" cy="48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7"/>
          <p:cNvSpPr txBox="1">
            <a:spLocks/>
          </p:cNvSpPr>
          <p:nvPr/>
        </p:nvSpPr>
        <p:spPr>
          <a:xfrm>
            <a:off x="412906" y="6819900"/>
            <a:ext cx="5302094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Буллинг тақырыбында 5-7 сыныптар арасында сауалнама алынды , нәтижесінде оқушылар буллингтің түрлері, қайда орын алады? Кімдерден буллингке ұшырадың деген сұрақтармен алынды.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оловок 7"/>
          <p:cNvSpPr txBox="1">
            <a:spLocks/>
          </p:cNvSpPr>
          <p:nvPr/>
        </p:nvSpPr>
        <p:spPr>
          <a:xfrm>
            <a:off x="6511088" y="6812758"/>
            <a:ext cx="5528512" cy="347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Зорлық –зомбылыққа қарсы 8-11 сыныптар арасында тест сұрақтары алынды. Гимназия оқушыларынан  зорлық-зомбылықтың алдын алу мақсатында үнемі жұмыс жүргізіп,оқушыға қамқор болатын әкімшілік пен мұғалімдер деген нәтижеге беріп отыр. 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7"/>
          <p:cNvSpPr txBox="1">
            <a:spLocks/>
          </p:cNvSpPr>
          <p:nvPr/>
        </p:nvSpPr>
        <p:spPr>
          <a:xfrm>
            <a:off x="12621908" y="6819900"/>
            <a:ext cx="5105400" cy="3124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3100" dirty="0">
                <a:latin typeface="Times New Roman" pitchFamily="18" charset="0"/>
                <a:cs typeface="Times New Roman" pitchFamily="18" charset="0"/>
              </a:rPr>
              <a:t>Зорлық –зомбылыққа қарсы сауалнама жазбаша алынды 2-4 сыныптардан, оқушыға  «Егер сізге бір жағдай болса, дөрекілік көрсетсе» деген сұраққа  бастауыш сынып оқушылары алдымен ата-ана, сосын мұғалімге айтатындығын көріп отырсыздар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1268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918395936"/>
              </p:ext>
            </p:extLst>
          </p:nvPr>
        </p:nvGraphicFramePr>
        <p:xfrm>
          <a:off x="533400" y="2171700"/>
          <a:ext cx="8001000" cy="723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23997190"/>
              </p:ext>
            </p:extLst>
          </p:nvPr>
        </p:nvGraphicFramePr>
        <p:xfrm>
          <a:off x="10287000" y="2247900"/>
          <a:ext cx="69342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101593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1999" y="3417169"/>
            <a:ext cx="4018717" cy="1087645"/>
            <a:chOff x="0" y="0"/>
            <a:chExt cx="2682261" cy="2864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2261" cy="286458"/>
            </a:xfrm>
            <a:custGeom>
              <a:avLst/>
              <a:gdLst/>
              <a:ahLst/>
              <a:cxnLst/>
              <a:rect l="l" t="t" r="r" b="b"/>
              <a:pathLst>
                <a:path w="2682261" h="286458">
                  <a:moveTo>
                    <a:pt x="0" y="0"/>
                  </a:moveTo>
                  <a:lnTo>
                    <a:pt x="2682261" y="0"/>
                  </a:lnTo>
                  <a:lnTo>
                    <a:pt x="2682261" y="286458"/>
                  </a:lnTo>
                  <a:lnTo>
                    <a:pt x="0" y="286458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682261" cy="334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1999" y="227155"/>
            <a:ext cx="4110326" cy="843925"/>
            <a:chOff x="0" y="0"/>
            <a:chExt cx="2682261" cy="3969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82261" cy="396912"/>
            </a:xfrm>
            <a:custGeom>
              <a:avLst/>
              <a:gdLst/>
              <a:ahLst/>
              <a:cxnLst/>
              <a:rect l="l" t="t" r="r" b="b"/>
              <a:pathLst>
                <a:path w="2682261" h="396912">
                  <a:moveTo>
                    <a:pt x="0" y="0"/>
                  </a:moveTo>
                  <a:lnTo>
                    <a:pt x="2682261" y="0"/>
                  </a:lnTo>
                  <a:lnTo>
                    <a:pt x="2682261" y="396912"/>
                  </a:lnTo>
                  <a:lnTo>
                    <a:pt x="0" y="396912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82261" cy="4445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1" y="158827"/>
            <a:ext cx="430530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68"/>
              </a:lnSpc>
              <a:spcBef>
                <a:spcPct val="0"/>
              </a:spcBef>
            </a:pPr>
            <a:r>
              <a:rPr lang="kk-KZ" sz="6600" dirty="0">
                <a:solidFill>
                  <a:srgbClr val="E0CFCC"/>
                </a:solidFill>
                <a:latin typeface="Times New Roman" pitchFamily="18" charset="0"/>
                <a:cs typeface="Times New Roman" pitchFamily="18" charset="0"/>
              </a:rPr>
              <a:t>Мақсаты</a:t>
            </a:r>
            <a:endParaRPr lang="en-US" sz="6600" dirty="0">
              <a:solidFill>
                <a:srgbClr val="E0C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1871" y="952500"/>
            <a:ext cx="9439329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52"/>
              </a:lnSpc>
            </a:pP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Құқықтық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сананы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дамыту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құқықтық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мәдениетті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құқықтық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сауаттылықты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заңға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құрметпен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қарауға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тәрбиелеу</a:t>
            </a:r>
            <a:endParaRPr lang="en-US" sz="3600" b="1" dirty="0">
              <a:solidFill>
                <a:srgbClr val="0038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7710" y="4662253"/>
            <a:ext cx="9144000" cy="5376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12"/>
              </a:lnSpc>
            </a:pPr>
            <a:r>
              <a:rPr lang="ru-RU" sz="3365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оқушылардың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құқықтар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міндеттер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олардың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өміріндегі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қоғамдағы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рөлі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білімдерін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кеңейту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ts val="4712"/>
              </a:lnSpc>
            </a:pP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kk-KZ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оқушылардың 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құқықтары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міндеттері</a:t>
            </a:r>
            <a:r>
              <a:rPr lang="en-US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түсінік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беру;</a:t>
            </a:r>
          </a:p>
          <a:p>
            <a:pPr algn="just">
              <a:lnSpc>
                <a:spcPts val="4712"/>
              </a:lnSpc>
            </a:pP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қоғам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саласындағы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мәселелер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жатқан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өзгерістерді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талдауға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мүмкіндік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функционалдық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құқықтық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сауаттылықты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қалыптастыру</a:t>
            </a:r>
            <a:r>
              <a:rPr lang="ru-RU" sz="3600" b="1" dirty="0">
                <a:solidFill>
                  <a:srgbClr val="00384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38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3426694"/>
            <a:ext cx="4305300" cy="9618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468"/>
              </a:lnSpc>
              <a:spcBef>
                <a:spcPct val="0"/>
              </a:spcBef>
            </a:pPr>
            <a:r>
              <a:rPr lang="kk-KZ" sz="6600" dirty="0">
                <a:solidFill>
                  <a:srgbClr val="E0CFCC"/>
                </a:solidFill>
                <a:latin typeface="Times New Roman" pitchFamily="18" charset="0"/>
                <a:cs typeface="Times New Roman" pitchFamily="18" charset="0"/>
              </a:rPr>
              <a:t>Міндеттері</a:t>
            </a:r>
            <a:endParaRPr lang="en-US" sz="6600" dirty="0">
              <a:solidFill>
                <a:srgbClr val="E0C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ownloads\WhatsApp Image 2024-02-14 at 14.31.1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5893"/>
            <a:ext cx="8480452" cy="991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053" y="192889"/>
            <a:ext cx="17754601" cy="1657867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79459" y="306530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9813" y="89617"/>
            <a:ext cx="1177265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6" y="0"/>
                </a:lnTo>
                <a:lnTo>
                  <a:pt x="1177266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25400" y="126991"/>
            <a:ext cx="1271780" cy="122249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1" y="0"/>
                </a:lnTo>
                <a:lnTo>
                  <a:pt x="1271781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80120" y="168759"/>
            <a:ext cx="1388479" cy="1201034"/>
          </a:xfrm>
          <a:custGeom>
            <a:avLst/>
            <a:gdLst/>
            <a:ahLst/>
            <a:cxnLst/>
            <a:rect l="l" t="t" r="r" b="b"/>
            <a:pathLst>
              <a:path w="1388479" h="1201034">
                <a:moveTo>
                  <a:pt x="0" y="0"/>
                </a:moveTo>
                <a:lnTo>
                  <a:pt x="1388479" y="0"/>
                </a:lnTo>
                <a:lnTo>
                  <a:pt x="1388479" y="1201034"/>
                </a:lnTo>
                <a:lnTo>
                  <a:pt x="0" y="120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1346652"/>
            <a:ext cx="18288000" cy="548640"/>
          </a:xfrm>
          <a:custGeom>
            <a:avLst/>
            <a:gdLst/>
            <a:ahLst/>
            <a:cxnLst/>
            <a:rect l="l" t="t" r="r" b="b"/>
            <a:pathLst>
              <a:path w="18288000" h="548640">
                <a:moveTo>
                  <a:pt x="0" y="0"/>
                </a:moveTo>
                <a:lnTo>
                  <a:pt x="18288000" y="0"/>
                </a:lnTo>
                <a:lnTo>
                  <a:pt x="18288000" y="548640"/>
                </a:lnTo>
                <a:lnTo>
                  <a:pt x="0" y="548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466917"/>
            <a:ext cx="1376754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</a:pP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Құқықтық</a:t>
            </a:r>
            <a:r>
              <a:rPr lang="ru-RU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сауаттылы</a:t>
            </a:r>
            <a:r>
              <a:rPr lang="kk-KZ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6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апталығы</a:t>
            </a:r>
            <a:endParaRPr lang="en-US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1897297"/>
            <a:ext cx="10573753" cy="8123003"/>
          </a:xfrm>
        </p:spPr>
        <p:txBody>
          <a:bodyPr>
            <a:normAutofit fontScale="90000"/>
          </a:bodyPr>
          <a:lstStyle/>
          <a:p>
            <a:pPr marL="571500" indent="-571500" algn="l">
              <a:buFont typeface="Arial" pitchFamily="34" charset="0"/>
              <a:buChar char="•"/>
            </a:pP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«Құқықтық сауаттылық»  апталығы жылына 9 рет ұйымдастырылады</a:t>
            </a:r>
            <a:r>
              <a:rPr lang="kk-KZ" sz="4000" b="1" dirty="0"/>
              <a:t>:</a:t>
            </a:r>
            <a:br>
              <a:rPr lang="kk-KZ" sz="4000" b="1" dirty="0"/>
            </a:br>
            <a:br>
              <a:rPr lang="kk-KZ" sz="4000" b="1" dirty="0"/>
            </a:br>
            <a:r>
              <a:rPr lang="kk-KZ" sz="4000" b="1" dirty="0"/>
              <a:t> -</a:t>
            </a: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құқықтық сынып сағаттары;</a:t>
            </a:r>
            <a:br>
              <a:rPr lang="kk-KZ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 -құқықтық мәдениеттілікке /әңгіме,ақпарат,дөңгелек үстел, дебат т.б/</a:t>
            </a:r>
            <a:br>
              <a:rPr lang="kk-KZ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-психологиялық тренинг</a:t>
            </a:r>
            <a:br>
              <a:rPr lang="kk-KZ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-оқушыларды қолдау мақсатында әлеуметтік педагогпен отырыстары;</a:t>
            </a:r>
            <a:br>
              <a:rPr lang="kk-KZ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-гимназия парламентімен кеңестер;</a:t>
            </a:r>
            <a:br>
              <a:rPr lang="kk-KZ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-құқық қорғау органдарымен дәрістер;</a:t>
            </a:r>
            <a:br>
              <a:rPr lang="kk-KZ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kk-KZ" sz="4000" b="1" dirty="0">
                <a:latin typeface="Times New Roman" pitchFamily="18" charset="0"/>
                <a:cs typeface="Times New Roman" pitchFamily="18" charset="0"/>
              </a:rPr>
              <a:t>- «Адал ұрпақ» еріктілер клубымен бірлескен іс-шаралар;</a:t>
            </a:r>
            <a:br>
              <a:rPr lang="kk-KZ" sz="4900" dirty="0">
                <a:latin typeface="Times New Roman" pitchFamily="18" charset="0"/>
                <a:cs typeface="Times New Roman" pitchFamily="18" charset="0"/>
              </a:rPr>
            </a:br>
            <a:r>
              <a:rPr lang="kk-KZ" sz="4900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kk-KZ" dirty="0"/>
            </a:br>
            <a:br>
              <a:rPr lang="kk-KZ" dirty="0"/>
            </a:br>
            <a:endParaRPr lang="ru-RU" dirty="0"/>
          </a:p>
        </p:txBody>
      </p:sp>
      <p:pic>
        <p:nvPicPr>
          <p:cNvPr id="9218" name="Picture 2" descr="C:\Users\Admin\Downloads\WhatsApp Image 2024-02-16 at 15.35.07.jpeg"/>
          <p:cNvPicPr>
            <a:picLocks noGrp="1" noChangeAspect="1" noChangeArrowheads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1895292"/>
            <a:ext cx="7763675" cy="7820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2" y="-100210"/>
            <a:ext cx="18287997" cy="10387209"/>
            <a:chOff x="-51880" y="-57150"/>
            <a:chExt cx="3253152" cy="2359467"/>
          </a:xfrm>
        </p:grpSpPr>
        <p:sp>
          <p:nvSpPr>
            <p:cNvPr id="8" name="Freeform 8"/>
            <p:cNvSpPr/>
            <p:nvPr/>
          </p:nvSpPr>
          <p:spPr>
            <a:xfrm>
              <a:off x="-51880" y="-34387"/>
              <a:ext cx="3253152" cy="2336704"/>
            </a:xfrm>
            <a:custGeom>
              <a:avLst/>
              <a:gdLst/>
              <a:ahLst/>
              <a:cxnLst/>
              <a:rect l="l" t="t" r="r" b="b"/>
              <a:pathLst>
                <a:path w="3165129" h="2241736">
                  <a:moveTo>
                    <a:pt x="0" y="0"/>
                  </a:moveTo>
                  <a:lnTo>
                    <a:pt x="3165129" y="0"/>
                  </a:lnTo>
                  <a:lnTo>
                    <a:pt x="3165129" y="2241736"/>
                  </a:lnTo>
                  <a:lnTo>
                    <a:pt x="0" y="2241736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165129" cy="2298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076312" y="8374585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>
                <a:moveTo>
                  <a:pt x="0" y="0"/>
                </a:moveTo>
                <a:lnTo>
                  <a:pt x="2008504" y="0"/>
                </a:lnTo>
                <a:lnTo>
                  <a:pt x="2008504" y="1099199"/>
                </a:lnTo>
                <a:lnTo>
                  <a:pt x="0" y="1099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-163000" y="847589"/>
            <a:ext cx="2008504" cy="1099200"/>
          </a:xfrm>
          <a:custGeom>
            <a:avLst/>
            <a:gdLst/>
            <a:ahLst/>
            <a:cxnLst/>
            <a:rect l="l" t="t" r="r" b="b"/>
            <a:pathLst>
              <a:path w="2008504" h="1099200">
                <a:moveTo>
                  <a:pt x="0" y="0"/>
                </a:moveTo>
                <a:lnTo>
                  <a:pt x="2008504" y="0"/>
                </a:lnTo>
                <a:lnTo>
                  <a:pt x="2008504" y="1099199"/>
                </a:lnTo>
                <a:lnTo>
                  <a:pt x="0" y="10991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170" name="Picture 2" descr="C:\Users\Admin\Downloads\WhatsApp Image 2024-02-14 at 15.07.0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2" y="315969"/>
            <a:ext cx="6334125" cy="975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ownloads\WhatsApp Image 2024-02-14 at 15.10.0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51" y="392935"/>
            <a:ext cx="6324600" cy="9597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ownloads\WhatsApp Image 2024-02-14 at 15.10.28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0649" y="366868"/>
            <a:ext cx="4884168" cy="975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760" y="174232"/>
            <a:ext cx="18056063" cy="1048267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27320" y="236585"/>
            <a:ext cx="1095016" cy="985914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44800" y="116324"/>
            <a:ext cx="1177265" cy="1016310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5" y="0"/>
                </a:lnTo>
                <a:lnTo>
                  <a:pt x="1177265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82034" y="270393"/>
            <a:ext cx="1174876" cy="927224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1" y="0"/>
                </a:lnTo>
                <a:lnTo>
                  <a:pt x="1271781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07638" y="236585"/>
            <a:ext cx="1219200" cy="877460"/>
          </a:xfrm>
          <a:custGeom>
            <a:avLst/>
            <a:gdLst/>
            <a:ahLst/>
            <a:cxnLst/>
            <a:rect l="l" t="t" r="r" b="b"/>
            <a:pathLst>
              <a:path w="1388479" h="1201034">
                <a:moveTo>
                  <a:pt x="0" y="0"/>
                </a:moveTo>
                <a:lnTo>
                  <a:pt x="1388479" y="0"/>
                </a:lnTo>
                <a:lnTo>
                  <a:pt x="1388479" y="1201034"/>
                </a:lnTo>
                <a:lnTo>
                  <a:pt x="0" y="120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43000" y="295275"/>
            <a:ext cx="10439401" cy="640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kk-KZ" sz="6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Сынып сағаттары  </a:t>
            </a:r>
            <a:r>
              <a:rPr lang="en-US" sz="6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4" name="Picture 2" descr="C:\Users\Admin\Downloads\WhatsApp Image 2024-02-12 at 11.48.06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7" y="1409700"/>
            <a:ext cx="9677400" cy="8400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ownloads\WhatsApp Image 2024-02-12 at 19.31.31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435" y="1409700"/>
            <a:ext cx="8252950" cy="8400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348" y="139111"/>
            <a:ext cx="17754601" cy="1657867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879459" y="306530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679813" y="89617"/>
            <a:ext cx="1177265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6" y="0"/>
                </a:lnTo>
                <a:lnTo>
                  <a:pt x="1177266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25400" y="126991"/>
            <a:ext cx="1271780" cy="122249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1" y="0"/>
                </a:lnTo>
                <a:lnTo>
                  <a:pt x="1271781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080120" y="168759"/>
            <a:ext cx="1388479" cy="1201034"/>
          </a:xfrm>
          <a:custGeom>
            <a:avLst/>
            <a:gdLst/>
            <a:ahLst/>
            <a:cxnLst/>
            <a:rect l="l" t="t" r="r" b="b"/>
            <a:pathLst>
              <a:path w="1388479" h="1201034">
                <a:moveTo>
                  <a:pt x="0" y="0"/>
                </a:moveTo>
                <a:lnTo>
                  <a:pt x="1388479" y="0"/>
                </a:lnTo>
                <a:lnTo>
                  <a:pt x="1388479" y="1201034"/>
                </a:lnTo>
                <a:lnTo>
                  <a:pt x="0" y="120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1346652"/>
            <a:ext cx="18288000" cy="548640"/>
          </a:xfrm>
          <a:custGeom>
            <a:avLst/>
            <a:gdLst/>
            <a:ahLst/>
            <a:cxnLst/>
            <a:rect l="l" t="t" r="r" b="b"/>
            <a:pathLst>
              <a:path w="18288000" h="548640">
                <a:moveTo>
                  <a:pt x="0" y="0"/>
                </a:moveTo>
                <a:lnTo>
                  <a:pt x="18288000" y="0"/>
                </a:lnTo>
                <a:lnTo>
                  <a:pt x="18288000" y="548640"/>
                </a:lnTo>
                <a:lnTo>
                  <a:pt x="0" y="548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25888" y="89617"/>
            <a:ext cx="13767545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</a:pP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ҚҰҚЫҚТЫҚ ЭССЕ КОНКУРСЫ</a:t>
            </a:r>
            <a:endParaRPr lang="en-US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Заңды білесің, сен қорғаласың</a:t>
            </a:r>
            <a:r>
              <a:rPr lang="ru-RU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40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\Downloads\WhatsApp Image 2024-02-12 at 10.37.25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4" y="1928982"/>
            <a:ext cx="8382000" cy="8091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WhatsApp Image 2024-01-29 at 09.24.03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648" y="2003802"/>
            <a:ext cx="7941678" cy="7941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91237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0500"/>
            <a:ext cx="18369784" cy="1676400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987268" y="57124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10735" y="-60944"/>
            <a:ext cx="1177265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6" y="0"/>
                </a:lnTo>
                <a:lnTo>
                  <a:pt x="1177266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06347" y="-60944"/>
            <a:ext cx="1271780" cy="122249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0" y="0"/>
                </a:lnTo>
                <a:lnTo>
                  <a:pt x="1271780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28020" y="-15710"/>
            <a:ext cx="1388479" cy="1201034"/>
          </a:xfrm>
          <a:custGeom>
            <a:avLst/>
            <a:gdLst/>
            <a:ahLst/>
            <a:cxnLst/>
            <a:rect l="l" t="t" r="r" b="b"/>
            <a:pathLst>
              <a:path w="1388479" h="1201034">
                <a:moveTo>
                  <a:pt x="0" y="0"/>
                </a:moveTo>
                <a:lnTo>
                  <a:pt x="1388479" y="0"/>
                </a:lnTo>
                <a:lnTo>
                  <a:pt x="1388479" y="1201034"/>
                </a:lnTo>
                <a:lnTo>
                  <a:pt x="0" y="120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1000" y="527688"/>
            <a:ext cx="13153776" cy="6408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</a:pPr>
            <a:r>
              <a:rPr lang="kk-KZ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Мультфильм </a:t>
            </a:r>
            <a:endParaRPr lang="en-US" sz="6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\Downloads\WhatsApp Image 2024-02-16 at 11.40.28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" y="6438900"/>
            <a:ext cx="6204284" cy="3882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ownloads\WhatsApp Image 2024-02-16 at 11.37.56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" y="1515979"/>
            <a:ext cx="6204284" cy="4769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ownloads\WhatsApp Image 2024-02-16 at 11.42.44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50570"/>
            <a:ext cx="5454751" cy="84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ownloads\WhatsApp Image 2024-02-16 at 14.55.02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1550569"/>
            <a:ext cx="6006139" cy="8393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66" y="70909"/>
            <a:ext cx="18288001" cy="1285572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748803" y="71100"/>
            <a:ext cx="1095016" cy="1175856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5" y="0"/>
                </a:lnTo>
                <a:lnTo>
                  <a:pt x="1095015" y="1175856"/>
                </a:lnTo>
                <a:lnTo>
                  <a:pt x="0" y="117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96707" y="58511"/>
            <a:ext cx="1177265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5" y="0"/>
                </a:lnTo>
                <a:lnTo>
                  <a:pt x="1177265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30373" y="13277"/>
            <a:ext cx="1271780" cy="1222499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1" y="0"/>
                </a:lnTo>
                <a:lnTo>
                  <a:pt x="1271781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635058" y="58511"/>
            <a:ext cx="1388479" cy="1201034"/>
          </a:xfrm>
          <a:custGeom>
            <a:avLst/>
            <a:gdLst/>
            <a:ahLst/>
            <a:cxnLst/>
            <a:rect l="l" t="t" r="r" b="b"/>
            <a:pathLst>
              <a:path w="1388479" h="1201034">
                <a:moveTo>
                  <a:pt x="0" y="0"/>
                </a:moveTo>
                <a:lnTo>
                  <a:pt x="1388479" y="0"/>
                </a:lnTo>
                <a:lnTo>
                  <a:pt x="1388479" y="1201034"/>
                </a:lnTo>
                <a:lnTo>
                  <a:pt x="0" y="12010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5400000">
            <a:off x="3703509" y="4754243"/>
            <a:ext cx="10280620" cy="784896"/>
            <a:chOff x="0" y="-57150"/>
            <a:chExt cx="2707653" cy="206722"/>
          </a:xfrm>
        </p:grpSpPr>
        <p:sp>
          <p:nvSpPr>
            <p:cNvPr id="10" name="Freeform 10"/>
            <p:cNvSpPr/>
            <p:nvPr/>
          </p:nvSpPr>
          <p:spPr>
            <a:xfrm>
              <a:off x="0" y="74786"/>
              <a:ext cx="2707653" cy="74786"/>
            </a:xfrm>
            <a:custGeom>
              <a:avLst/>
              <a:gdLst/>
              <a:ahLst/>
              <a:cxnLst/>
              <a:rect l="l" t="t" r="r" b="b"/>
              <a:pathLst>
                <a:path w="2707653" h="149572">
                  <a:moveTo>
                    <a:pt x="0" y="0"/>
                  </a:moveTo>
                  <a:lnTo>
                    <a:pt x="2707653" y="0"/>
                  </a:lnTo>
                  <a:lnTo>
                    <a:pt x="2707653" y="149572"/>
                  </a:lnTo>
                  <a:lnTo>
                    <a:pt x="0" y="149572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707653" cy="20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85800" y="29395"/>
            <a:ext cx="6857999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ru-RU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Менің құқықтарым </a:t>
            </a:r>
          </a:p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kk-KZ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мен міндеттерім</a:t>
            </a:r>
            <a:r>
              <a:rPr lang="ru-RU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4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88078" y="29395"/>
            <a:ext cx="4611337" cy="1131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en-US" sz="3303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3303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Құқықтық </a:t>
            </a:r>
            <a:r>
              <a:rPr lang="en-US" sz="3303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КАЛЕЙДОСКОП»</a:t>
            </a:r>
          </a:p>
        </p:txBody>
      </p:sp>
      <p:pic>
        <p:nvPicPr>
          <p:cNvPr id="5122" name="Picture 2" descr="C:\Users\Admin\Downloads\WhatsApp Image 2024-02-12 at 09.59.45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3" y="1679214"/>
            <a:ext cx="7810501" cy="826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ownloads\WhatsApp Image 2024-01-26 at 20.01.22.jpe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731" y="1487352"/>
            <a:ext cx="4689016" cy="414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\Downloads\WhatsApp Image 2024-01-26 at 20.01.23.jpe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678" y="5903239"/>
            <a:ext cx="4709069" cy="366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ownloads\WhatsApp Image 2024-01-26 at 20.01.25.jpe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6944" y="1487352"/>
            <a:ext cx="4286593" cy="810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302"/>
            <a:ext cx="18288001" cy="1330677"/>
            <a:chOff x="0" y="0"/>
            <a:chExt cx="5934567" cy="643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34567" cy="643783"/>
            </a:xfrm>
            <a:custGeom>
              <a:avLst/>
              <a:gdLst/>
              <a:ahLst/>
              <a:cxnLst/>
              <a:rect l="l" t="t" r="r" b="b"/>
              <a:pathLst>
                <a:path w="5934567" h="643783">
                  <a:moveTo>
                    <a:pt x="0" y="0"/>
                  </a:moveTo>
                  <a:lnTo>
                    <a:pt x="5934567" y="0"/>
                  </a:lnTo>
                  <a:lnTo>
                    <a:pt x="5934567" y="643783"/>
                  </a:lnTo>
                  <a:lnTo>
                    <a:pt x="0" y="643783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934567" cy="7009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509989" y="201192"/>
            <a:ext cx="932602" cy="1015868"/>
          </a:xfrm>
          <a:custGeom>
            <a:avLst/>
            <a:gdLst/>
            <a:ahLst/>
            <a:cxnLst/>
            <a:rect l="l" t="t" r="r" b="b"/>
            <a:pathLst>
              <a:path w="1095016" h="1175856">
                <a:moveTo>
                  <a:pt x="0" y="0"/>
                </a:moveTo>
                <a:lnTo>
                  <a:pt x="1095016" y="0"/>
                </a:lnTo>
                <a:lnTo>
                  <a:pt x="1095016" y="1175855"/>
                </a:lnTo>
                <a:lnTo>
                  <a:pt x="0" y="11758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79083" y="96355"/>
            <a:ext cx="1281341" cy="1177265"/>
          </a:xfrm>
          <a:custGeom>
            <a:avLst/>
            <a:gdLst/>
            <a:ahLst/>
            <a:cxnLst/>
            <a:rect l="l" t="t" r="r" b="b"/>
            <a:pathLst>
              <a:path w="1177265" h="1177265">
                <a:moveTo>
                  <a:pt x="0" y="0"/>
                </a:moveTo>
                <a:lnTo>
                  <a:pt x="1177266" y="0"/>
                </a:lnTo>
                <a:lnTo>
                  <a:pt x="1177266" y="1177265"/>
                </a:lnTo>
                <a:lnTo>
                  <a:pt x="0" y="1177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5400000">
            <a:off x="6569344" y="4902983"/>
            <a:ext cx="10280620" cy="567905"/>
            <a:chOff x="0" y="0"/>
            <a:chExt cx="2707653" cy="1495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07653" cy="149572"/>
            </a:xfrm>
            <a:custGeom>
              <a:avLst/>
              <a:gdLst/>
              <a:ahLst/>
              <a:cxnLst/>
              <a:rect l="l" t="t" r="r" b="b"/>
              <a:pathLst>
                <a:path w="2707653" h="149572">
                  <a:moveTo>
                    <a:pt x="0" y="0"/>
                  </a:moveTo>
                  <a:lnTo>
                    <a:pt x="2707653" y="0"/>
                  </a:lnTo>
                  <a:lnTo>
                    <a:pt x="2707653" y="149572"/>
                  </a:lnTo>
                  <a:lnTo>
                    <a:pt x="0" y="149572"/>
                  </a:lnTo>
                  <a:close/>
                </a:path>
              </a:pathLst>
            </a:custGeom>
            <a:solidFill>
              <a:srgbClr val="272B6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707653" cy="2067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68760" y="106712"/>
            <a:ext cx="987827" cy="1021307"/>
          </a:xfrm>
          <a:custGeom>
            <a:avLst/>
            <a:gdLst/>
            <a:ahLst/>
            <a:cxnLst/>
            <a:rect l="l" t="t" r="r" b="b"/>
            <a:pathLst>
              <a:path w="1271780" h="1222499">
                <a:moveTo>
                  <a:pt x="0" y="0"/>
                </a:moveTo>
                <a:lnTo>
                  <a:pt x="1271780" y="0"/>
                </a:lnTo>
                <a:lnTo>
                  <a:pt x="1271780" y="1222499"/>
                </a:lnTo>
                <a:lnTo>
                  <a:pt x="0" y="12224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-1" y="96355"/>
            <a:ext cx="8386840" cy="1230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  <a:spcBef>
                <a:spcPct val="0"/>
              </a:spcBef>
            </a:pPr>
            <a:endParaRPr lang="kk-KZ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kk-KZ" sz="6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Әңгіме сағаты </a:t>
            </a:r>
            <a:endParaRPr lang="en-US" sz="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425701" y="87439"/>
            <a:ext cx="6862299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  <a:spcBef>
                <a:spcPct val="0"/>
              </a:spcBef>
            </a:pPr>
            <a:r>
              <a:rPr lang="ru-RU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Менің құқығым</a:t>
            </a:r>
            <a:r>
              <a:rPr lang="ru-RU" sz="6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» тренинг </a:t>
            </a:r>
            <a:endParaRPr lang="en-US" sz="6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\Downloads\WhatsApp Image 2024-02-16 at 11.27.03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5439270"/>
            <a:ext cx="5496077" cy="4191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WhatsApp Image 2024-02-16 at 11.28.15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1620"/>
            <a:ext cx="5496076" cy="4057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wnloads\WhatsApp Image 2024-02-16 at 11.27.45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77" y="1381620"/>
            <a:ext cx="5476724" cy="8249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ownloads\WhatsApp Image 2024-02-16 at 11.31.31.jpe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8498" y="6087074"/>
            <a:ext cx="5970902" cy="3933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ownloads\WhatsApp Image 2024-02-16 at 11.30.45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4487" y="1390058"/>
            <a:ext cx="6203513" cy="459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332</Words>
  <Application>Microsoft Office PowerPoint</Application>
  <PresentationFormat>Произвольный</PresentationFormat>
  <Paragraphs>37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Arial</vt:lpstr>
      <vt:lpstr>Times New Roman</vt:lpstr>
      <vt:lpstr>Office Theme</vt:lpstr>
      <vt:lpstr>Презентация PowerPoint</vt:lpstr>
      <vt:lpstr>Презентация PowerPoint</vt:lpstr>
      <vt:lpstr>  «Құқықтық сауаттылық»  апталығы жылына 9 рет ұйымдастырылады:   -құқықтық сынып сағаттары;  -құқықтық мәдениеттілікке /әңгіме,ақпарат,дөңгелек үстел, дебат т.б/ -психологиялық тренинг -оқушыларды қолдау мақсатында әлеуметтік педагогпен отырыстары; -гимназия парламентімен кеңестер; -құқық қорғау органдарымен дәрістер; - «Адал ұрпақ» еріктілер клубымен бірлескен іс-шаралар;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Буллинг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правовой навигатор</dc:title>
  <cp:lastModifiedBy>7</cp:lastModifiedBy>
  <cp:revision>52</cp:revision>
  <cp:lastPrinted>2024-02-06T05:55:07Z</cp:lastPrinted>
  <dcterms:created xsi:type="dcterms:W3CDTF">2006-08-16T00:00:00Z</dcterms:created>
  <dcterms:modified xsi:type="dcterms:W3CDTF">2024-05-21T10:43:37Z</dcterms:modified>
  <dc:identifier>DAF7Vq-puaY</dc:identifier>
</cp:coreProperties>
</file>