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2" r:id="rId5"/>
    <p:sldId id="273" r:id="rId6"/>
    <p:sldId id="282" r:id="rId7"/>
    <p:sldId id="274" r:id="rId8"/>
    <p:sldId id="275" r:id="rId9"/>
    <p:sldId id="276" r:id="rId10"/>
    <p:sldId id="280" r:id="rId11"/>
    <p:sldId id="277" r:id="rId12"/>
    <p:sldId id="259" r:id="rId13"/>
    <p:sldId id="263" r:id="rId14"/>
    <p:sldId id="279" r:id="rId15"/>
    <p:sldId id="270" r:id="rId16"/>
    <p:sldId id="278" r:id="rId17"/>
    <p:sldId id="257" r:id="rId18"/>
    <p:sldId id="281" r:id="rId19"/>
    <p:sldId id="266" r:id="rId20"/>
    <p:sldId id="258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214445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Домашняя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игротека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501122" cy="8572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Или как правильно организовать домашнее игровое пространство для ребенка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6" descr="http://kama1983.narod.ru/images/normal_1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oombob.ru/img/picture/Jul/11/db9b3682e6c24db3fbc6b5dd686faae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1831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14686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Познавательная активность</a:t>
            </a:r>
            <a:r>
              <a:rPr lang="ru-RU" dirty="0" smtClean="0"/>
              <a:t>. Познавательная активность в раннем возрасте осуществляется и развивается главным образом в такой специфической деятельности, как детское экспериментирование. Для осуществления этой деятельности нужны игрушки и пособия, предполагающие поиск и самостоятельное открытие новых способов действия и сюрпризный момент. Это могут быть: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коробочки с секретом;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детские музыкальные центры;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механические игрушки;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клавишные игрушки;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игрушки с сюрпризом, требующие установления связи между своим движением и появлением чего-то нового;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материалы для игр с водой и песком: брызгалки, формочки, совочки и пр.</a:t>
            </a:r>
            <a:endParaRPr lang="ru-RU" b="1" dirty="0"/>
          </a:p>
        </p:txBody>
      </p:sp>
      <p:pic>
        <p:nvPicPr>
          <p:cNvPr id="3" name="Picture 2" descr="http://www.maam.ru/upload/blogs/9904dcf12e7549ac5ff6c3a3612e5aa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071966" cy="3053975"/>
          </a:xfrm>
          <a:prstGeom prst="rect">
            <a:avLst/>
          </a:prstGeom>
          <a:noFill/>
        </p:spPr>
      </p:pic>
      <p:pic>
        <p:nvPicPr>
          <p:cNvPr id="4" name="Picture 6" descr="http://go1.imgsmail.ru/imgpreview?key=7f01fe8e4edb453b&amp;mb=imgdb_preview_1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00630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4286256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Целеустремлённость и настойчивость</a:t>
            </a:r>
            <a:r>
              <a:rPr lang="ru-RU" dirty="0" smtClean="0"/>
              <a:t>. Формирование целеустремлённости и настойчивости ребёнка третьего года жизни осуществляется в простых продуктивных действиях, предполагающих представление о конечном результате. Ориентация на результат (цель) способствует становлению целенаправленности. Для осуществления подобных действий подходят следующие игрушки:</a:t>
            </a:r>
          </a:p>
          <a:p>
            <a:endParaRPr lang="ru-RU" dirty="0"/>
          </a:p>
        </p:txBody>
      </p:sp>
      <p:pic>
        <p:nvPicPr>
          <p:cNvPr id="8" name="Picture 6" descr="http://www.maam.ru/upload/blogs/2ca49271c1a66decc6c8cf569b660bee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27685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maam.ru/upload/blogs/5f57e576c5a5e09770f513e20cd9f98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000528" cy="2996787"/>
          </a:xfrm>
          <a:prstGeom prst="rect">
            <a:avLst/>
          </a:prstGeom>
          <a:noFill/>
        </p:spPr>
      </p:pic>
      <p:pic>
        <p:nvPicPr>
          <p:cNvPr id="20490" name="Picture 10" descr="http://4.bp.blogspot.com/-8EaNnstOTCE/UN51dOF6ApI/AAAAAAAAGYQ/SKVAEzccBBQ/s1600/P118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57166"/>
            <a:ext cx="3905277" cy="2928958"/>
          </a:xfrm>
          <a:prstGeom prst="rect">
            <a:avLst/>
          </a:prstGeom>
          <a:noFill/>
        </p:spPr>
      </p:pic>
      <p:pic>
        <p:nvPicPr>
          <p:cNvPr id="7" name="Picture 2" descr="http://www.maam.ru/upload/blogs/66880473e79dac2a435d122fbb462ceb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1"/>
            <a:ext cx="4071966" cy="3053975"/>
          </a:xfrm>
          <a:prstGeom prst="rect">
            <a:avLst/>
          </a:prstGeom>
          <a:noFill/>
        </p:spPr>
      </p:pic>
      <p:pic>
        <p:nvPicPr>
          <p:cNvPr id="8" name="Picture 4" descr="http://planetadetstva.net/wp-content/uploads/2013/09/%D0%B3%D1%83%D1%81%D0%B5%D0%BD%D0%B8%D1%86%D0%B0-2-640x550.jpg"/>
          <p:cNvPicPr>
            <a:picLocks noChangeAspect="1" noChangeArrowheads="1"/>
          </p:cNvPicPr>
          <p:nvPr/>
        </p:nvPicPr>
        <p:blipFill>
          <a:blip r:embed="rId5"/>
          <a:srcRect b="30182"/>
          <a:stretch>
            <a:fillRect/>
          </a:stretch>
        </p:blipFill>
        <p:spPr bwMode="auto">
          <a:xfrm>
            <a:off x="4643438" y="3786190"/>
            <a:ext cx="428628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estival.1september.ru/articles/628954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111538" cy="2857520"/>
          </a:xfrm>
          <a:prstGeom prst="rect">
            <a:avLst/>
          </a:prstGeom>
          <a:noFill/>
        </p:spPr>
      </p:pic>
      <p:pic>
        <p:nvPicPr>
          <p:cNvPr id="3" name="Picture 2" descr="http://www.logopedprofi.ru/shared/files/201401/1_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143069" cy="2757730"/>
          </a:xfrm>
          <a:prstGeom prst="rect">
            <a:avLst/>
          </a:prstGeom>
          <a:noFill/>
        </p:spPr>
      </p:pic>
      <p:pic>
        <p:nvPicPr>
          <p:cNvPr id="4" name="Picture 4" descr="http://www.maam.ru/upload/blogs/a84e46504bbf4af883e0f50d7658a974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3786214" cy="2839661"/>
          </a:xfrm>
          <a:prstGeom prst="rect">
            <a:avLst/>
          </a:prstGeom>
          <a:noFill/>
        </p:spPr>
      </p:pic>
      <p:pic>
        <p:nvPicPr>
          <p:cNvPr id="5" name="Picture 4" descr="http://planetadetstva.net/wp-content/uploads/2013/09/%D0%BC%D1%8B%D1%88%D0%BA%D0%B8-640x3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00438"/>
            <a:ext cx="3804255" cy="287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7/94/203/94203166_large_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857916" cy="50366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Игровые пособия  на развитие мелкой моторики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am.ru/upload/blogs/9f061ac59e000c6a195d2e14da01db2f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517174" cy="3000396"/>
          </a:xfrm>
          <a:prstGeom prst="rect">
            <a:avLst/>
          </a:prstGeom>
          <a:noFill/>
        </p:spPr>
      </p:pic>
      <p:pic>
        <p:nvPicPr>
          <p:cNvPr id="3" name="Picture 6" descr="http://boombob.ru/img/picture/May/04/cb9e81519ca3d1fe6670d94c3e455bb6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4000528" cy="3000397"/>
          </a:xfrm>
          <a:prstGeom prst="rect">
            <a:avLst/>
          </a:prstGeom>
          <a:noFill/>
        </p:spPr>
      </p:pic>
      <p:pic>
        <p:nvPicPr>
          <p:cNvPr id="4" name="Picture 4" descr="http://www.maam.ru/upload/blogs/856a1fdb0265918985078805e672c507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4000528" cy="300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361bb10a6e61f64&amp;mb=imgdb_preview_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143404" cy="3103069"/>
          </a:xfrm>
          <a:prstGeom prst="rect">
            <a:avLst/>
          </a:prstGeom>
          <a:noFill/>
        </p:spPr>
      </p:pic>
      <p:pic>
        <p:nvPicPr>
          <p:cNvPr id="1028" name="Picture 4" descr="http://luntiki.ru/uploads/images/9/b/2/8/1172/bc7bc4f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071966" cy="3056704"/>
          </a:xfrm>
          <a:prstGeom prst="rect">
            <a:avLst/>
          </a:prstGeom>
          <a:noFill/>
        </p:spPr>
      </p:pic>
      <p:pic>
        <p:nvPicPr>
          <p:cNvPr id="1034" name="Picture 10" descr="http://mirdoshkolnikov.ru/images/stories/konspekti_2/konspekt-zanyatiya-s-detmi-rannego-vozrasta-volshebnaya-komnata-skaz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500593" cy="3000396"/>
          </a:xfrm>
          <a:prstGeom prst="rect">
            <a:avLst/>
          </a:prstGeom>
          <a:noFill/>
        </p:spPr>
      </p:pic>
      <p:pic>
        <p:nvPicPr>
          <p:cNvPr id="6" name="Picture 4" descr="http://deti06.net/wp-content/uploads/2013/01/4f66025f55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4325968" cy="292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b.ru/misc/i/gallery/13343/138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4786346" cy="5157700"/>
          </a:xfrm>
          <a:prstGeom prst="teardrop">
            <a:avLst>
              <a:gd name="adj" fmla="val 77220"/>
            </a:avLst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541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Музыкальные игрушки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stranamasterov.ru/files/imagecache/orig_with_logo/i1001/razvivalki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82248"/>
            <a:ext cx="3571900" cy="2678926"/>
          </a:xfrm>
          <a:prstGeom prst="rect">
            <a:avLst/>
          </a:prstGeom>
          <a:noFill/>
        </p:spPr>
      </p:pic>
      <p:pic>
        <p:nvPicPr>
          <p:cNvPr id="5" name="Picture 8" descr="http://img2.searchmasterclass.net/uploads/posts/2013-06-29/image_32305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omanlady.net/images/stories/razvivajuschie-igry-dlja-detej-rannego-vozra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191000" cy="2781300"/>
          </a:xfrm>
          <a:prstGeom prst="rect">
            <a:avLst/>
          </a:prstGeom>
          <a:noFill/>
        </p:spPr>
      </p:pic>
      <p:pic>
        <p:nvPicPr>
          <p:cNvPr id="23560" name="Picture 8" descr="http://www.2099.ru/wp-content/uploads/2013/06/o8YME82MW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5"/>
            <a:ext cx="3500462" cy="2625347"/>
          </a:xfrm>
          <a:prstGeom prst="rect">
            <a:avLst/>
          </a:prstGeom>
          <a:noFill/>
        </p:spPr>
      </p:pic>
      <p:pic>
        <p:nvPicPr>
          <p:cNvPr id="6" name="Picture 2" descr="http://xreferat.ru/image/71/130659980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5143536" cy="342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362075"/>
          </a:xfrm>
        </p:spPr>
        <p:txBody>
          <a:bodyPr>
            <a:normAutofit/>
          </a:bodyPr>
          <a:lstStyle/>
          <a:p>
            <a:r>
              <a:rPr lang="ru-RU" sz="54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Почему они не играют?</a:t>
            </a:r>
            <a:endParaRPr lang="ru-RU" sz="5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8572560" cy="4214842"/>
          </a:xfrm>
        </p:spPr>
        <p:txBody>
          <a:bodyPr>
            <a:normAutofit fontScale="40000" lnSpcReduction="20000"/>
          </a:bodyPr>
          <a:lstStyle/>
          <a:p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родитель сталкивается с ситуацией, когда малыш отказывается играть со своими игрушками, требуя чего-то нового при наличии большого количества уже имеющихся. В этом также есть посильная вина самих родителей, которые считают, что интерес малютки легко купить, благо выбор настолько велик, что ломать голову даже не приходится, было бы достаточно средств. </a:t>
            </a:r>
          </a:p>
          <a:p>
            <a:endParaRPr lang="ru-RU" sz="4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на самом деле важно помнить, что ценится не количество, а качество, ведь даже несмышленыш это понимает на интуитивном уровне, что и объясняется сильной привязанностью к одной или нескольким игрушкам, в то время как </a:t>
            </a: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остальные</a:t>
            </a:r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могут игнорироваться. </a:t>
            </a:r>
          </a:p>
          <a:p>
            <a:endParaRPr lang="ru-RU" sz="4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Важно, чтобы купленная забава соответствовала в первую очередь возрасту карапуза, а уж потом его наклонностям. </a:t>
            </a:r>
          </a:p>
          <a:p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развиваются быстро, а потому их интересы могут меняться по несколько раз на дню. Со стороны родителей в данном случае должна быть четкая позиция относительно выбора предметов для игр и их прямого назначения.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logopedprofi.ru/shared/files/201401/1_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357718" cy="2900606"/>
          </a:xfrm>
          <a:prstGeom prst="rect">
            <a:avLst/>
          </a:prstGeom>
          <a:noFill/>
        </p:spPr>
      </p:pic>
      <p:pic>
        <p:nvPicPr>
          <p:cNvPr id="15364" name="Picture 4" descr="http://festival.1september.ru/articles/628954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4111538" cy="2857520"/>
          </a:xfrm>
          <a:prstGeom prst="rect">
            <a:avLst/>
          </a:prstGeom>
          <a:noFill/>
        </p:spPr>
      </p:pic>
      <p:pic>
        <p:nvPicPr>
          <p:cNvPr id="15366" name="Picture 6" descr="http://formoza.com.ru/images/b/1/sensornoe-vospitanie-detej-rannego-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810000" cy="2714626"/>
          </a:xfrm>
          <a:prstGeom prst="rect">
            <a:avLst/>
          </a:prstGeom>
          <a:noFill/>
        </p:spPr>
      </p:pic>
      <p:pic>
        <p:nvPicPr>
          <p:cNvPr id="15368" name="Picture 8" descr="http://refdt.ru/tw_files2/urls_5/10/d-9477/9477_html_451b5f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2846220" cy="212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857364"/>
            <a:ext cx="8429684" cy="34290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9" descr="C:\Users\связной\Desktop\д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290"/>
            <a:ext cx="3173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ishkiny-igrushki.ru/wp-content/uploads/2013/06/c92d3675dedb88f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429553" cy="53344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Игрушки, способствующие познавательному развитию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sobr.ru/upload/muzruk/2012/rek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429156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000504"/>
            <a:ext cx="8072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Особую роль в овладении предметным миром имеют орудийные действия. Они отличаются тем, что ребёнок подстраивает свою руку к какому-либо предмету-орудию. Такими предметами являются самые обычные бытовые вещи - ложки, чашки, расчёски, щёточки, карандаши и пр. Все они требуют совершенно определённых действий, которые нелегко даются малышу.</a:t>
            </a:r>
            <a:endParaRPr lang="ru-RU" dirty="0"/>
          </a:p>
        </p:txBody>
      </p:sp>
      <p:pic>
        <p:nvPicPr>
          <p:cNvPr id="5" name="Picture 10" descr="http://www.child-hood.ru/images/stories/1content/toys-for-babies-of-the-first-y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3690942" cy="2768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by.web-3.ru/data/articles/11632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4286281" cy="2857520"/>
          </a:xfrm>
          <a:prstGeom prst="rect">
            <a:avLst/>
          </a:prstGeom>
          <a:noFill/>
        </p:spPr>
      </p:pic>
      <p:pic>
        <p:nvPicPr>
          <p:cNvPr id="4" name="Picture 12" descr="http://www.maam.ru/upload/blogs/7db96dc12af6aefb1f5d326d8ce97524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3857652" cy="28932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928670"/>
            <a:ext cx="35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овладения орудийными действиями, помимо реальных бытовых предметов, нужны игрушки, предполагающие культурные способы действий. Это главным образом уменьшенные аналоги реальных объектов: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совочки, лопаточки;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метелочки, грабельки;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сачки для "вылавливания" игрушек из ванны;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удочки с магнитом для "ловли рыбок";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игрушечный телефон, часы, сумочка и пр.;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кукольная утварь, посуда, одежда, расчёски </a:t>
            </a:r>
            <a:r>
              <a:rPr lang="ru-RU" dirty="0" smtClean="0"/>
              <a:t>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chemu4ka.ru/_ld/20/95876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905277" cy="2928958"/>
          </a:xfrm>
          <a:prstGeom prst="rect">
            <a:avLst/>
          </a:prstGeom>
          <a:noFill/>
        </p:spPr>
      </p:pic>
      <p:pic>
        <p:nvPicPr>
          <p:cNvPr id="4" name="Picture 6" descr="http://xreferat.ru/image/71/130659979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428795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34290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Наглядно-действенное мышление</a:t>
            </a:r>
            <a:r>
              <a:rPr lang="ru-RU" dirty="0" smtClean="0"/>
              <a:t>. Ребёнок раннего возраста познаёт окружающий мир в основном руками, т.е. наглядно-действенным способом. Для совершенствования наглядно-действенного мышления нужны игрушки, предусматривающие действия с несколькими однородными предметами разного размера или формы. По мере взросления ребёнка их количество должно возрастать. К этому типу относятся традиционные народные и </a:t>
            </a:r>
            <a:r>
              <a:rPr lang="ru-RU" dirty="0" err="1" smtClean="0"/>
              <a:t>автодидактические</a:t>
            </a:r>
            <a:r>
              <a:rPr lang="ru-RU" dirty="0" smtClean="0"/>
              <a:t> игрушки, т.е. сами подсказывающие способ игры.  Это:</a:t>
            </a:r>
            <a:endParaRPr lang="ru-RU" dirty="0"/>
          </a:p>
        </p:txBody>
      </p:sp>
      <p:pic>
        <p:nvPicPr>
          <p:cNvPr id="3" name="Picture 8" descr="http://refoteka.ru/images/r/1/0/9/10981d4997fd8b3730c59970e83352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572032" cy="3046831"/>
          </a:xfrm>
          <a:prstGeom prst="rect">
            <a:avLst/>
          </a:prstGeom>
          <a:noFill/>
        </p:spPr>
      </p:pic>
      <p:pic>
        <p:nvPicPr>
          <p:cNvPr id="5" name="Picture 4" descr="http://xreferat.ru/image/71/1306599854_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50235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00438"/>
            <a:ext cx="800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пирамидки</a:t>
            </a:r>
            <a:r>
              <a:rPr lang="ru-RU" dirty="0" smtClean="0"/>
              <a:t>, разнообразные по цвету, форме и материалу;</a:t>
            </a:r>
          </a:p>
          <a:p>
            <a:pPr lvl="0"/>
            <a:r>
              <a:rPr lang="ru-RU" b="1" dirty="0" smtClean="0"/>
              <a:t>вкладыши</a:t>
            </a:r>
            <a:r>
              <a:rPr lang="ru-RU" dirty="0" smtClean="0"/>
              <a:t> разной формы и размера для вкладывания и накладывания;</a:t>
            </a:r>
          </a:p>
          <a:p>
            <a:pPr lvl="0"/>
            <a:r>
              <a:rPr lang="ru-RU" b="1" dirty="0" smtClean="0"/>
              <a:t>матрёшки</a:t>
            </a:r>
            <a:r>
              <a:rPr lang="ru-RU" dirty="0" smtClean="0"/>
              <a:t> 3-4-местные;</a:t>
            </a:r>
          </a:p>
          <a:p>
            <a:pPr lvl="0"/>
            <a:r>
              <a:rPr lang="ru-RU" b="1" dirty="0" smtClean="0"/>
              <a:t>"коробки форм"</a:t>
            </a:r>
            <a:r>
              <a:rPr lang="ru-RU" dirty="0" smtClean="0"/>
              <a:t>, т.е. игровые пособия для вкладывания в ячейки геометрических форм и предметных изображений;</a:t>
            </a:r>
          </a:p>
          <a:p>
            <a:pPr lvl="0"/>
            <a:r>
              <a:rPr lang="ru-RU" dirty="0" smtClean="0"/>
              <a:t>столики с отверстиями, колышки, цветочки для </a:t>
            </a:r>
            <a:r>
              <a:rPr lang="ru-RU" dirty="0" err="1" smtClean="0"/>
              <a:t>втыкания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крупные </a:t>
            </a:r>
            <a:r>
              <a:rPr lang="ru-RU" b="1" dirty="0" err="1" smtClean="0"/>
              <a:t>пазлы</a:t>
            </a:r>
            <a:r>
              <a:rPr lang="ru-RU" b="1" dirty="0" smtClean="0"/>
              <a:t> и мозаики</a:t>
            </a:r>
            <a:r>
              <a:rPr lang="ru-RU" dirty="0" smtClean="0"/>
              <a:t>;</a:t>
            </a:r>
          </a:p>
          <a:p>
            <a:pPr lvl="0"/>
            <a:r>
              <a:rPr lang="ru-RU" b="1" dirty="0" smtClean="0"/>
              <a:t>кубики крупные</a:t>
            </a:r>
            <a:r>
              <a:rPr lang="ru-RU" dirty="0" smtClean="0"/>
              <a:t> пластмассовые и деревянные;</a:t>
            </a:r>
          </a:p>
          <a:p>
            <a:pPr lvl="0"/>
            <a:r>
              <a:rPr lang="ru-RU" b="1" dirty="0" smtClean="0"/>
              <a:t>шнурок и бусины</a:t>
            </a:r>
            <a:r>
              <a:rPr lang="ru-RU" dirty="0" smtClean="0"/>
              <a:t> для нанизывания;</a:t>
            </a:r>
          </a:p>
          <a:p>
            <a:pPr lvl="0"/>
            <a:r>
              <a:rPr lang="ru-RU" b="1" dirty="0" smtClean="0"/>
              <a:t>народные игрушки с подвижными частями</a:t>
            </a:r>
            <a:r>
              <a:rPr lang="ru-RU" dirty="0" smtClean="0"/>
              <a:t>;</a:t>
            </a:r>
          </a:p>
          <a:p>
            <a:pPr lvl="0"/>
            <a:r>
              <a:rPr lang="ru-RU" b="1" dirty="0" smtClean="0"/>
              <a:t>желобок и шарик для скатывания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http://www.maam.ru/upload/blogs/7b5ec0f2f12cf78190f7f923cfa0e8d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14842" cy="3161132"/>
          </a:xfrm>
          <a:prstGeom prst="rect">
            <a:avLst/>
          </a:prstGeom>
          <a:noFill/>
        </p:spPr>
      </p:pic>
      <p:pic>
        <p:nvPicPr>
          <p:cNvPr id="5" name="Picture 6" descr="http://allwomens.ru/uploads/posts/2012-11/razvitie-vospriyatiya-u-detey-rannego-vozra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071966" cy="317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-kopilka.ru/upload/blogs/f8550ec239c08ba2291bef5573a16e8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88795" cy="3143272"/>
          </a:xfrm>
          <a:prstGeom prst="rect">
            <a:avLst/>
          </a:prstGeom>
          <a:noFill/>
        </p:spPr>
      </p:pic>
      <p:pic>
        <p:nvPicPr>
          <p:cNvPr id="3" name="Picture 8" descr="http://www.maam.ru/upload/blogs/6b48809504179fbdbba36db754243cbd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9"/>
            <a:ext cx="4214842" cy="3161132"/>
          </a:xfrm>
          <a:prstGeom prst="rect">
            <a:avLst/>
          </a:prstGeom>
          <a:noFill/>
        </p:spPr>
      </p:pic>
      <p:pic>
        <p:nvPicPr>
          <p:cNvPr id="4" name="Picture 2" descr="http://rimina.ru/cachepics/23a44d6c46550dd459786382e8141e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8" descr="http://4.bp.blogspot.com/-EpB5rVU8Zsc/UBfM6N8NZvI/AAAAAAAAChc/NMum0hw3fK4/s320/SG1065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571876"/>
            <a:ext cx="2038350" cy="304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3500438"/>
            <a:ext cx="3000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Действуя с этими (и подобными) игрушками, малыш учится соотносить отдельные детали игрушек по их форме, величине, положению в пространстве. Таким образом, формируется его восприятие и складываются представления о свойствах предметов.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562</Words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Домашняя игротека</vt:lpstr>
      <vt:lpstr>Почему они не играют?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игротека</dc:title>
  <dc:creator>User</dc:creator>
  <cp:lastModifiedBy>User</cp:lastModifiedBy>
  <cp:revision>21</cp:revision>
  <dcterms:created xsi:type="dcterms:W3CDTF">2015-10-25T12:00:14Z</dcterms:created>
  <dcterms:modified xsi:type="dcterms:W3CDTF">2015-11-01T14:51:20Z</dcterms:modified>
</cp:coreProperties>
</file>