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257" r:id="rId2"/>
    <p:sldId id="256" r:id="rId3"/>
    <p:sldId id="259" r:id="rId4"/>
    <p:sldId id="258" r:id="rId5"/>
    <p:sldId id="271" r:id="rId6"/>
    <p:sldId id="261" r:id="rId7"/>
    <p:sldId id="264" r:id="rId8"/>
    <p:sldId id="262" r:id="rId9"/>
    <p:sldId id="263" r:id="rId10"/>
    <p:sldId id="265" r:id="rId11"/>
    <p:sldId id="266" r:id="rId12"/>
    <p:sldId id="267" r:id="rId13"/>
    <p:sldId id="270" r:id="rId14"/>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Нет стиля, сетка таблиц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72" d="100"/>
          <a:sy n="72" d="100"/>
        </p:scale>
        <p:origin x="-1326" y="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481EC30-1056-410D-BD6D-D448047FCD67}" type="datetimeFigureOut">
              <a:rPr lang="ru-RU" smtClean="0"/>
              <a:t>09.12.2023</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C5660F4-6403-42C1-BC9D-3FABA57B0898}" type="slidenum">
              <a:rPr lang="ru-RU" smtClean="0"/>
              <a:t>‹#›</a:t>
            </a:fld>
            <a:endParaRPr lang="ru-RU"/>
          </a:p>
        </p:txBody>
      </p:sp>
    </p:spTree>
    <p:extLst>
      <p:ext uri="{BB962C8B-B14F-4D97-AF65-F5344CB8AC3E}">
        <p14:creationId xmlns:p14="http://schemas.microsoft.com/office/powerpoint/2010/main" val="5149373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5C5660F4-6403-42C1-BC9D-3FABA57B0898}" type="slidenum">
              <a:rPr lang="ru-RU" smtClean="0"/>
              <a:t>2</a:t>
            </a:fld>
            <a:endParaRPr lang="ru-RU"/>
          </a:p>
        </p:txBody>
      </p:sp>
    </p:spTree>
    <p:extLst>
      <p:ext uri="{BB962C8B-B14F-4D97-AF65-F5344CB8AC3E}">
        <p14:creationId xmlns:p14="http://schemas.microsoft.com/office/powerpoint/2010/main" val="204929935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ru-RU" sz="1200" b="1" kern="1200" dirty="0" smtClean="0">
                <a:solidFill>
                  <a:schemeClr val="tx1"/>
                </a:solidFill>
                <a:effectLst/>
                <a:latin typeface="+mn-lt"/>
                <a:ea typeface="+mn-ea"/>
                <a:cs typeface="+mn-cs"/>
              </a:rPr>
              <a:t>Приложение 1</a:t>
            </a:r>
            <a:endParaRPr lang="ru-RU" dirty="0" smtClean="0">
              <a:effectLst/>
            </a:endParaRPr>
          </a:p>
          <a:p>
            <a:r>
              <a:rPr lang="ru-RU" sz="1200" b="1" kern="1200" dirty="0" smtClean="0">
                <a:solidFill>
                  <a:schemeClr val="tx1"/>
                </a:solidFill>
                <a:effectLst/>
                <a:latin typeface="+mn-lt"/>
                <a:ea typeface="+mn-ea"/>
                <a:cs typeface="+mn-cs"/>
              </a:rPr>
              <a:t> </a:t>
            </a:r>
            <a:endParaRPr lang="ru-RU" dirty="0" smtClean="0">
              <a:effectLst/>
            </a:endParaRPr>
          </a:p>
          <a:p>
            <a:r>
              <a:rPr lang="ru-RU" sz="1200" b="1" kern="1200" dirty="0" smtClean="0">
                <a:solidFill>
                  <a:schemeClr val="tx1"/>
                </a:solidFill>
                <a:effectLst/>
                <a:latin typeface="+mn-lt"/>
                <a:ea typeface="+mn-ea"/>
                <a:cs typeface="+mn-cs"/>
              </a:rPr>
              <a:t>Форма </a:t>
            </a:r>
            <a:endParaRPr lang="ru-RU" dirty="0" smtClean="0">
              <a:effectLst/>
            </a:endParaRPr>
          </a:p>
          <a:p>
            <a:r>
              <a:rPr lang="ru-RU" sz="1200" b="1" kern="1200" dirty="0" smtClean="0">
                <a:solidFill>
                  <a:schemeClr val="tx1"/>
                </a:solidFill>
                <a:effectLst/>
                <a:latin typeface="+mn-lt"/>
                <a:ea typeface="+mn-ea"/>
                <a:cs typeface="+mn-cs"/>
              </a:rPr>
              <a:t>информирования родителей и иных законных представителей</a:t>
            </a:r>
            <a:endParaRPr lang="ru-RU" dirty="0" smtClean="0">
              <a:effectLst/>
            </a:endParaRPr>
          </a:p>
          <a:p>
            <a:r>
              <a:rPr lang="ru-RU" sz="1200" b="1" kern="1200" dirty="0" smtClean="0">
                <a:solidFill>
                  <a:schemeClr val="tx1"/>
                </a:solidFill>
                <a:effectLst/>
                <a:latin typeface="+mn-lt"/>
                <a:ea typeface="+mn-ea"/>
                <a:cs typeface="+mn-cs"/>
              </a:rPr>
              <a:t> о проведении психолого-педагогического сопровождения в________________</a:t>
            </a:r>
            <a:endParaRPr lang="ru-RU" dirty="0" smtClean="0">
              <a:effectLst/>
            </a:endParaRPr>
          </a:p>
          <a:p>
            <a:r>
              <a:rPr lang="ru-RU" sz="1200" b="1" i="1" kern="1200" dirty="0" smtClean="0">
                <a:solidFill>
                  <a:schemeClr val="tx1"/>
                </a:solidFill>
                <a:effectLst/>
                <a:latin typeface="+mn-lt"/>
                <a:ea typeface="+mn-ea"/>
                <a:cs typeface="+mn-cs"/>
              </a:rPr>
              <a:t>(наименование организации среднего образования)</a:t>
            </a:r>
            <a:endParaRPr lang="ru-RU" dirty="0" smtClean="0">
              <a:effectLst/>
            </a:endParaRPr>
          </a:p>
          <a:p>
            <a:r>
              <a:rPr lang="ru-RU" sz="1200" b="1" kern="1200" dirty="0" smtClean="0">
                <a:solidFill>
                  <a:schemeClr val="tx1"/>
                </a:solidFill>
                <a:effectLst/>
                <a:latin typeface="+mn-lt"/>
                <a:ea typeface="+mn-ea"/>
                <a:cs typeface="+mn-cs"/>
              </a:rPr>
              <a:t> </a:t>
            </a:r>
            <a:endParaRPr lang="ru-RU" dirty="0" smtClean="0">
              <a:effectLst/>
            </a:endParaRPr>
          </a:p>
          <a:p>
            <a:r>
              <a:rPr lang="ru-RU" sz="1200" b="1" kern="1200" dirty="0" smtClean="0">
                <a:solidFill>
                  <a:schemeClr val="tx1"/>
                </a:solidFill>
                <a:effectLst/>
                <a:latin typeface="+mn-lt"/>
                <a:ea typeface="+mn-ea"/>
                <a:cs typeface="+mn-cs"/>
              </a:rPr>
              <a:t> </a:t>
            </a:r>
            <a:endParaRPr lang="ru-RU" dirty="0" smtClean="0">
              <a:effectLst/>
            </a:endParaRPr>
          </a:p>
          <a:p>
            <a:r>
              <a:rPr lang="ru-RU" sz="1200" kern="1200" dirty="0" smtClean="0">
                <a:solidFill>
                  <a:schemeClr val="tx1"/>
                </a:solidFill>
                <a:effectLst/>
                <a:latin typeface="+mn-lt"/>
                <a:ea typeface="+mn-ea"/>
                <a:cs typeface="+mn-cs"/>
              </a:rPr>
              <a:t>В соответствии с Договором об оказании образовательных услуг информируем Вас о плане работы по психолого-педагогическому сопровождению на ___ учебный год</a:t>
            </a:r>
            <a:endParaRPr lang="ru-RU" dirty="0" smtClean="0">
              <a:effectLst/>
            </a:endParaRPr>
          </a:p>
          <a:p>
            <a:r>
              <a:rPr lang="ru-RU" sz="1200" kern="1200" dirty="0" smtClean="0">
                <a:solidFill>
                  <a:schemeClr val="tx1"/>
                </a:solidFill>
                <a:effectLst/>
                <a:latin typeface="+mn-lt"/>
                <a:ea typeface="+mn-ea"/>
                <a:cs typeface="+mn-cs"/>
              </a:rPr>
              <a:t>Ознакомлен:</a:t>
            </a:r>
            <a:endParaRPr lang="ru-RU" dirty="0" smtClean="0">
              <a:effectLst/>
            </a:endParaRPr>
          </a:p>
          <a:p>
            <a:r>
              <a:rPr lang="ru-RU" sz="1200" i="1" kern="1200" dirty="0" smtClean="0">
                <a:solidFill>
                  <a:schemeClr val="tx1"/>
                </a:solidFill>
                <a:effectLst/>
                <a:latin typeface="+mn-lt"/>
                <a:ea typeface="+mn-ea"/>
                <a:cs typeface="+mn-cs"/>
              </a:rPr>
              <a:t> </a:t>
            </a:r>
            <a:endParaRPr lang="ru-RU" dirty="0" smtClean="0">
              <a:effectLst/>
            </a:endParaRPr>
          </a:p>
          <a:p>
            <a:r>
              <a:rPr lang="ru-RU" sz="1200" kern="1200" dirty="0" smtClean="0">
                <a:solidFill>
                  <a:schemeClr val="tx1"/>
                </a:solidFill>
                <a:effectLst/>
                <a:latin typeface="+mn-lt"/>
                <a:ea typeface="+mn-ea"/>
                <a:cs typeface="+mn-cs"/>
              </a:rPr>
              <a:t>№ п/п</a:t>
            </a:r>
            <a:endParaRPr lang="ru-RU" dirty="0" smtClean="0">
              <a:effectLst/>
            </a:endParaRPr>
          </a:p>
          <a:p>
            <a:r>
              <a:rPr lang="ru-RU" sz="1200" kern="1200" dirty="0" smtClean="0">
                <a:solidFill>
                  <a:schemeClr val="tx1"/>
                </a:solidFill>
                <a:effectLst/>
                <a:latin typeface="+mn-lt"/>
                <a:ea typeface="+mn-ea"/>
                <a:cs typeface="+mn-cs"/>
              </a:rPr>
              <a:t>Фамилия, имя, отчество родителя (законного представителя)</a:t>
            </a:r>
            <a:endParaRPr lang="ru-RU" dirty="0" smtClean="0">
              <a:effectLst/>
            </a:endParaRPr>
          </a:p>
          <a:p>
            <a:r>
              <a:rPr lang="ru-RU" sz="1200" kern="1200" dirty="0" smtClean="0">
                <a:solidFill>
                  <a:schemeClr val="tx1"/>
                </a:solidFill>
                <a:effectLst/>
                <a:latin typeface="+mn-lt"/>
                <a:ea typeface="+mn-ea"/>
                <a:cs typeface="+mn-cs"/>
              </a:rPr>
              <a:t>ФИО ребенка</a:t>
            </a:r>
            <a:endParaRPr lang="ru-RU" dirty="0" smtClean="0">
              <a:effectLst/>
            </a:endParaRPr>
          </a:p>
          <a:p>
            <a:r>
              <a:rPr lang="kk-KZ" sz="1200" kern="1200" dirty="0" smtClean="0">
                <a:solidFill>
                  <a:schemeClr val="tx1"/>
                </a:solidFill>
                <a:effectLst/>
                <a:latin typeface="+mn-lt"/>
                <a:ea typeface="+mn-ea"/>
                <a:cs typeface="+mn-cs"/>
              </a:rPr>
              <a:t>К</a:t>
            </a:r>
            <a:r>
              <a:rPr lang="ru-RU" sz="1200" kern="1200" dirty="0" err="1" smtClean="0">
                <a:solidFill>
                  <a:schemeClr val="tx1"/>
                </a:solidFill>
                <a:effectLst/>
                <a:latin typeface="+mn-lt"/>
                <a:ea typeface="+mn-ea"/>
                <a:cs typeface="+mn-cs"/>
              </a:rPr>
              <a:t>ласс</a:t>
            </a:r>
            <a:endParaRPr lang="ru-RU" dirty="0" smtClean="0">
              <a:effectLst/>
            </a:endParaRPr>
          </a:p>
          <a:p>
            <a:r>
              <a:rPr lang="kk-KZ" sz="1200" kern="1200" dirty="0" smtClean="0">
                <a:solidFill>
                  <a:schemeClr val="tx1"/>
                </a:solidFill>
                <a:effectLst/>
                <a:latin typeface="+mn-lt"/>
                <a:ea typeface="+mn-ea"/>
                <a:cs typeface="+mn-cs"/>
              </a:rPr>
              <a:t>П</a:t>
            </a:r>
            <a:r>
              <a:rPr lang="ru-RU" sz="1200" kern="1200" dirty="0" err="1" smtClean="0">
                <a:solidFill>
                  <a:schemeClr val="tx1"/>
                </a:solidFill>
                <a:effectLst/>
                <a:latin typeface="+mn-lt"/>
                <a:ea typeface="+mn-ea"/>
                <a:cs typeface="+mn-cs"/>
              </a:rPr>
              <a:t>одпись</a:t>
            </a:r>
            <a:endParaRPr lang="ru-RU" dirty="0" smtClean="0">
              <a:effectLst/>
            </a:endParaRPr>
          </a:p>
          <a:p>
            <a:pPr lvl="0"/>
            <a:r>
              <a:rPr lang="ru-RU" sz="1200" kern="1200" dirty="0" smtClean="0">
                <a:solidFill>
                  <a:schemeClr val="tx1"/>
                </a:solidFill>
                <a:effectLst/>
                <a:latin typeface="+mn-lt"/>
                <a:ea typeface="+mn-ea"/>
                <a:cs typeface="+mn-cs"/>
              </a:rPr>
              <a:t> </a:t>
            </a:r>
          </a:p>
          <a:p>
            <a:r>
              <a:rPr lang="ru-RU" sz="1200" kern="1200" dirty="0" smtClean="0">
                <a:solidFill>
                  <a:schemeClr val="tx1"/>
                </a:solidFill>
                <a:effectLst/>
                <a:latin typeface="+mn-lt"/>
                <a:ea typeface="+mn-ea"/>
                <a:cs typeface="+mn-cs"/>
              </a:rPr>
              <a:t> </a:t>
            </a:r>
            <a:endParaRPr lang="ru-RU" dirty="0" smtClean="0">
              <a:effectLst/>
            </a:endParaRPr>
          </a:p>
          <a:p>
            <a:r>
              <a:rPr lang="ru-RU" sz="1200" kern="1200" dirty="0" smtClean="0">
                <a:solidFill>
                  <a:schemeClr val="tx1"/>
                </a:solidFill>
                <a:effectLst/>
                <a:latin typeface="+mn-lt"/>
                <a:ea typeface="+mn-ea"/>
                <a:cs typeface="+mn-cs"/>
              </a:rPr>
              <a:t> </a:t>
            </a:r>
            <a:endParaRPr lang="ru-RU" dirty="0" smtClean="0">
              <a:effectLst/>
            </a:endParaRPr>
          </a:p>
          <a:p>
            <a:r>
              <a:rPr lang="ru-RU" sz="1200" kern="1200" dirty="0" smtClean="0">
                <a:solidFill>
                  <a:schemeClr val="tx1"/>
                </a:solidFill>
                <a:effectLst/>
                <a:latin typeface="+mn-lt"/>
                <a:ea typeface="+mn-ea"/>
                <a:cs typeface="+mn-cs"/>
              </a:rPr>
              <a:t> </a:t>
            </a:r>
            <a:endParaRPr lang="ru-RU" dirty="0" smtClean="0">
              <a:effectLst/>
            </a:endParaRPr>
          </a:p>
          <a:p>
            <a:r>
              <a:rPr lang="ru-RU" sz="1200" kern="1200" dirty="0" smtClean="0">
                <a:solidFill>
                  <a:schemeClr val="tx1"/>
                </a:solidFill>
                <a:effectLst/>
                <a:latin typeface="+mn-lt"/>
                <a:ea typeface="+mn-ea"/>
                <a:cs typeface="+mn-cs"/>
              </a:rPr>
              <a:t> </a:t>
            </a:r>
            <a:endParaRPr lang="ru-RU" dirty="0" smtClean="0">
              <a:effectLst/>
            </a:endParaRPr>
          </a:p>
          <a:p>
            <a:pPr lvl="0"/>
            <a:r>
              <a:rPr lang="ru-RU" sz="1200" kern="1200" dirty="0" smtClean="0">
                <a:solidFill>
                  <a:schemeClr val="tx1"/>
                </a:solidFill>
                <a:effectLst/>
                <a:latin typeface="+mn-lt"/>
                <a:ea typeface="+mn-ea"/>
                <a:cs typeface="+mn-cs"/>
              </a:rPr>
              <a:t> </a:t>
            </a:r>
          </a:p>
          <a:p>
            <a:r>
              <a:rPr lang="ru-RU" sz="1200" kern="1200" dirty="0" smtClean="0">
                <a:solidFill>
                  <a:schemeClr val="tx1"/>
                </a:solidFill>
                <a:effectLst/>
                <a:latin typeface="+mn-lt"/>
                <a:ea typeface="+mn-ea"/>
                <a:cs typeface="+mn-cs"/>
              </a:rPr>
              <a:t> </a:t>
            </a:r>
            <a:endParaRPr lang="ru-RU" dirty="0" smtClean="0">
              <a:effectLst/>
            </a:endParaRPr>
          </a:p>
          <a:p>
            <a:r>
              <a:rPr lang="ru-RU" sz="1200" kern="1200" dirty="0" smtClean="0">
                <a:solidFill>
                  <a:schemeClr val="tx1"/>
                </a:solidFill>
                <a:effectLst/>
                <a:latin typeface="+mn-lt"/>
                <a:ea typeface="+mn-ea"/>
                <a:cs typeface="+mn-cs"/>
              </a:rPr>
              <a:t> </a:t>
            </a:r>
            <a:endParaRPr lang="ru-RU" dirty="0" smtClean="0">
              <a:effectLst/>
            </a:endParaRPr>
          </a:p>
          <a:p>
            <a:r>
              <a:rPr lang="ru-RU" sz="1200" kern="1200" dirty="0" smtClean="0">
                <a:solidFill>
                  <a:schemeClr val="tx1"/>
                </a:solidFill>
                <a:effectLst/>
                <a:latin typeface="+mn-lt"/>
                <a:ea typeface="+mn-ea"/>
                <a:cs typeface="+mn-cs"/>
              </a:rPr>
              <a:t> </a:t>
            </a:r>
            <a:endParaRPr lang="ru-RU" dirty="0" smtClean="0">
              <a:effectLst/>
            </a:endParaRPr>
          </a:p>
          <a:p>
            <a:r>
              <a:rPr lang="ru-RU" sz="1200" kern="1200" dirty="0" smtClean="0">
                <a:solidFill>
                  <a:schemeClr val="tx1"/>
                </a:solidFill>
                <a:effectLst/>
                <a:latin typeface="+mn-lt"/>
                <a:ea typeface="+mn-ea"/>
                <a:cs typeface="+mn-cs"/>
              </a:rPr>
              <a:t> </a:t>
            </a:r>
            <a:endParaRPr lang="ru-RU" dirty="0" smtClean="0">
              <a:effectLst/>
            </a:endParaRPr>
          </a:p>
          <a:p>
            <a:r>
              <a:rPr lang="ru-RU" sz="1200" kern="1200" dirty="0" smtClean="0">
                <a:solidFill>
                  <a:schemeClr val="tx1"/>
                </a:solidFill>
                <a:effectLst/>
                <a:latin typeface="+mn-lt"/>
                <a:ea typeface="+mn-ea"/>
                <a:cs typeface="+mn-cs"/>
              </a:rPr>
              <a:t> </a:t>
            </a:r>
          </a:p>
          <a:p>
            <a:endParaRPr lang="ru-RU" dirty="0"/>
          </a:p>
        </p:txBody>
      </p:sp>
      <p:sp>
        <p:nvSpPr>
          <p:cNvPr id="4" name="Номер слайда 3"/>
          <p:cNvSpPr>
            <a:spLocks noGrp="1"/>
          </p:cNvSpPr>
          <p:nvPr>
            <p:ph type="sldNum" sz="quarter" idx="10"/>
          </p:nvPr>
        </p:nvSpPr>
        <p:spPr/>
        <p:txBody>
          <a:bodyPr/>
          <a:lstStyle/>
          <a:p>
            <a:fld id="{5C5660F4-6403-42C1-BC9D-3FABA57B0898}" type="slidenum">
              <a:rPr lang="ru-RU" smtClean="0"/>
              <a:t>6</a:t>
            </a:fld>
            <a:endParaRPr lang="ru-RU"/>
          </a:p>
        </p:txBody>
      </p:sp>
    </p:spTree>
    <p:extLst>
      <p:ext uri="{BB962C8B-B14F-4D97-AF65-F5344CB8AC3E}">
        <p14:creationId xmlns:p14="http://schemas.microsoft.com/office/powerpoint/2010/main" val="351741357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ru-RU" sz="1200" b="1" kern="1200" dirty="0" smtClean="0">
                <a:solidFill>
                  <a:schemeClr val="tx1"/>
                </a:solidFill>
                <a:effectLst/>
                <a:latin typeface="+mn-lt"/>
                <a:ea typeface="+mn-ea"/>
                <a:cs typeface="+mn-cs"/>
              </a:rPr>
              <a:t>Приложение 1</a:t>
            </a:r>
            <a:endParaRPr lang="ru-RU" dirty="0" smtClean="0">
              <a:effectLst/>
            </a:endParaRPr>
          </a:p>
          <a:p>
            <a:r>
              <a:rPr lang="ru-RU" sz="1200" b="1" kern="1200" dirty="0" smtClean="0">
                <a:solidFill>
                  <a:schemeClr val="tx1"/>
                </a:solidFill>
                <a:effectLst/>
                <a:latin typeface="+mn-lt"/>
                <a:ea typeface="+mn-ea"/>
                <a:cs typeface="+mn-cs"/>
              </a:rPr>
              <a:t> </a:t>
            </a:r>
            <a:endParaRPr lang="ru-RU" dirty="0" smtClean="0">
              <a:effectLst/>
            </a:endParaRPr>
          </a:p>
          <a:p>
            <a:r>
              <a:rPr lang="ru-RU" sz="1200" b="1" kern="1200" dirty="0" smtClean="0">
                <a:solidFill>
                  <a:schemeClr val="tx1"/>
                </a:solidFill>
                <a:effectLst/>
                <a:latin typeface="+mn-lt"/>
                <a:ea typeface="+mn-ea"/>
                <a:cs typeface="+mn-cs"/>
              </a:rPr>
              <a:t>Форма </a:t>
            </a:r>
            <a:endParaRPr lang="ru-RU" dirty="0" smtClean="0">
              <a:effectLst/>
            </a:endParaRPr>
          </a:p>
          <a:p>
            <a:r>
              <a:rPr lang="ru-RU" sz="1200" b="1" kern="1200" dirty="0" smtClean="0">
                <a:solidFill>
                  <a:schemeClr val="tx1"/>
                </a:solidFill>
                <a:effectLst/>
                <a:latin typeface="+mn-lt"/>
                <a:ea typeface="+mn-ea"/>
                <a:cs typeface="+mn-cs"/>
              </a:rPr>
              <a:t>информирования родителей и иных законных представителей</a:t>
            </a:r>
            <a:endParaRPr lang="ru-RU" dirty="0" smtClean="0">
              <a:effectLst/>
            </a:endParaRPr>
          </a:p>
          <a:p>
            <a:r>
              <a:rPr lang="ru-RU" sz="1200" b="1" kern="1200" dirty="0" smtClean="0">
                <a:solidFill>
                  <a:schemeClr val="tx1"/>
                </a:solidFill>
                <a:effectLst/>
                <a:latin typeface="+mn-lt"/>
                <a:ea typeface="+mn-ea"/>
                <a:cs typeface="+mn-cs"/>
              </a:rPr>
              <a:t> о проведении психолого-педагогического сопровождения в________________</a:t>
            </a:r>
            <a:endParaRPr lang="ru-RU" dirty="0" smtClean="0">
              <a:effectLst/>
            </a:endParaRPr>
          </a:p>
          <a:p>
            <a:r>
              <a:rPr lang="ru-RU" sz="1200" b="1" i="1" kern="1200" dirty="0" smtClean="0">
                <a:solidFill>
                  <a:schemeClr val="tx1"/>
                </a:solidFill>
                <a:effectLst/>
                <a:latin typeface="+mn-lt"/>
                <a:ea typeface="+mn-ea"/>
                <a:cs typeface="+mn-cs"/>
              </a:rPr>
              <a:t>(наименование организации среднего образования)</a:t>
            </a:r>
            <a:endParaRPr lang="ru-RU" dirty="0" smtClean="0">
              <a:effectLst/>
            </a:endParaRPr>
          </a:p>
          <a:p>
            <a:r>
              <a:rPr lang="ru-RU" sz="1200" b="1" kern="1200" dirty="0" smtClean="0">
                <a:solidFill>
                  <a:schemeClr val="tx1"/>
                </a:solidFill>
                <a:effectLst/>
                <a:latin typeface="+mn-lt"/>
                <a:ea typeface="+mn-ea"/>
                <a:cs typeface="+mn-cs"/>
              </a:rPr>
              <a:t> </a:t>
            </a:r>
            <a:endParaRPr lang="ru-RU" dirty="0" smtClean="0">
              <a:effectLst/>
            </a:endParaRPr>
          </a:p>
          <a:p>
            <a:r>
              <a:rPr lang="ru-RU" sz="1200" b="1" kern="1200" dirty="0" smtClean="0">
                <a:solidFill>
                  <a:schemeClr val="tx1"/>
                </a:solidFill>
                <a:effectLst/>
                <a:latin typeface="+mn-lt"/>
                <a:ea typeface="+mn-ea"/>
                <a:cs typeface="+mn-cs"/>
              </a:rPr>
              <a:t> </a:t>
            </a:r>
            <a:endParaRPr lang="ru-RU" dirty="0" smtClean="0">
              <a:effectLst/>
            </a:endParaRPr>
          </a:p>
          <a:p>
            <a:r>
              <a:rPr lang="ru-RU" sz="1200" kern="1200" dirty="0" smtClean="0">
                <a:solidFill>
                  <a:schemeClr val="tx1"/>
                </a:solidFill>
                <a:effectLst/>
                <a:latin typeface="+mn-lt"/>
                <a:ea typeface="+mn-ea"/>
                <a:cs typeface="+mn-cs"/>
              </a:rPr>
              <a:t>В соответствии с Договором об оказании образовательных услуг информируем Вас о плане работы по психолого-педагогическому сопровождению на ___ учебный год</a:t>
            </a:r>
            <a:endParaRPr lang="ru-RU" dirty="0" smtClean="0">
              <a:effectLst/>
            </a:endParaRPr>
          </a:p>
          <a:p>
            <a:r>
              <a:rPr lang="ru-RU" sz="1200" kern="1200" dirty="0" smtClean="0">
                <a:solidFill>
                  <a:schemeClr val="tx1"/>
                </a:solidFill>
                <a:effectLst/>
                <a:latin typeface="+mn-lt"/>
                <a:ea typeface="+mn-ea"/>
                <a:cs typeface="+mn-cs"/>
              </a:rPr>
              <a:t>Ознакомлен:</a:t>
            </a:r>
            <a:endParaRPr lang="ru-RU" dirty="0" smtClean="0">
              <a:effectLst/>
            </a:endParaRPr>
          </a:p>
          <a:p>
            <a:r>
              <a:rPr lang="ru-RU" sz="1200" i="1" kern="1200" dirty="0" smtClean="0">
                <a:solidFill>
                  <a:schemeClr val="tx1"/>
                </a:solidFill>
                <a:effectLst/>
                <a:latin typeface="+mn-lt"/>
                <a:ea typeface="+mn-ea"/>
                <a:cs typeface="+mn-cs"/>
              </a:rPr>
              <a:t> </a:t>
            </a:r>
            <a:endParaRPr lang="ru-RU" dirty="0" smtClean="0">
              <a:effectLst/>
            </a:endParaRPr>
          </a:p>
          <a:p>
            <a:r>
              <a:rPr lang="ru-RU" sz="1200" kern="1200" dirty="0" smtClean="0">
                <a:solidFill>
                  <a:schemeClr val="tx1"/>
                </a:solidFill>
                <a:effectLst/>
                <a:latin typeface="+mn-lt"/>
                <a:ea typeface="+mn-ea"/>
                <a:cs typeface="+mn-cs"/>
              </a:rPr>
              <a:t>№ п/п</a:t>
            </a:r>
            <a:endParaRPr lang="ru-RU" dirty="0" smtClean="0">
              <a:effectLst/>
            </a:endParaRPr>
          </a:p>
          <a:p>
            <a:r>
              <a:rPr lang="ru-RU" sz="1200" kern="1200" dirty="0" smtClean="0">
                <a:solidFill>
                  <a:schemeClr val="tx1"/>
                </a:solidFill>
                <a:effectLst/>
                <a:latin typeface="+mn-lt"/>
                <a:ea typeface="+mn-ea"/>
                <a:cs typeface="+mn-cs"/>
              </a:rPr>
              <a:t>Фамилия, имя, отчество родителя (законного представителя)</a:t>
            </a:r>
            <a:endParaRPr lang="ru-RU" dirty="0" smtClean="0">
              <a:effectLst/>
            </a:endParaRPr>
          </a:p>
          <a:p>
            <a:r>
              <a:rPr lang="ru-RU" sz="1200" kern="1200" dirty="0" smtClean="0">
                <a:solidFill>
                  <a:schemeClr val="tx1"/>
                </a:solidFill>
                <a:effectLst/>
                <a:latin typeface="+mn-lt"/>
                <a:ea typeface="+mn-ea"/>
                <a:cs typeface="+mn-cs"/>
              </a:rPr>
              <a:t>ФИО ребенка</a:t>
            </a:r>
            <a:endParaRPr lang="ru-RU" dirty="0" smtClean="0">
              <a:effectLst/>
            </a:endParaRPr>
          </a:p>
          <a:p>
            <a:r>
              <a:rPr lang="kk-KZ" sz="1200" kern="1200" dirty="0" smtClean="0">
                <a:solidFill>
                  <a:schemeClr val="tx1"/>
                </a:solidFill>
                <a:effectLst/>
                <a:latin typeface="+mn-lt"/>
                <a:ea typeface="+mn-ea"/>
                <a:cs typeface="+mn-cs"/>
              </a:rPr>
              <a:t>К</a:t>
            </a:r>
            <a:r>
              <a:rPr lang="ru-RU" sz="1200" kern="1200" dirty="0" err="1" smtClean="0">
                <a:solidFill>
                  <a:schemeClr val="tx1"/>
                </a:solidFill>
                <a:effectLst/>
                <a:latin typeface="+mn-lt"/>
                <a:ea typeface="+mn-ea"/>
                <a:cs typeface="+mn-cs"/>
              </a:rPr>
              <a:t>ласс</a:t>
            </a:r>
            <a:endParaRPr lang="ru-RU" dirty="0" smtClean="0">
              <a:effectLst/>
            </a:endParaRPr>
          </a:p>
          <a:p>
            <a:r>
              <a:rPr lang="kk-KZ" sz="1200" kern="1200" dirty="0" smtClean="0">
                <a:solidFill>
                  <a:schemeClr val="tx1"/>
                </a:solidFill>
                <a:effectLst/>
                <a:latin typeface="+mn-lt"/>
                <a:ea typeface="+mn-ea"/>
                <a:cs typeface="+mn-cs"/>
              </a:rPr>
              <a:t>П</a:t>
            </a:r>
            <a:r>
              <a:rPr lang="ru-RU" sz="1200" kern="1200" dirty="0" err="1" smtClean="0">
                <a:solidFill>
                  <a:schemeClr val="tx1"/>
                </a:solidFill>
                <a:effectLst/>
                <a:latin typeface="+mn-lt"/>
                <a:ea typeface="+mn-ea"/>
                <a:cs typeface="+mn-cs"/>
              </a:rPr>
              <a:t>одпись</a:t>
            </a:r>
            <a:endParaRPr lang="ru-RU" dirty="0" smtClean="0">
              <a:effectLst/>
            </a:endParaRPr>
          </a:p>
          <a:p>
            <a:pPr lvl="0"/>
            <a:r>
              <a:rPr lang="ru-RU" sz="1200" kern="1200" dirty="0" smtClean="0">
                <a:solidFill>
                  <a:schemeClr val="tx1"/>
                </a:solidFill>
                <a:effectLst/>
                <a:latin typeface="+mn-lt"/>
                <a:ea typeface="+mn-ea"/>
                <a:cs typeface="+mn-cs"/>
              </a:rPr>
              <a:t> </a:t>
            </a:r>
          </a:p>
          <a:p>
            <a:r>
              <a:rPr lang="ru-RU" sz="1200" kern="1200" dirty="0" smtClean="0">
                <a:solidFill>
                  <a:schemeClr val="tx1"/>
                </a:solidFill>
                <a:effectLst/>
                <a:latin typeface="+mn-lt"/>
                <a:ea typeface="+mn-ea"/>
                <a:cs typeface="+mn-cs"/>
              </a:rPr>
              <a:t> </a:t>
            </a:r>
            <a:endParaRPr lang="ru-RU" dirty="0" smtClean="0">
              <a:effectLst/>
            </a:endParaRPr>
          </a:p>
          <a:p>
            <a:r>
              <a:rPr lang="ru-RU" sz="1200" kern="1200" dirty="0" smtClean="0">
                <a:solidFill>
                  <a:schemeClr val="tx1"/>
                </a:solidFill>
                <a:effectLst/>
                <a:latin typeface="+mn-lt"/>
                <a:ea typeface="+mn-ea"/>
                <a:cs typeface="+mn-cs"/>
              </a:rPr>
              <a:t> </a:t>
            </a:r>
            <a:endParaRPr lang="ru-RU" dirty="0" smtClean="0">
              <a:effectLst/>
            </a:endParaRPr>
          </a:p>
          <a:p>
            <a:r>
              <a:rPr lang="ru-RU" sz="1200" kern="1200" dirty="0" smtClean="0">
                <a:solidFill>
                  <a:schemeClr val="tx1"/>
                </a:solidFill>
                <a:effectLst/>
                <a:latin typeface="+mn-lt"/>
                <a:ea typeface="+mn-ea"/>
                <a:cs typeface="+mn-cs"/>
              </a:rPr>
              <a:t> </a:t>
            </a:r>
            <a:endParaRPr lang="ru-RU" dirty="0" smtClean="0">
              <a:effectLst/>
            </a:endParaRPr>
          </a:p>
          <a:p>
            <a:r>
              <a:rPr lang="ru-RU" sz="1200" kern="1200" dirty="0" smtClean="0">
                <a:solidFill>
                  <a:schemeClr val="tx1"/>
                </a:solidFill>
                <a:effectLst/>
                <a:latin typeface="+mn-lt"/>
                <a:ea typeface="+mn-ea"/>
                <a:cs typeface="+mn-cs"/>
              </a:rPr>
              <a:t> </a:t>
            </a:r>
            <a:endParaRPr lang="ru-RU" dirty="0" smtClean="0">
              <a:effectLst/>
            </a:endParaRPr>
          </a:p>
          <a:p>
            <a:pPr lvl="0"/>
            <a:r>
              <a:rPr lang="ru-RU" sz="1200" kern="1200" dirty="0" smtClean="0">
                <a:solidFill>
                  <a:schemeClr val="tx1"/>
                </a:solidFill>
                <a:effectLst/>
                <a:latin typeface="+mn-lt"/>
                <a:ea typeface="+mn-ea"/>
                <a:cs typeface="+mn-cs"/>
              </a:rPr>
              <a:t> </a:t>
            </a:r>
          </a:p>
          <a:p>
            <a:r>
              <a:rPr lang="ru-RU" sz="1200" kern="1200" dirty="0" smtClean="0">
                <a:solidFill>
                  <a:schemeClr val="tx1"/>
                </a:solidFill>
                <a:effectLst/>
                <a:latin typeface="+mn-lt"/>
                <a:ea typeface="+mn-ea"/>
                <a:cs typeface="+mn-cs"/>
              </a:rPr>
              <a:t> </a:t>
            </a:r>
            <a:endParaRPr lang="ru-RU" dirty="0" smtClean="0">
              <a:effectLst/>
            </a:endParaRPr>
          </a:p>
          <a:p>
            <a:r>
              <a:rPr lang="ru-RU" sz="1200" kern="1200" dirty="0" smtClean="0">
                <a:solidFill>
                  <a:schemeClr val="tx1"/>
                </a:solidFill>
                <a:effectLst/>
                <a:latin typeface="+mn-lt"/>
                <a:ea typeface="+mn-ea"/>
                <a:cs typeface="+mn-cs"/>
              </a:rPr>
              <a:t> </a:t>
            </a:r>
            <a:endParaRPr lang="ru-RU" dirty="0" smtClean="0">
              <a:effectLst/>
            </a:endParaRPr>
          </a:p>
          <a:p>
            <a:r>
              <a:rPr lang="ru-RU" sz="1200" kern="1200" dirty="0" smtClean="0">
                <a:solidFill>
                  <a:schemeClr val="tx1"/>
                </a:solidFill>
                <a:effectLst/>
                <a:latin typeface="+mn-lt"/>
                <a:ea typeface="+mn-ea"/>
                <a:cs typeface="+mn-cs"/>
              </a:rPr>
              <a:t> </a:t>
            </a:r>
            <a:endParaRPr lang="ru-RU" dirty="0" smtClean="0">
              <a:effectLst/>
            </a:endParaRPr>
          </a:p>
          <a:p>
            <a:r>
              <a:rPr lang="ru-RU" sz="1200" kern="1200" dirty="0" smtClean="0">
                <a:solidFill>
                  <a:schemeClr val="tx1"/>
                </a:solidFill>
                <a:effectLst/>
                <a:latin typeface="+mn-lt"/>
                <a:ea typeface="+mn-ea"/>
                <a:cs typeface="+mn-cs"/>
              </a:rPr>
              <a:t> </a:t>
            </a:r>
            <a:endParaRPr lang="ru-RU" dirty="0" smtClean="0">
              <a:effectLst/>
            </a:endParaRPr>
          </a:p>
          <a:p>
            <a:r>
              <a:rPr lang="ru-RU" sz="1200" kern="1200" dirty="0" smtClean="0">
                <a:solidFill>
                  <a:schemeClr val="tx1"/>
                </a:solidFill>
                <a:effectLst/>
                <a:latin typeface="+mn-lt"/>
                <a:ea typeface="+mn-ea"/>
                <a:cs typeface="+mn-cs"/>
              </a:rPr>
              <a:t> </a:t>
            </a:r>
          </a:p>
          <a:p>
            <a:endParaRPr lang="ru-RU" dirty="0"/>
          </a:p>
        </p:txBody>
      </p:sp>
      <p:sp>
        <p:nvSpPr>
          <p:cNvPr id="4" name="Номер слайда 3"/>
          <p:cNvSpPr>
            <a:spLocks noGrp="1"/>
          </p:cNvSpPr>
          <p:nvPr>
            <p:ph type="sldNum" sz="quarter" idx="10"/>
          </p:nvPr>
        </p:nvSpPr>
        <p:spPr/>
        <p:txBody>
          <a:bodyPr/>
          <a:lstStyle/>
          <a:p>
            <a:fld id="{5C5660F4-6403-42C1-BC9D-3FABA57B0898}" type="slidenum">
              <a:rPr lang="ru-RU" smtClean="0"/>
              <a:t>7</a:t>
            </a:fld>
            <a:endParaRPr lang="ru-RU"/>
          </a:p>
        </p:txBody>
      </p:sp>
    </p:spTree>
    <p:extLst>
      <p:ext uri="{BB962C8B-B14F-4D97-AF65-F5344CB8AC3E}">
        <p14:creationId xmlns:p14="http://schemas.microsoft.com/office/powerpoint/2010/main" val="351741357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ru-RU" sz="1200" b="1" kern="1200" dirty="0" smtClean="0">
                <a:solidFill>
                  <a:schemeClr val="tx1"/>
                </a:solidFill>
                <a:effectLst/>
                <a:latin typeface="+mn-lt"/>
                <a:ea typeface="+mn-ea"/>
                <a:cs typeface="+mn-cs"/>
              </a:rPr>
              <a:t>Приложение 1</a:t>
            </a:r>
            <a:endParaRPr lang="ru-RU" dirty="0" smtClean="0">
              <a:effectLst/>
            </a:endParaRPr>
          </a:p>
          <a:p>
            <a:r>
              <a:rPr lang="ru-RU" sz="1200" b="1" kern="1200" dirty="0" smtClean="0">
                <a:solidFill>
                  <a:schemeClr val="tx1"/>
                </a:solidFill>
                <a:effectLst/>
                <a:latin typeface="+mn-lt"/>
                <a:ea typeface="+mn-ea"/>
                <a:cs typeface="+mn-cs"/>
              </a:rPr>
              <a:t> </a:t>
            </a:r>
            <a:endParaRPr lang="ru-RU" dirty="0" smtClean="0">
              <a:effectLst/>
            </a:endParaRPr>
          </a:p>
          <a:p>
            <a:r>
              <a:rPr lang="ru-RU" sz="1200" b="1" kern="1200" dirty="0" smtClean="0">
                <a:solidFill>
                  <a:schemeClr val="tx1"/>
                </a:solidFill>
                <a:effectLst/>
                <a:latin typeface="+mn-lt"/>
                <a:ea typeface="+mn-ea"/>
                <a:cs typeface="+mn-cs"/>
              </a:rPr>
              <a:t>Форма </a:t>
            </a:r>
            <a:endParaRPr lang="ru-RU" dirty="0" smtClean="0">
              <a:effectLst/>
            </a:endParaRPr>
          </a:p>
          <a:p>
            <a:r>
              <a:rPr lang="ru-RU" sz="1200" b="1" kern="1200" dirty="0" smtClean="0">
                <a:solidFill>
                  <a:schemeClr val="tx1"/>
                </a:solidFill>
                <a:effectLst/>
                <a:latin typeface="+mn-lt"/>
                <a:ea typeface="+mn-ea"/>
                <a:cs typeface="+mn-cs"/>
              </a:rPr>
              <a:t>информирования родителей и иных законных представителей</a:t>
            </a:r>
            <a:endParaRPr lang="ru-RU" dirty="0" smtClean="0">
              <a:effectLst/>
            </a:endParaRPr>
          </a:p>
          <a:p>
            <a:r>
              <a:rPr lang="ru-RU" sz="1200" b="1" kern="1200" dirty="0" smtClean="0">
                <a:solidFill>
                  <a:schemeClr val="tx1"/>
                </a:solidFill>
                <a:effectLst/>
                <a:latin typeface="+mn-lt"/>
                <a:ea typeface="+mn-ea"/>
                <a:cs typeface="+mn-cs"/>
              </a:rPr>
              <a:t> о проведении психолого-педагогического сопровождения в________________</a:t>
            </a:r>
            <a:endParaRPr lang="ru-RU" dirty="0" smtClean="0">
              <a:effectLst/>
            </a:endParaRPr>
          </a:p>
          <a:p>
            <a:r>
              <a:rPr lang="ru-RU" sz="1200" b="1" i="1" kern="1200" dirty="0" smtClean="0">
                <a:solidFill>
                  <a:schemeClr val="tx1"/>
                </a:solidFill>
                <a:effectLst/>
                <a:latin typeface="+mn-lt"/>
                <a:ea typeface="+mn-ea"/>
                <a:cs typeface="+mn-cs"/>
              </a:rPr>
              <a:t>(наименование организации среднего образования)</a:t>
            </a:r>
            <a:endParaRPr lang="ru-RU" dirty="0" smtClean="0">
              <a:effectLst/>
            </a:endParaRPr>
          </a:p>
          <a:p>
            <a:r>
              <a:rPr lang="ru-RU" sz="1200" b="1" kern="1200" dirty="0" smtClean="0">
                <a:solidFill>
                  <a:schemeClr val="tx1"/>
                </a:solidFill>
                <a:effectLst/>
                <a:latin typeface="+mn-lt"/>
                <a:ea typeface="+mn-ea"/>
                <a:cs typeface="+mn-cs"/>
              </a:rPr>
              <a:t> </a:t>
            </a:r>
            <a:endParaRPr lang="ru-RU" dirty="0" smtClean="0">
              <a:effectLst/>
            </a:endParaRPr>
          </a:p>
          <a:p>
            <a:r>
              <a:rPr lang="ru-RU" sz="1200" b="1" kern="1200" dirty="0" smtClean="0">
                <a:solidFill>
                  <a:schemeClr val="tx1"/>
                </a:solidFill>
                <a:effectLst/>
                <a:latin typeface="+mn-lt"/>
                <a:ea typeface="+mn-ea"/>
                <a:cs typeface="+mn-cs"/>
              </a:rPr>
              <a:t> </a:t>
            </a:r>
            <a:endParaRPr lang="ru-RU" dirty="0" smtClean="0">
              <a:effectLst/>
            </a:endParaRPr>
          </a:p>
          <a:p>
            <a:r>
              <a:rPr lang="ru-RU" sz="1200" kern="1200" dirty="0" smtClean="0">
                <a:solidFill>
                  <a:schemeClr val="tx1"/>
                </a:solidFill>
                <a:effectLst/>
                <a:latin typeface="+mn-lt"/>
                <a:ea typeface="+mn-ea"/>
                <a:cs typeface="+mn-cs"/>
              </a:rPr>
              <a:t>В соответствии с Договором об оказании образовательных услуг информируем Вас о плане работы по психолого-педагогическому сопровождению на ___ учебный год</a:t>
            </a:r>
            <a:endParaRPr lang="ru-RU" dirty="0" smtClean="0">
              <a:effectLst/>
            </a:endParaRPr>
          </a:p>
          <a:p>
            <a:r>
              <a:rPr lang="ru-RU" sz="1200" kern="1200" dirty="0" smtClean="0">
                <a:solidFill>
                  <a:schemeClr val="tx1"/>
                </a:solidFill>
                <a:effectLst/>
                <a:latin typeface="+mn-lt"/>
                <a:ea typeface="+mn-ea"/>
                <a:cs typeface="+mn-cs"/>
              </a:rPr>
              <a:t>Ознакомлен:</a:t>
            </a:r>
            <a:endParaRPr lang="ru-RU" dirty="0" smtClean="0">
              <a:effectLst/>
            </a:endParaRPr>
          </a:p>
          <a:p>
            <a:r>
              <a:rPr lang="ru-RU" sz="1200" i="1" kern="1200" dirty="0" smtClean="0">
                <a:solidFill>
                  <a:schemeClr val="tx1"/>
                </a:solidFill>
                <a:effectLst/>
                <a:latin typeface="+mn-lt"/>
                <a:ea typeface="+mn-ea"/>
                <a:cs typeface="+mn-cs"/>
              </a:rPr>
              <a:t> </a:t>
            </a:r>
            <a:endParaRPr lang="ru-RU" dirty="0" smtClean="0">
              <a:effectLst/>
            </a:endParaRPr>
          </a:p>
          <a:p>
            <a:r>
              <a:rPr lang="ru-RU" sz="1200" kern="1200" dirty="0" smtClean="0">
                <a:solidFill>
                  <a:schemeClr val="tx1"/>
                </a:solidFill>
                <a:effectLst/>
                <a:latin typeface="+mn-lt"/>
                <a:ea typeface="+mn-ea"/>
                <a:cs typeface="+mn-cs"/>
              </a:rPr>
              <a:t>№ п/п</a:t>
            </a:r>
            <a:endParaRPr lang="ru-RU" dirty="0" smtClean="0">
              <a:effectLst/>
            </a:endParaRPr>
          </a:p>
          <a:p>
            <a:r>
              <a:rPr lang="ru-RU" sz="1200" kern="1200" dirty="0" smtClean="0">
                <a:solidFill>
                  <a:schemeClr val="tx1"/>
                </a:solidFill>
                <a:effectLst/>
                <a:latin typeface="+mn-lt"/>
                <a:ea typeface="+mn-ea"/>
                <a:cs typeface="+mn-cs"/>
              </a:rPr>
              <a:t>Фамилия, имя, отчество родителя (законного представителя)</a:t>
            </a:r>
            <a:endParaRPr lang="ru-RU" dirty="0" smtClean="0">
              <a:effectLst/>
            </a:endParaRPr>
          </a:p>
          <a:p>
            <a:r>
              <a:rPr lang="ru-RU" sz="1200" kern="1200" dirty="0" smtClean="0">
                <a:solidFill>
                  <a:schemeClr val="tx1"/>
                </a:solidFill>
                <a:effectLst/>
                <a:latin typeface="+mn-lt"/>
                <a:ea typeface="+mn-ea"/>
                <a:cs typeface="+mn-cs"/>
              </a:rPr>
              <a:t>ФИО ребенка</a:t>
            </a:r>
            <a:endParaRPr lang="ru-RU" dirty="0" smtClean="0">
              <a:effectLst/>
            </a:endParaRPr>
          </a:p>
          <a:p>
            <a:r>
              <a:rPr lang="kk-KZ" sz="1200" kern="1200" dirty="0" smtClean="0">
                <a:solidFill>
                  <a:schemeClr val="tx1"/>
                </a:solidFill>
                <a:effectLst/>
                <a:latin typeface="+mn-lt"/>
                <a:ea typeface="+mn-ea"/>
                <a:cs typeface="+mn-cs"/>
              </a:rPr>
              <a:t>К</a:t>
            </a:r>
            <a:r>
              <a:rPr lang="ru-RU" sz="1200" kern="1200" dirty="0" err="1" smtClean="0">
                <a:solidFill>
                  <a:schemeClr val="tx1"/>
                </a:solidFill>
                <a:effectLst/>
                <a:latin typeface="+mn-lt"/>
                <a:ea typeface="+mn-ea"/>
                <a:cs typeface="+mn-cs"/>
              </a:rPr>
              <a:t>ласс</a:t>
            </a:r>
            <a:endParaRPr lang="ru-RU" dirty="0" smtClean="0">
              <a:effectLst/>
            </a:endParaRPr>
          </a:p>
          <a:p>
            <a:r>
              <a:rPr lang="kk-KZ" sz="1200" kern="1200" dirty="0" smtClean="0">
                <a:solidFill>
                  <a:schemeClr val="tx1"/>
                </a:solidFill>
                <a:effectLst/>
                <a:latin typeface="+mn-lt"/>
                <a:ea typeface="+mn-ea"/>
                <a:cs typeface="+mn-cs"/>
              </a:rPr>
              <a:t>П</a:t>
            </a:r>
            <a:r>
              <a:rPr lang="ru-RU" sz="1200" kern="1200" dirty="0" err="1" smtClean="0">
                <a:solidFill>
                  <a:schemeClr val="tx1"/>
                </a:solidFill>
                <a:effectLst/>
                <a:latin typeface="+mn-lt"/>
                <a:ea typeface="+mn-ea"/>
                <a:cs typeface="+mn-cs"/>
              </a:rPr>
              <a:t>одпись</a:t>
            </a:r>
            <a:endParaRPr lang="ru-RU" dirty="0" smtClean="0">
              <a:effectLst/>
            </a:endParaRPr>
          </a:p>
          <a:p>
            <a:pPr lvl="0"/>
            <a:r>
              <a:rPr lang="ru-RU" sz="1200" kern="1200" dirty="0" smtClean="0">
                <a:solidFill>
                  <a:schemeClr val="tx1"/>
                </a:solidFill>
                <a:effectLst/>
                <a:latin typeface="+mn-lt"/>
                <a:ea typeface="+mn-ea"/>
                <a:cs typeface="+mn-cs"/>
              </a:rPr>
              <a:t> </a:t>
            </a:r>
          </a:p>
          <a:p>
            <a:r>
              <a:rPr lang="ru-RU" sz="1200" kern="1200" dirty="0" smtClean="0">
                <a:solidFill>
                  <a:schemeClr val="tx1"/>
                </a:solidFill>
                <a:effectLst/>
                <a:latin typeface="+mn-lt"/>
                <a:ea typeface="+mn-ea"/>
                <a:cs typeface="+mn-cs"/>
              </a:rPr>
              <a:t> </a:t>
            </a:r>
            <a:endParaRPr lang="ru-RU" dirty="0" smtClean="0">
              <a:effectLst/>
            </a:endParaRPr>
          </a:p>
          <a:p>
            <a:r>
              <a:rPr lang="ru-RU" sz="1200" kern="1200" dirty="0" smtClean="0">
                <a:solidFill>
                  <a:schemeClr val="tx1"/>
                </a:solidFill>
                <a:effectLst/>
                <a:latin typeface="+mn-lt"/>
                <a:ea typeface="+mn-ea"/>
                <a:cs typeface="+mn-cs"/>
              </a:rPr>
              <a:t> </a:t>
            </a:r>
            <a:endParaRPr lang="ru-RU" dirty="0" smtClean="0">
              <a:effectLst/>
            </a:endParaRPr>
          </a:p>
          <a:p>
            <a:r>
              <a:rPr lang="ru-RU" sz="1200" kern="1200" dirty="0" smtClean="0">
                <a:solidFill>
                  <a:schemeClr val="tx1"/>
                </a:solidFill>
                <a:effectLst/>
                <a:latin typeface="+mn-lt"/>
                <a:ea typeface="+mn-ea"/>
                <a:cs typeface="+mn-cs"/>
              </a:rPr>
              <a:t> </a:t>
            </a:r>
            <a:endParaRPr lang="ru-RU" dirty="0" smtClean="0">
              <a:effectLst/>
            </a:endParaRPr>
          </a:p>
          <a:p>
            <a:r>
              <a:rPr lang="ru-RU" sz="1200" kern="1200" dirty="0" smtClean="0">
                <a:solidFill>
                  <a:schemeClr val="tx1"/>
                </a:solidFill>
                <a:effectLst/>
                <a:latin typeface="+mn-lt"/>
                <a:ea typeface="+mn-ea"/>
                <a:cs typeface="+mn-cs"/>
              </a:rPr>
              <a:t> </a:t>
            </a:r>
            <a:endParaRPr lang="ru-RU" dirty="0" smtClean="0">
              <a:effectLst/>
            </a:endParaRPr>
          </a:p>
          <a:p>
            <a:pPr lvl="0"/>
            <a:r>
              <a:rPr lang="ru-RU" sz="1200" kern="1200" dirty="0" smtClean="0">
                <a:solidFill>
                  <a:schemeClr val="tx1"/>
                </a:solidFill>
                <a:effectLst/>
                <a:latin typeface="+mn-lt"/>
                <a:ea typeface="+mn-ea"/>
                <a:cs typeface="+mn-cs"/>
              </a:rPr>
              <a:t> </a:t>
            </a:r>
          </a:p>
          <a:p>
            <a:r>
              <a:rPr lang="ru-RU" sz="1200" kern="1200" dirty="0" smtClean="0">
                <a:solidFill>
                  <a:schemeClr val="tx1"/>
                </a:solidFill>
                <a:effectLst/>
                <a:latin typeface="+mn-lt"/>
                <a:ea typeface="+mn-ea"/>
                <a:cs typeface="+mn-cs"/>
              </a:rPr>
              <a:t> </a:t>
            </a:r>
            <a:endParaRPr lang="ru-RU" dirty="0" smtClean="0">
              <a:effectLst/>
            </a:endParaRPr>
          </a:p>
          <a:p>
            <a:r>
              <a:rPr lang="ru-RU" sz="1200" kern="1200" dirty="0" smtClean="0">
                <a:solidFill>
                  <a:schemeClr val="tx1"/>
                </a:solidFill>
                <a:effectLst/>
                <a:latin typeface="+mn-lt"/>
                <a:ea typeface="+mn-ea"/>
                <a:cs typeface="+mn-cs"/>
              </a:rPr>
              <a:t> </a:t>
            </a:r>
            <a:endParaRPr lang="ru-RU" dirty="0" smtClean="0">
              <a:effectLst/>
            </a:endParaRPr>
          </a:p>
          <a:p>
            <a:r>
              <a:rPr lang="ru-RU" sz="1200" kern="1200" dirty="0" smtClean="0">
                <a:solidFill>
                  <a:schemeClr val="tx1"/>
                </a:solidFill>
                <a:effectLst/>
                <a:latin typeface="+mn-lt"/>
                <a:ea typeface="+mn-ea"/>
                <a:cs typeface="+mn-cs"/>
              </a:rPr>
              <a:t> </a:t>
            </a:r>
            <a:endParaRPr lang="ru-RU" dirty="0" smtClean="0">
              <a:effectLst/>
            </a:endParaRPr>
          </a:p>
          <a:p>
            <a:r>
              <a:rPr lang="ru-RU" sz="1200" kern="1200" dirty="0" smtClean="0">
                <a:solidFill>
                  <a:schemeClr val="tx1"/>
                </a:solidFill>
                <a:effectLst/>
                <a:latin typeface="+mn-lt"/>
                <a:ea typeface="+mn-ea"/>
                <a:cs typeface="+mn-cs"/>
              </a:rPr>
              <a:t> </a:t>
            </a:r>
            <a:endParaRPr lang="ru-RU" dirty="0" smtClean="0">
              <a:effectLst/>
            </a:endParaRPr>
          </a:p>
          <a:p>
            <a:r>
              <a:rPr lang="ru-RU" sz="1200" kern="1200" dirty="0" smtClean="0">
                <a:solidFill>
                  <a:schemeClr val="tx1"/>
                </a:solidFill>
                <a:effectLst/>
                <a:latin typeface="+mn-lt"/>
                <a:ea typeface="+mn-ea"/>
                <a:cs typeface="+mn-cs"/>
              </a:rPr>
              <a:t> </a:t>
            </a:r>
          </a:p>
          <a:p>
            <a:endParaRPr lang="ru-RU" dirty="0"/>
          </a:p>
        </p:txBody>
      </p:sp>
      <p:sp>
        <p:nvSpPr>
          <p:cNvPr id="4" name="Номер слайда 3"/>
          <p:cNvSpPr>
            <a:spLocks noGrp="1"/>
          </p:cNvSpPr>
          <p:nvPr>
            <p:ph type="sldNum" sz="quarter" idx="10"/>
          </p:nvPr>
        </p:nvSpPr>
        <p:spPr/>
        <p:txBody>
          <a:bodyPr/>
          <a:lstStyle/>
          <a:p>
            <a:fld id="{5C5660F4-6403-42C1-BC9D-3FABA57B0898}" type="slidenum">
              <a:rPr lang="ru-RU" smtClean="0"/>
              <a:t>8</a:t>
            </a:fld>
            <a:endParaRPr lang="ru-RU"/>
          </a:p>
        </p:txBody>
      </p:sp>
    </p:spTree>
    <p:extLst>
      <p:ext uri="{BB962C8B-B14F-4D97-AF65-F5344CB8AC3E}">
        <p14:creationId xmlns:p14="http://schemas.microsoft.com/office/powerpoint/2010/main" val="351741357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ru-RU" sz="1200" b="1" kern="1200" dirty="0" smtClean="0">
                <a:solidFill>
                  <a:schemeClr val="tx1"/>
                </a:solidFill>
                <a:effectLst/>
                <a:latin typeface="+mn-lt"/>
                <a:ea typeface="+mn-ea"/>
                <a:cs typeface="+mn-cs"/>
              </a:rPr>
              <a:t>Приложение 1</a:t>
            </a:r>
            <a:endParaRPr lang="ru-RU" dirty="0" smtClean="0">
              <a:effectLst/>
            </a:endParaRPr>
          </a:p>
          <a:p>
            <a:r>
              <a:rPr lang="ru-RU" sz="1200" b="1" kern="1200" dirty="0" smtClean="0">
                <a:solidFill>
                  <a:schemeClr val="tx1"/>
                </a:solidFill>
                <a:effectLst/>
                <a:latin typeface="+mn-lt"/>
                <a:ea typeface="+mn-ea"/>
                <a:cs typeface="+mn-cs"/>
              </a:rPr>
              <a:t> </a:t>
            </a:r>
            <a:endParaRPr lang="ru-RU" dirty="0" smtClean="0">
              <a:effectLst/>
            </a:endParaRPr>
          </a:p>
          <a:p>
            <a:r>
              <a:rPr lang="ru-RU" sz="1200" b="1" kern="1200" dirty="0" smtClean="0">
                <a:solidFill>
                  <a:schemeClr val="tx1"/>
                </a:solidFill>
                <a:effectLst/>
                <a:latin typeface="+mn-lt"/>
                <a:ea typeface="+mn-ea"/>
                <a:cs typeface="+mn-cs"/>
              </a:rPr>
              <a:t>Форма </a:t>
            </a:r>
            <a:endParaRPr lang="ru-RU" dirty="0" smtClean="0">
              <a:effectLst/>
            </a:endParaRPr>
          </a:p>
          <a:p>
            <a:r>
              <a:rPr lang="ru-RU" sz="1200" b="1" kern="1200" dirty="0" smtClean="0">
                <a:solidFill>
                  <a:schemeClr val="tx1"/>
                </a:solidFill>
                <a:effectLst/>
                <a:latin typeface="+mn-lt"/>
                <a:ea typeface="+mn-ea"/>
                <a:cs typeface="+mn-cs"/>
              </a:rPr>
              <a:t>информирования родителей и иных законных представителей</a:t>
            </a:r>
            <a:endParaRPr lang="ru-RU" dirty="0" smtClean="0">
              <a:effectLst/>
            </a:endParaRPr>
          </a:p>
          <a:p>
            <a:r>
              <a:rPr lang="ru-RU" sz="1200" b="1" kern="1200" dirty="0" smtClean="0">
                <a:solidFill>
                  <a:schemeClr val="tx1"/>
                </a:solidFill>
                <a:effectLst/>
                <a:latin typeface="+mn-lt"/>
                <a:ea typeface="+mn-ea"/>
                <a:cs typeface="+mn-cs"/>
              </a:rPr>
              <a:t> о проведении психолого-педагогического сопровождения в________________</a:t>
            </a:r>
            <a:endParaRPr lang="ru-RU" dirty="0" smtClean="0">
              <a:effectLst/>
            </a:endParaRPr>
          </a:p>
          <a:p>
            <a:r>
              <a:rPr lang="ru-RU" sz="1200" b="1" i="1" kern="1200" dirty="0" smtClean="0">
                <a:solidFill>
                  <a:schemeClr val="tx1"/>
                </a:solidFill>
                <a:effectLst/>
                <a:latin typeface="+mn-lt"/>
                <a:ea typeface="+mn-ea"/>
                <a:cs typeface="+mn-cs"/>
              </a:rPr>
              <a:t>(наименование организации среднего образования)</a:t>
            </a:r>
            <a:endParaRPr lang="ru-RU" dirty="0" smtClean="0">
              <a:effectLst/>
            </a:endParaRPr>
          </a:p>
          <a:p>
            <a:r>
              <a:rPr lang="ru-RU" sz="1200" b="1" kern="1200" dirty="0" smtClean="0">
                <a:solidFill>
                  <a:schemeClr val="tx1"/>
                </a:solidFill>
                <a:effectLst/>
                <a:latin typeface="+mn-lt"/>
                <a:ea typeface="+mn-ea"/>
                <a:cs typeface="+mn-cs"/>
              </a:rPr>
              <a:t> </a:t>
            </a:r>
            <a:endParaRPr lang="ru-RU" dirty="0" smtClean="0">
              <a:effectLst/>
            </a:endParaRPr>
          </a:p>
          <a:p>
            <a:r>
              <a:rPr lang="ru-RU" sz="1200" b="1" kern="1200" dirty="0" smtClean="0">
                <a:solidFill>
                  <a:schemeClr val="tx1"/>
                </a:solidFill>
                <a:effectLst/>
                <a:latin typeface="+mn-lt"/>
                <a:ea typeface="+mn-ea"/>
                <a:cs typeface="+mn-cs"/>
              </a:rPr>
              <a:t> </a:t>
            </a:r>
            <a:endParaRPr lang="ru-RU" dirty="0" smtClean="0">
              <a:effectLst/>
            </a:endParaRPr>
          </a:p>
          <a:p>
            <a:r>
              <a:rPr lang="ru-RU" sz="1200" kern="1200" dirty="0" smtClean="0">
                <a:solidFill>
                  <a:schemeClr val="tx1"/>
                </a:solidFill>
                <a:effectLst/>
                <a:latin typeface="+mn-lt"/>
                <a:ea typeface="+mn-ea"/>
                <a:cs typeface="+mn-cs"/>
              </a:rPr>
              <a:t>В соответствии с Договором об оказании образовательных услуг информируем Вас о плане работы по психолого-педагогическому сопровождению на ___ учебный год</a:t>
            </a:r>
            <a:endParaRPr lang="ru-RU" dirty="0" smtClean="0">
              <a:effectLst/>
            </a:endParaRPr>
          </a:p>
          <a:p>
            <a:r>
              <a:rPr lang="ru-RU" sz="1200" kern="1200" dirty="0" smtClean="0">
                <a:solidFill>
                  <a:schemeClr val="tx1"/>
                </a:solidFill>
                <a:effectLst/>
                <a:latin typeface="+mn-lt"/>
                <a:ea typeface="+mn-ea"/>
                <a:cs typeface="+mn-cs"/>
              </a:rPr>
              <a:t>Ознакомлен:</a:t>
            </a:r>
            <a:endParaRPr lang="ru-RU" dirty="0" smtClean="0">
              <a:effectLst/>
            </a:endParaRPr>
          </a:p>
          <a:p>
            <a:r>
              <a:rPr lang="ru-RU" sz="1200" i="1" kern="1200" dirty="0" smtClean="0">
                <a:solidFill>
                  <a:schemeClr val="tx1"/>
                </a:solidFill>
                <a:effectLst/>
                <a:latin typeface="+mn-lt"/>
                <a:ea typeface="+mn-ea"/>
                <a:cs typeface="+mn-cs"/>
              </a:rPr>
              <a:t> </a:t>
            </a:r>
            <a:endParaRPr lang="ru-RU" dirty="0" smtClean="0">
              <a:effectLst/>
            </a:endParaRPr>
          </a:p>
          <a:p>
            <a:r>
              <a:rPr lang="ru-RU" sz="1200" kern="1200" dirty="0" smtClean="0">
                <a:solidFill>
                  <a:schemeClr val="tx1"/>
                </a:solidFill>
                <a:effectLst/>
                <a:latin typeface="+mn-lt"/>
                <a:ea typeface="+mn-ea"/>
                <a:cs typeface="+mn-cs"/>
              </a:rPr>
              <a:t>№ п/п</a:t>
            </a:r>
            <a:endParaRPr lang="ru-RU" dirty="0" smtClean="0">
              <a:effectLst/>
            </a:endParaRPr>
          </a:p>
          <a:p>
            <a:r>
              <a:rPr lang="ru-RU" sz="1200" kern="1200" dirty="0" smtClean="0">
                <a:solidFill>
                  <a:schemeClr val="tx1"/>
                </a:solidFill>
                <a:effectLst/>
                <a:latin typeface="+mn-lt"/>
                <a:ea typeface="+mn-ea"/>
                <a:cs typeface="+mn-cs"/>
              </a:rPr>
              <a:t>Фамилия, имя, отчество родителя (законного представителя)</a:t>
            </a:r>
            <a:endParaRPr lang="ru-RU" dirty="0" smtClean="0">
              <a:effectLst/>
            </a:endParaRPr>
          </a:p>
          <a:p>
            <a:r>
              <a:rPr lang="ru-RU" sz="1200" kern="1200" dirty="0" smtClean="0">
                <a:solidFill>
                  <a:schemeClr val="tx1"/>
                </a:solidFill>
                <a:effectLst/>
                <a:latin typeface="+mn-lt"/>
                <a:ea typeface="+mn-ea"/>
                <a:cs typeface="+mn-cs"/>
              </a:rPr>
              <a:t>ФИО ребенка</a:t>
            </a:r>
            <a:endParaRPr lang="ru-RU" dirty="0" smtClean="0">
              <a:effectLst/>
            </a:endParaRPr>
          </a:p>
          <a:p>
            <a:r>
              <a:rPr lang="kk-KZ" sz="1200" kern="1200" dirty="0" smtClean="0">
                <a:solidFill>
                  <a:schemeClr val="tx1"/>
                </a:solidFill>
                <a:effectLst/>
                <a:latin typeface="+mn-lt"/>
                <a:ea typeface="+mn-ea"/>
                <a:cs typeface="+mn-cs"/>
              </a:rPr>
              <a:t>К</a:t>
            </a:r>
            <a:r>
              <a:rPr lang="ru-RU" sz="1200" kern="1200" dirty="0" err="1" smtClean="0">
                <a:solidFill>
                  <a:schemeClr val="tx1"/>
                </a:solidFill>
                <a:effectLst/>
                <a:latin typeface="+mn-lt"/>
                <a:ea typeface="+mn-ea"/>
                <a:cs typeface="+mn-cs"/>
              </a:rPr>
              <a:t>ласс</a:t>
            </a:r>
            <a:endParaRPr lang="ru-RU" dirty="0" smtClean="0">
              <a:effectLst/>
            </a:endParaRPr>
          </a:p>
          <a:p>
            <a:r>
              <a:rPr lang="kk-KZ" sz="1200" kern="1200" dirty="0" smtClean="0">
                <a:solidFill>
                  <a:schemeClr val="tx1"/>
                </a:solidFill>
                <a:effectLst/>
                <a:latin typeface="+mn-lt"/>
                <a:ea typeface="+mn-ea"/>
                <a:cs typeface="+mn-cs"/>
              </a:rPr>
              <a:t>П</a:t>
            </a:r>
            <a:r>
              <a:rPr lang="ru-RU" sz="1200" kern="1200" dirty="0" err="1" smtClean="0">
                <a:solidFill>
                  <a:schemeClr val="tx1"/>
                </a:solidFill>
                <a:effectLst/>
                <a:latin typeface="+mn-lt"/>
                <a:ea typeface="+mn-ea"/>
                <a:cs typeface="+mn-cs"/>
              </a:rPr>
              <a:t>одпись</a:t>
            </a:r>
            <a:endParaRPr lang="ru-RU" dirty="0" smtClean="0">
              <a:effectLst/>
            </a:endParaRPr>
          </a:p>
          <a:p>
            <a:pPr lvl="0"/>
            <a:r>
              <a:rPr lang="ru-RU" sz="1200" kern="1200" dirty="0" smtClean="0">
                <a:solidFill>
                  <a:schemeClr val="tx1"/>
                </a:solidFill>
                <a:effectLst/>
                <a:latin typeface="+mn-lt"/>
                <a:ea typeface="+mn-ea"/>
                <a:cs typeface="+mn-cs"/>
              </a:rPr>
              <a:t> </a:t>
            </a:r>
          </a:p>
          <a:p>
            <a:r>
              <a:rPr lang="ru-RU" sz="1200" kern="1200" dirty="0" smtClean="0">
                <a:solidFill>
                  <a:schemeClr val="tx1"/>
                </a:solidFill>
                <a:effectLst/>
                <a:latin typeface="+mn-lt"/>
                <a:ea typeface="+mn-ea"/>
                <a:cs typeface="+mn-cs"/>
              </a:rPr>
              <a:t> </a:t>
            </a:r>
            <a:endParaRPr lang="ru-RU" dirty="0" smtClean="0">
              <a:effectLst/>
            </a:endParaRPr>
          </a:p>
          <a:p>
            <a:r>
              <a:rPr lang="ru-RU" sz="1200" kern="1200" dirty="0" smtClean="0">
                <a:solidFill>
                  <a:schemeClr val="tx1"/>
                </a:solidFill>
                <a:effectLst/>
                <a:latin typeface="+mn-lt"/>
                <a:ea typeface="+mn-ea"/>
                <a:cs typeface="+mn-cs"/>
              </a:rPr>
              <a:t> </a:t>
            </a:r>
            <a:endParaRPr lang="ru-RU" dirty="0" smtClean="0">
              <a:effectLst/>
            </a:endParaRPr>
          </a:p>
          <a:p>
            <a:r>
              <a:rPr lang="ru-RU" sz="1200" kern="1200" dirty="0" smtClean="0">
                <a:solidFill>
                  <a:schemeClr val="tx1"/>
                </a:solidFill>
                <a:effectLst/>
                <a:latin typeface="+mn-lt"/>
                <a:ea typeface="+mn-ea"/>
                <a:cs typeface="+mn-cs"/>
              </a:rPr>
              <a:t> </a:t>
            </a:r>
            <a:endParaRPr lang="ru-RU" dirty="0" smtClean="0">
              <a:effectLst/>
            </a:endParaRPr>
          </a:p>
          <a:p>
            <a:r>
              <a:rPr lang="ru-RU" sz="1200" kern="1200" dirty="0" smtClean="0">
                <a:solidFill>
                  <a:schemeClr val="tx1"/>
                </a:solidFill>
                <a:effectLst/>
                <a:latin typeface="+mn-lt"/>
                <a:ea typeface="+mn-ea"/>
                <a:cs typeface="+mn-cs"/>
              </a:rPr>
              <a:t> </a:t>
            </a:r>
            <a:endParaRPr lang="ru-RU" dirty="0" smtClean="0">
              <a:effectLst/>
            </a:endParaRPr>
          </a:p>
          <a:p>
            <a:pPr lvl="0"/>
            <a:r>
              <a:rPr lang="ru-RU" sz="1200" kern="1200" dirty="0" smtClean="0">
                <a:solidFill>
                  <a:schemeClr val="tx1"/>
                </a:solidFill>
                <a:effectLst/>
                <a:latin typeface="+mn-lt"/>
                <a:ea typeface="+mn-ea"/>
                <a:cs typeface="+mn-cs"/>
              </a:rPr>
              <a:t> </a:t>
            </a:r>
          </a:p>
          <a:p>
            <a:r>
              <a:rPr lang="ru-RU" sz="1200" kern="1200" dirty="0" smtClean="0">
                <a:solidFill>
                  <a:schemeClr val="tx1"/>
                </a:solidFill>
                <a:effectLst/>
                <a:latin typeface="+mn-lt"/>
                <a:ea typeface="+mn-ea"/>
                <a:cs typeface="+mn-cs"/>
              </a:rPr>
              <a:t> </a:t>
            </a:r>
            <a:endParaRPr lang="ru-RU" dirty="0" smtClean="0">
              <a:effectLst/>
            </a:endParaRPr>
          </a:p>
          <a:p>
            <a:r>
              <a:rPr lang="ru-RU" sz="1200" kern="1200" dirty="0" smtClean="0">
                <a:solidFill>
                  <a:schemeClr val="tx1"/>
                </a:solidFill>
                <a:effectLst/>
                <a:latin typeface="+mn-lt"/>
                <a:ea typeface="+mn-ea"/>
                <a:cs typeface="+mn-cs"/>
              </a:rPr>
              <a:t> </a:t>
            </a:r>
            <a:endParaRPr lang="ru-RU" dirty="0" smtClean="0">
              <a:effectLst/>
            </a:endParaRPr>
          </a:p>
          <a:p>
            <a:r>
              <a:rPr lang="ru-RU" sz="1200" kern="1200" dirty="0" smtClean="0">
                <a:solidFill>
                  <a:schemeClr val="tx1"/>
                </a:solidFill>
                <a:effectLst/>
                <a:latin typeface="+mn-lt"/>
                <a:ea typeface="+mn-ea"/>
                <a:cs typeface="+mn-cs"/>
              </a:rPr>
              <a:t> </a:t>
            </a:r>
            <a:endParaRPr lang="ru-RU" dirty="0" smtClean="0">
              <a:effectLst/>
            </a:endParaRPr>
          </a:p>
          <a:p>
            <a:r>
              <a:rPr lang="ru-RU" sz="1200" kern="1200" dirty="0" smtClean="0">
                <a:solidFill>
                  <a:schemeClr val="tx1"/>
                </a:solidFill>
                <a:effectLst/>
                <a:latin typeface="+mn-lt"/>
                <a:ea typeface="+mn-ea"/>
                <a:cs typeface="+mn-cs"/>
              </a:rPr>
              <a:t> </a:t>
            </a:r>
            <a:endParaRPr lang="ru-RU" dirty="0" smtClean="0">
              <a:effectLst/>
            </a:endParaRPr>
          </a:p>
          <a:p>
            <a:r>
              <a:rPr lang="ru-RU" sz="1200" kern="1200" dirty="0" smtClean="0">
                <a:solidFill>
                  <a:schemeClr val="tx1"/>
                </a:solidFill>
                <a:effectLst/>
                <a:latin typeface="+mn-lt"/>
                <a:ea typeface="+mn-ea"/>
                <a:cs typeface="+mn-cs"/>
              </a:rPr>
              <a:t> </a:t>
            </a:r>
          </a:p>
          <a:p>
            <a:endParaRPr lang="ru-RU" dirty="0"/>
          </a:p>
        </p:txBody>
      </p:sp>
      <p:sp>
        <p:nvSpPr>
          <p:cNvPr id="4" name="Номер слайда 3"/>
          <p:cNvSpPr>
            <a:spLocks noGrp="1"/>
          </p:cNvSpPr>
          <p:nvPr>
            <p:ph type="sldNum" sz="quarter" idx="10"/>
          </p:nvPr>
        </p:nvSpPr>
        <p:spPr/>
        <p:txBody>
          <a:bodyPr/>
          <a:lstStyle/>
          <a:p>
            <a:fld id="{5C5660F4-6403-42C1-BC9D-3FABA57B0898}" type="slidenum">
              <a:rPr lang="ru-RU" smtClean="0"/>
              <a:t>9</a:t>
            </a:fld>
            <a:endParaRPr lang="ru-RU"/>
          </a:p>
        </p:txBody>
      </p:sp>
    </p:spTree>
    <p:extLst>
      <p:ext uri="{BB962C8B-B14F-4D97-AF65-F5344CB8AC3E}">
        <p14:creationId xmlns:p14="http://schemas.microsoft.com/office/powerpoint/2010/main" val="351741357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ru-RU" sz="1200" b="1" kern="1200" dirty="0" smtClean="0">
                <a:solidFill>
                  <a:schemeClr val="tx1"/>
                </a:solidFill>
                <a:effectLst/>
                <a:latin typeface="+mn-lt"/>
                <a:ea typeface="+mn-ea"/>
                <a:cs typeface="+mn-cs"/>
              </a:rPr>
              <a:t>Приложение 1</a:t>
            </a:r>
            <a:endParaRPr lang="ru-RU" dirty="0" smtClean="0">
              <a:effectLst/>
            </a:endParaRPr>
          </a:p>
          <a:p>
            <a:r>
              <a:rPr lang="ru-RU" sz="1200" b="1" kern="1200" dirty="0" smtClean="0">
                <a:solidFill>
                  <a:schemeClr val="tx1"/>
                </a:solidFill>
                <a:effectLst/>
                <a:latin typeface="+mn-lt"/>
                <a:ea typeface="+mn-ea"/>
                <a:cs typeface="+mn-cs"/>
              </a:rPr>
              <a:t> </a:t>
            </a:r>
            <a:endParaRPr lang="ru-RU" dirty="0" smtClean="0">
              <a:effectLst/>
            </a:endParaRPr>
          </a:p>
          <a:p>
            <a:r>
              <a:rPr lang="ru-RU" sz="1200" b="1" kern="1200" dirty="0" smtClean="0">
                <a:solidFill>
                  <a:schemeClr val="tx1"/>
                </a:solidFill>
                <a:effectLst/>
                <a:latin typeface="+mn-lt"/>
                <a:ea typeface="+mn-ea"/>
                <a:cs typeface="+mn-cs"/>
              </a:rPr>
              <a:t>Форма </a:t>
            </a:r>
            <a:endParaRPr lang="ru-RU" dirty="0" smtClean="0">
              <a:effectLst/>
            </a:endParaRPr>
          </a:p>
          <a:p>
            <a:r>
              <a:rPr lang="ru-RU" sz="1200" b="1" kern="1200" dirty="0" smtClean="0">
                <a:solidFill>
                  <a:schemeClr val="tx1"/>
                </a:solidFill>
                <a:effectLst/>
                <a:latin typeface="+mn-lt"/>
                <a:ea typeface="+mn-ea"/>
                <a:cs typeface="+mn-cs"/>
              </a:rPr>
              <a:t>информирования родителей и иных законных представителей</a:t>
            </a:r>
            <a:endParaRPr lang="ru-RU" dirty="0" smtClean="0">
              <a:effectLst/>
            </a:endParaRPr>
          </a:p>
          <a:p>
            <a:r>
              <a:rPr lang="ru-RU" sz="1200" b="1" kern="1200" dirty="0" smtClean="0">
                <a:solidFill>
                  <a:schemeClr val="tx1"/>
                </a:solidFill>
                <a:effectLst/>
                <a:latin typeface="+mn-lt"/>
                <a:ea typeface="+mn-ea"/>
                <a:cs typeface="+mn-cs"/>
              </a:rPr>
              <a:t> о проведении психолого-педагогического сопровождения в________________</a:t>
            </a:r>
            <a:endParaRPr lang="ru-RU" dirty="0" smtClean="0">
              <a:effectLst/>
            </a:endParaRPr>
          </a:p>
          <a:p>
            <a:r>
              <a:rPr lang="ru-RU" sz="1200" b="1" i="1" kern="1200" dirty="0" smtClean="0">
                <a:solidFill>
                  <a:schemeClr val="tx1"/>
                </a:solidFill>
                <a:effectLst/>
                <a:latin typeface="+mn-lt"/>
                <a:ea typeface="+mn-ea"/>
                <a:cs typeface="+mn-cs"/>
              </a:rPr>
              <a:t>(наименование организации среднего образования)</a:t>
            </a:r>
            <a:endParaRPr lang="ru-RU" dirty="0" smtClean="0">
              <a:effectLst/>
            </a:endParaRPr>
          </a:p>
          <a:p>
            <a:r>
              <a:rPr lang="ru-RU" sz="1200" b="1" kern="1200" dirty="0" smtClean="0">
                <a:solidFill>
                  <a:schemeClr val="tx1"/>
                </a:solidFill>
                <a:effectLst/>
                <a:latin typeface="+mn-lt"/>
                <a:ea typeface="+mn-ea"/>
                <a:cs typeface="+mn-cs"/>
              </a:rPr>
              <a:t> </a:t>
            </a:r>
            <a:endParaRPr lang="ru-RU" dirty="0" smtClean="0">
              <a:effectLst/>
            </a:endParaRPr>
          </a:p>
          <a:p>
            <a:r>
              <a:rPr lang="ru-RU" sz="1200" b="1" kern="1200" dirty="0" smtClean="0">
                <a:solidFill>
                  <a:schemeClr val="tx1"/>
                </a:solidFill>
                <a:effectLst/>
                <a:latin typeface="+mn-lt"/>
                <a:ea typeface="+mn-ea"/>
                <a:cs typeface="+mn-cs"/>
              </a:rPr>
              <a:t> </a:t>
            </a:r>
            <a:endParaRPr lang="ru-RU" dirty="0" smtClean="0">
              <a:effectLst/>
            </a:endParaRPr>
          </a:p>
          <a:p>
            <a:r>
              <a:rPr lang="ru-RU" sz="1200" kern="1200" dirty="0" smtClean="0">
                <a:solidFill>
                  <a:schemeClr val="tx1"/>
                </a:solidFill>
                <a:effectLst/>
                <a:latin typeface="+mn-lt"/>
                <a:ea typeface="+mn-ea"/>
                <a:cs typeface="+mn-cs"/>
              </a:rPr>
              <a:t>В соответствии с Договором об оказании образовательных услуг информируем Вас о плане работы по психолого-педагогическому сопровождению на ___ учебный год</a:t>
            </a:r>
            <a:endParaRPr lang="ru-RU" dirty="0" smtClean="0">
              <a:effectLst/>
            </a:endParaRPr>
          </a:p>
          <a:p>
            <a:r>
              <a:rPr lang="ru-RU" sz="1200" kern="1200" dirty="0" smtClean="0">
                <a:solidFill>
                  <a:schemeClr val="tx1"/>
                </a:solidFill>
                <a:effectLst/>
                <a:latin typeface="+mn-lt"/>
                <a:ea typeface="+mn-ea"/>
                <a:cs typeface="+mn-cs"/>
              </a:rPr>
              <a:t>Ознакомлен:</a:t>
            </a:r>
            <a:endParaRPr lang="ru-RU" dirty="0" smtClean="0">
              <a:effectLst/>
            </a:endParaRPr>
          </a:p>
          <a:p>
            <a:r>
              <a:rPr lang="ru-RU" sz="1200" i="1" kern="1200" dirty="0" smtClean="0">
                <a:solidFill>
                  <a:schemeClr val="tx1"/>
                </a:solidFill>
                <a:effectLst/>
                <a:latin typeface="+mn-lt"/>
                <a:ea typeface="+mn-ea"/>
                <a:cs typeface="+mn-cs"/>
              </a:rPr>
              <a:t> </a:t>
            </a:r>
            <a:endParaRPr lang="ru-RU" dirty="0" smtClean="0">
              <a:effectLst/>
            </a:endParaRPr>
          </a:p>
          <a:p>
            <a:r>
              <a:rPr lang="ru-RU" sz="1200" kern="1200" dirty="0" smtClean="0">
                <a:solidFill>
                  <a:schemeClr val="tx1"/>
                </a:solidFill>
                <a:effectLst/>
                <a:latin typeface="+mn-lt"/>
                <a:ea typeface="+mn-ea"/>
                <a:cs typeface="+mn-cs"/>
              </a:rPr>
              <a:t>№ п/п</a:t>
            </a:r>
            <a:endParaRPr lang="ru-RU" dirty="0" smtClean="0">
              <a:effectLst/>
            </a:endParaRPr>
          </a:p>
          <a:p>
            <a:r>
              <a:rPr lang="ru-RU" sz="1200" kern="1200" dirty="0" smtClean="0">
                <a:solidFill>
                  <a:schemeClr val="tx1"/>
                </a:solidFill>
                <a:effectLst/>
                <a:latin typeface="+mn-lt"/>
                <a:ea typeface="+mn-ea"/>
                <a:cs typeface="+mn-cs"/>
              </a:rPr>
              <a:t>Фамилия, имя, отчество родителя (законного представителя)</a:t>
            </a:r>
            <a:endParaRPr lang="ru-RU" dirty="0" smtClean="0">
              <a:effectLst/>
            </a:endParaRPr>
          </a:p>
          <a:p>
            <a:r>
              <a:rPr lang="ru-RU" sz="1200" kern="1200" dirty="0" smtClean="0">
                <a:solidFill>
                  <a:schemeClr val="tx1"/>
                </a:solidFill>
                <a:effectLst/>
                <a:latin typeface="+mn-lt"/>
                <a:ea typeface="+mn-ea"/>
                <a:cs typeface="+mn-cs"/>
              </a:rPr>
              <a:t>ФИО ребенка</a:t>
            </a:r>
            <a:endParaRPr lang="ru-RU" dirty="0" smtClean="0">
              <a:effectLst/>
            </a:endParaRPr>
          </a:p>
          <a:p>
            <a:r>
              <a:rPr lang="kk-KZ" sz="1200" kern="1200" dirty="0" smtClean="0">
                <a:solidFill>
                  <a:schemeClr val="tx1"/>
                </a:solidFill>
                <a:effectLst/>
                <a:latin typeface="+mn-lt"/>
                <a:ea typeface="+mn-ea"/>
                <a:cs typeface="+mn-cs"/>
              </a:rPr>
              <a:t>К</a:t>
            </a:r>
            <a:r>
              <a:rPr lang="ru-RU" sz="1200" kern="1200" dirty="0" err="1" smtClean="0">
                <a:solidFill>
                  <a:schemeClr val="tx1"/>
                </a:solidFill>
                <a:effectLst/>
                <a:latin typeface="+mn-lt"/>
                <a:ea typeface="+mn-ea"/>
                <a:cs typeface="+mn-cs"/>
              </a:rPr>
              <a:t>ласс</a:t>
            </a:r>
            <a:endParaRPr lang="ru-RU" dirty="0" smtClean="0">
              <a:effectLst/>
            </a:endParaRPr>
          </a:p>
          <a:p>
            <a:r>
              <a:rPr lang="kk-KZ" sz="1200" kern="1200" dirty="0" smtClean="0">
                <a:solidFill>
                  <a:schemeClr val="tx1"/>
                </a:solidFill>
                <a:effectLst/>
                <a:latin typeface="+mn-lt"/>
                <a:ea typeface="+mn-ea"/>
                <a:cs typeface="+mn-cs"/>
              </a:rPr>
              <a:t>П</a:t>
            </a:r>
            <a:r>
              <a:rPr lang="ru-RU" sz="1200" kern="1200" dirty="0" err="1" smtClean="0">
                <a:solidFill>
                  <a:schemeClr val="tx1"/>
                </a:solidFill>
                <a:effectLst/>
                <a:latin typeface="+mn-lt"/>
                <a:ea typeface="+mn-ea"/>
                <a:cs typeface="+mn-cs"/>
              </a:rPr>
              <a:t>одпись</a:t>
            </a:r>
            <a:endParaRPr lang="ru-RU" dirty="0" smtClean="0">
              <a:effectLst/>
            </a:endParaRPr>
          </a:p>
          <a:p>
            <a:pPr lvl="0"/>
            <a:r>
              <a:rPr lang="ru-RU" sz="1200" kern="1200" dirty="0" smtClean="0">
                <a:solidFill>
                  <a:schemeClr val="tx1"/>
                </a:solidFill>
                <a:effectLst/>
                <a:latin typeface="+mn-lt"/>
                <a:ea typeface="+mn-ea"/>
                <a:cs typeface="+mn-cs"/>
              </a:rPr>
              <a:t> </a:t>
            </a:r>
          </a:p>
          <a:p>
            <a:r>
              <a:rPr lang="ru-RU" sz="1200" kern="1200" dirty="0" smtClean="0">
                <a:solidFill>
                  <a:schemeClr val="tx1"/>
                </a:solidFill>
                <a:effectLst/>
                <a:latin typeface="+mn-lt"/>
                <a:ea typeface="+mn-ea"/>
                <a:cs typeface="+mn-cs"/>
              </a:rPr>
              <a:t> </a:t>
            </a:r>
            <a:endParaRPr lang="ru-RU" dirty="0" smtClean="0">
              <a:effectLst/>
            </a:endParaRPr>
          </a:p>
          <a:p>
            <a:r>
              <a:rPr lang="ru-RU" sz="1200" kern="1200" dirty="0" smtClean="0">
                <a:solidFill>
                  <a:schemeClr val="tx1"/>
                </a:solidFill>
                <a:effectLst/>
                <a:latin typeface="+mn-lt"/>
                <a:ea typeface="+mn-ea"/>
                <a:cs typeface="+mn-cs"/>
              </a:rPr>
              <a:t> </a:t>
            </a:r>
            <a:endParaRPr lang="ru-RU" dirty="0" smtClean="0">
              <a:effectLst/>
            </a:endParaRPr>
          </a:p>
          <a:p>
            <a:r>
              <a:rPr lang="ru-RU" sz="1200" kern="1200" dirty="0" smtClean="0">
                <a:solidFill>
                  <a:schemeClr val="tx1"/>
                </a:solidFill>
                <a:effectLst/>
                <a:latin typeface="+mn-lt"/>
                <a:ea typeface="+mn-ea"/>
                <a:cs typeface="+mn-cs"/>
              </a:rPr>
              <a:t> </a:t>
            </a:r>
            <a:endParaRPr lang="ru-RU" dirty="0" smtClean="0">
              <a:effectLst/>
            </a:endParaRPr>
          </a:p>
          <a:p>
            <a:r>
              <a:rPr lang="ru-RU" sz="1200" kern="1200" dirty="0" smtClean="0">
                <a:solidFill>
                  <a:schemeClr val="tx1"/>
                </a:solidFill>
                <a:effectLst/>
                <a:latin typeface="+mn-lt"/>
                <a:ea typeface="+mn-ea"/>
                <a:cs typeface="+mn-cs"/>
              </a:rPr>
              <a:t> </a:t>
            </a:r>
            <a:endParaRPr lang="ru-RU" dirty="0" smtClean="0">
              <a:effectLst/>
            </a:endParaRPr>
          </a:p>
          <a:p>
            <a:pPr lvl="0"/>
            <a:r>
              <a:rPr lang="ru-RU" sz="1200" kern="1200" dirty="0" smtClean="0">
                <a:solidFill>
                  <a:schemeClr val="tx1"/>
                </a:solidFill>
                <a:effectLst/>
                <a:latin typeface="+mn-lt"/>
                <a:ea typeface="+mn-ea"/>
                <a:cs typeface="+mn-cs"/>
              </a:rPr>
              <a:t> </a:t>
            </a:r>
          </a:p>
          <a:p>
            <a:r>
              <a:rPr lang="ru-RU" sz="1200" kern="1200" dirty="0" smtClean="0">
                <a:solidFill>
                  <a:schemeClr val="tx1"/>
                </a:solidFill>
                <a:effectLst/>
                <a:latin typeface="+mn-lt"/>
                <a:ea typeface="+mn-ea"/>
                <a:cs typeface="+mn-cs"/>
              </a:rPr>
              <a:t> </a:t>
            </a:r>
            <a:endParaRPr lang="ru-RU" dirty="0" smtClean="0">
              <a:effectLst/>
            </a:endParaRPr>
          </a:p>
          <a:p>
            <a:r>
              <a:rPr lang="ru-RU" sz="1200" kern="1200" dirty="0" smtClean="0">
                <a:solidFill>
                  <a:schemeClr val="tx1"/>
                </a:solidFill>
                <a:effectLst/>
                <a:latin typeface="+mn-lt"/>
                <a:ea typeface="+mn-ea"/>
                <a:cs typeface="+mn-cs"/>
              </a:rPr>
              <a:t> </a:t>
            </a:r>
            <a:endParaRPr lang="ru-RU" dirty="0" smtClean="0">
              <a:effectLst/>
            </a:endParaRPr>
          </a:p>
          <a:p>
            <a:r>
              <a:rPr lang="ru-RU" sz="1200" kern="1200" dirty="0" smtClean="0">
                <a:solidFill>
                  <a:schemeClr val="tx1"/>
                </a:solidFill>
                <a:effectLst/>
                <a:latin typeface="+mn-lt"/>
                <a:ea typeface="+mn-ea"/>
                <a:cs typeface="+mn-cs"/>
              </a:rPr>
              <a:t> </a:t>
            </a:r>
            <a:endParaRPr lang="ru-RU" dirty="0" smtClean="0">
              <a:effectLst/>
            </a:endParaRPr>
          </a:p>
          <a:p>
            <a:r>
              <a:rPr lang="ru-RU" sz="1200" kern="1200" dirty="0" smtClean="0">
                <a:solidFill>
                  <a:schemeClr val="tx1"/>
                </a:solidFill>
                <a:effectLst/>
                <a:latin typeface="+mn-lt"/>
                <a:ea typeface="+mn-ea"/>
                <a:cs typeface="+mn-cs"/>
              </a:rPr>
              <a:t> </a:t>
            </a:r>
            <a:endParaRPr lang="ru-RU" dirty="0" smtClean="0">
              <a:effectLst/>
            </a:endParaRPr>
          </a:p>
          <a:p>
            <a:r>
              <a:rPr lang="ru-RU" sz="1200" kern="1200" dirty="0" smtClean="0">
                <a:solidFill>
                  <a:schemeClr val="tx1"/>
                </a:solidFill>
                <a:effectLst/>
                <a:latin typeface="+mn-lt"/>
                <a:ea typeface="+mn-ea"/>
                <a:cs typeface="+mn-cs"/>
              </a:rPr>
              <a:t> </a:t>
            </a:r>
          </a:p>
          <a:p>
            <a:endParaRPr lang="ru-RU" dirty="0"/>
          </a:p>
        </p:txBody>
      </p:sp>
      <p:sp>
        <p:nvSpPr>
          <p:cNvPr id="4" name="Номер слайда 3"/>
          <p:cNvSpPr>
            <a:spLocks noGrp="1"/>
          </p:cNvSpPr>
          <p:nvPr>
            <p:ph type="sldNum" sz="quarter" idx="10"/>
          </p:nvPr>
        </p:nvSpPr>
        <p:spPr/>
        <p:txBody>
          <a:bodyPr/>
          <a:lstStyle/>
          <a:p>
            <a:fld id="{5C5660F4-6403-42C1-BC9D-3FABA57B0898}" type="slidenum">
              <a:rPr lang="ru-RU" smtClean="0"/>
              <a:t>10</a:t>
            </a:fld>
            <a:endParaRPr lang="ru-RU"/>
          </a:p>
        </p:txBody>
      </p:sp>
    </p:spTree>
    <p:extLst>
      <p:ext uri="{BB962C8B-B14F-4D97-AF65-F5344CB8AC3E}">
        <p14:creationId xmlns:p14="http://schemas.microsoft.com/office/powerpoint/2010/main" val="351741357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ru-RU" sz="1200" b="1" kern="1200" dirty="0" smtClean="0">
                <a:solidFill>
                  <a:schemeClr val="tx1"/>
                </a:solidFill>
                <a:effectLst/>
                <a:latin typeface="+mn-lt"/>
                <a:ea typeface="+mn-ea"/>
                <a:cs typeface="+mn-cs"/>
              </a:rPr>
              <a:t>Приложение 1</a:t>
            </a:r>
            <a:endParaRPr lang="ru-RU" dirty="0" smtClean="0">
              <a:effectLst/>
            </a:endParaRPr>
          </a:p>
          <a:p>
            <a:r>
              <a:rPr lang="ru-RU" sz="1200" b="1" kern="1200" dirty="0" smtClean="0">
                <a:solidFill>
                  <a:schemeClr val="tx1"/>
                </a:solidFill>
                <a:effectLst/>
                <a:latin typeface="+mn-lt"/>
                <a:ea typeface="+mn-ea"/>
                <a:cs typeface="+mn-cs"/>
              </a:rPr>
              <a:t> </a:t>
            </a:r>
            <a:endParaRPr lang="ru-RU" dirty="0" smtClean="0">
              <a:effectLst/>
            </a:endParaRPr>
          </a:p>
          <a:p>
            <a:r>
              <a:rPr lang="ru-RU" sz="1200" b="1" kern="1200" dirty="0" smtClean="0">
                <a:solidFill>
                  <a:schemeClr val="tx1"/>
                </a:solidFill>
                <a:effectLst/>
                <a:latin typeface="+mn-lt"/>
                <a:ea typeface="+mn-ea"/>
                <a:cs typeface="+mn-cs"/>
              </a:rPr>
              <a:t>Форма </a:t>
            </a:r>
            <a:endParaRPr lang="ru-RU" dirty="0" smtClean="0">
              <a:effectLst/>
            </a:endParaRPr>
          </a:p>
          <a:p>
            <a:r>
              <a:rPr lang="ru-RU" sz="1200" b="1" kern="1200" dirty="0" smtClean="0">
                <a:solidFill>
                  <a:schemeClr val="tx1"/>
                </a:solidFill>
                <a:effectLst/>
                <a:latin typeface="+mn-lt"/>
                <a:ea typeface="+mn-ea"/>
                <a:cs typeface="+mn-cs"/>
              </a:rPr>
              <a:t>информирования родителей и иных законных представителей</a:t>
            </a:r>
            <a:endParaRPr lang="ru-RU" dirty="0" smtClean="0">
              <a:effectLst/>
            </a:endParaRPr>
          </a:p>
          <a:p>
            <a:r>
              <a:rPr lang="ru-RU" sz="1200" b="1" kern="1200" dirty="0" smtClean="0">
                <a:solidFill>
                  <a:schemeClr val="tx1"/>
                </a:solidFill>
                <a:effectLst/>
                <a:latin typeface="+mn-lt"/>
                <a:ea typeface="+mn-ea"/>
                <a:cs typeface="+mn-cs"/>
              </a:rPr>
              <a:t> о проведении психолого-педагогического сопровождения в________________</a:t>
            </a:r>
            <a:endParaRPr lang="ru-RU" dirty="0" smtClean="0">
              <a:effectLst/>
            </a:endParaRPr>
          </a:p>
          <a:p>
            <a:r>
              <a:rPr lang="ru-RU" sz="1200" b="1" i="1" kern="1200" dirty="0" smtClean="0">
                <a:solidFill>
                  <a:schemeClr val="tx1"/>
                </a:solidFill>
                <a:effectLst/>
                <a:latin typeface="+mn-lt"/>
                <a:ea typeface="+mn-ea"/>
                <a:cs typeface="+mn-cs"/>
              </a:rPr>
              <a:t>(наименование организации среднего образования)</a:t>
            </a:r>
            <a:endParaRPr lang="ru-RU" dirty="0" smtClean="0">
              <a:effectLst/>
            </a:endParaRPr>
          </a:p>
          <a:p>
            <a:r>
              <a:rPr lang="ru-RU" sz="1200" b="1" kern="1200" dirty="0" smtClean="0">
                <a:solidFill>
                  <a:schemeClr val="tx1"/>
                </a:solidFill>
                <a:effectLst/>
                <a:latin typeface="+mn-lt"/>
                <a:ea typeface="+mn-ea"/>
                <a:cs typeface="+mn-cs"/>
              </a:rPr>
              <a:t> </a:t>
            </a:r>
            <a:endParaRPr lang="ru-RU" dirty="0" smtClean="0">
              <a:effectLst/>
            </a:endParaRPr>
          </a:p>
          <a:p>
            <a:r>
              <a:rPr lang="ru-RU" sz="1200" b="1" kern="1200" dirty="0" smtClean="0">
                <a:solidFill>
                  <a:schemeClr val="tx1"/>
                </a:solidFill>
                <a:effectLst/>
                <a:latin typeface="+mn-lt"/>
                <a:ea typeface="+mn-ea"/>
                <a:cs typeface="+mn-cs"/>
              </a:rPr>
              <a:t> </a:t>
            </a:r>
            <a:endParaRPr lang="ru-RU" dirty="0" smtClean="0">
              <a:effectLst/>
            </a:endParaRPr>
          </a:p>
          <a:p>
            <a:r>
              <a:rPr lang="ru-RU" sz="1200" kern="1200" dirty="0" smtClean="0">
                <a:solidFill>
                  <a:schemeClr val="tx1"/>
                </a:solidFill>
                <a:effectLst/>
                <a:latin typeface="+mn-lt"/>
                <a:ea typeface="+mn-ea"/>
                <a:cs typeface="+mn-cs"/>
              </a:rPr>
              <a:t>В соответствии с Договором об оказании образовательных услуг информируем Вас о плане работы по психолого-педагогическому сопровождению на ___ учебный год</a:t>
            </a:r>
            <a:endParaRPr lang="ru-RU" dirty="0" smtClean="0">
              <a:effectLst/>
            </a:endParaRPr>
          </a:p>
          <a:p>
            <a:r>
              <a:rPr lang="ru-RU" sz="1200" kern="1200" dirty="0" smtClean="0">
                <a:solidFill>
                  <a:schemeClr val="tx1"/>
                </a:solidFill>
                <a:effectLst/>
                <a:latin typeface="+mn-lt"/>
                <a:ea typeface="+mn-ea"/>
                <a:cs typeface="+mn-cs"/>
              </a:rPr>
              <a:t>Ознакомлен:</a:t>
            </a:r>
            <a:endParaRPr lang="ru-RU" dirty="0" smtClean="0">
              <a:effectLst/>
            </a:endParaRPr>
          </a:p>
          <a:p>
            <a:r>
              <a:rPr lang="ru-RU" sz="1200" i="1" kern="1200" dirty="0" smtClean="0">
                <a:solidFill>
                  <a:schemeClr val="tx1"/>
                </a:solidFill>
                <a:effectLst/>
                <a:latin typeface="+mn-lt"/>
                <a:ea typeface="+mn-ea"/>
                <a:cs typeface="+mn-cs"/>
              </a:rPr>
              <a:t> </a:t>
            </a:r>
            <a:endParaRPr lang="ru-RU" dirty="0" smtClean="0">
              <a:effectLst/>
            </a:endParaRPr>
          </a:p>
          <a:p>
            <a:r>
              <a:rPr lang="ru-RU" sz="1200" kern="1200" dirty="0" smtClean="0">
                <a:solidFill>
                  <a:schemeClr val="tx1"/>
                </a:solidFill>
                <a:effectLst/>
                <a:latin typeface="+mn-lt"/>
                <a:ea typeface="+mn-ea"/>
                <a:cs typeface="+mn-cs"/>
              </a:rPr>
              <a:t>№ п/п</a:t>
            </a:r>
            <a:endParaRPr lang="ru-RU" dirty="0" smtClean="0">
              <a:effectLst/>
            </a:endParaRPr>
          </a:p>
          <a:p>
            <a:r>
              <a:rPr lang="ru-RU" sz="1200" kern="1200" dirty="0" smtClean="0">
                <a:solidFill>
                  <a:schemeClr val="tx1"/>
                </a:solidFill>
                <a:effectLst/>
                <a:latin typeface="+mn-lt"/>
                <a:ea typeface="+mn-ea"/>
                <a:cs typeface="+mn-cs"/>
              </a:rPr>
              <a:t>Фамилия, имя, отчество родителя (законного представителя)</a:t>
            </a:r>
            <a:endParaRPr lang="ru-RU" dirty="0" smtClean="0">
              <a:effectLst/>
            </a:endParaRPr>
          </a:p>
          <a:p>
            <a:r>
              <a:rPr lang="ru-RU" sz="1200" kern="1200" dirty="0" smtClean="0">
                <a:solidFill>
                  <a:schemeClr val="tx1"/>
                </a:solidFill>
                <a:effectLst/>
                <a:latin typeface="+mn-lt"/>
                <a:ea typeface="+mn-ea"/>
                <a:cs typeface="+mn-cs"/>
              </a:rPr>
              <a:t>ФИО ребенка</a:t>
            </a:r>
            <a:endParaRPr lang="ru-RU" dirty="0" smtClean="0">
              <a:effectLst/>
            </a:endParaRPr>
          </a:p>
          <a:p>
            <a:r>
              <a:rPr lang="kk-KZ" sz="1200" kern="1200" dirty="0" smtClean="0">
                <a:solidFill>
                  <a:schemeClr val="tx1"/>
                </a:solidFill>
                <a:effectLst/>
                <a:latin typeface="+mn-lt"/>
                <a:ea typeface="+mn-ea"/>
                <a:cs typeface="+mn-cs"/>
              </a:rPr>
              <a:t>К</a:t>
            </a:r>
            <a:r>
              <a:rPr lang="ru-RU" sz="1200" kern="1200" dirty="0" err="1" smtClean="0">
                <a:solidFill>
                  <a:schemeClr val="tx1"/>
                </a:solidFill>
                <a:effectLst/>
                <a:latin typeface="+mn-lt"/>
                <a:ea typeface="+mn-ea"/>
                <a:cs typeface="+mn-cs"/>
              </a:rPr>
              <a:t>ласс</a:t>
            </a:r>
            <a:endParaRPr lang="ru-RU" dirty="0" smtClean="0">
              <a:effectLst/>
            </a:endParaRPr>
          </a:p>
          <a:p>
            <a:r>
              <a:rPr lang="kk-KZ" sz="1200" kern="1200" dirty="0" smtClean="0">
                <a:solidFill>
                  <a:schemeClr val="tx1"/>
                </a:solidFill>
                <a:effectLst/>
                <a:latin typeface="+mn-lt"/>
                <a:ea typeface="+mn-ea"/>
                <a:cs typeface="+mn-cs"/>
              </a:rPr>
              <a:t>П</a:t>
            </a:r>
            <a:r>
              <a:rPr lang="ru-RU" sz="1200" kern="1200" dirty="0" err="1" smtClean="0">
                <a:solidFill>
                  <a:schemeClr val="tx1"/>
                </a:solidFill>
                <a:effectLst/>
                <a:latin typeface="+mn-lt"/>
                <a:ea typeface="+mn-ea"/>
                <a:cs typeface="+mn-cs"/>
              </a:rPr>
              <a:t>одпись</a:t>
            </a:r>
            <a:endParaRPr lang="ru-RU" dirty="0" smtClean="0">
              <a:effectLst/>
            </a:endParaRPr>
          </a:p>
          <a:p>
            <a:pPr lvl="0"/>
            <a:r>
              <a:rPr lang="ru-RU" sz="1200" kern="1200" dirty="0" smtClean="0">
                <a:solidFill>
                  <a:schemeClr val="tx1"/>
                </a:solidFill>
                <a:effectLst/>
                <a:latin typeface="+mn-lt"/>
                <a:ea typeface="+mn-ea"/>
                <a:cs typeface="+mn-cs"/>
              </a:rPr>
              <a:t> </a:t>
            </a:r>
          </a:p>
          <a:p>
            <a:r>
              <a:rPr lang="ru-RU" sz="1200" kern="1200" dirty="0" smtClean="0">
                <a:solidFill>
                  <a:schemeClr val="tx1"/>
                </a:solidFill>
                <a:effectLst/>
                <a:latin typeface="+mn-lt"/>
                <a:ea typeface="+mn-ea"/>
                <a:cs typeface="+mn-cs"/>
              </a:rPr>
              <a:t> </a:t>
            </a:r>
            <a:endParaRPr lang="ru-RU" dirty="0" smtClean="0">
              <a:effectLst/>
            </a:endParaRPr>
          </a:p>
          <a:p>
            <a:r>
              <a:rPr lang="ru-RU" sz="1200" kern="1200" dirty="0" smtClean="0">
                <a:solidFill>
                  <a:schemeClr val="tx1"/>
                </a:solidFill>
                <a:effectLst/>
                <a:latin typeface="+mn-lt"/>
                <a:ea typeface="+mn-ea"/>
                <a:cs typeface="+mn-cs"/>
              </a:rPr>
              <a:t> </a:t>
            </a:r>
            <a:endParaRPr lang="ru-RU" dirty="0" smtClean="0">
              <a:effectLst/>
            </a:endParaRPr>
          </a:p>
          <a:p>
            <a:r>
              <a:rPr lang="ru-RU" sz="1200" kern="1200" dirty="0" smtClean="0">
                <a:solidFill>
                  <a:schemeClr val="tx1"/>
                </a:solidFill>
                <a:effectLst/>
                <a:latin typeface="+mn-lt"/>
                <a:ea typeface="+mn-ea"/>
                <a:cs typeface="+mn-cs"/>
              </a:rPr>
              <a:t> </a:t>
            </a:r>
            <a:endParaRPr lang="ru-RU" dirty="0" smtClean="0">
              <a:effectLst/>
            </a:endParaRPr>
          </a:p>
          <a:p>
            <a:r>
              <a:rPr lang="ru-RU" sz="1200" kern="1200" dirty="0" smtClean="0">
                <a:solidFill>
                  <a:schemeClr val="tx1"/>
                </a:solidFill>
                <a:effectLst/>
                <a:latin typeface="+mn-lt"/>
                <a:ea typeface="+mn-ea"/>
                <a:cs typeface="+mn-cs"/>
              </a:rPr>
              <a:t> </a:t>
            </a:r>
            <a:endParaRPr lang="ru-RU" dirty="0" smtClean="0">
              <a:effectLst/>
            </a:endParaRPr>
          </a:p>
          <a:p>
            <a:pPr lvl="0"/>
            <a:r>
              <a:rPr lang="ru-RU" sz="1200" kern="1200" dirty="0" smtClean="0">
                <a:solidFill>
                  <a:schemeClr val="tx1"/>
                </a:solidFill>
                <a:effectLst/>
                <a:latin typeface="+mn-lt"/>
                <a:ea typeface="+mn-ea"/>
                <a:cs typeface="+mn-cs"/>
              </a:rPr>
              <a:t> </a:t>
            </a:r>
          </a:p>
          <a:p>
            <a:r>
              <a:rPr lang="ru-RU" sz="1200" kern="1200" dirty="0" smtClean="0">
                <a:solidFill>
                  <a:schemeClr val="tx1"/>
                </a:solidFill>
                <a:effectLst/>
                <a:latin typeface="+mn-lt"/>
                <a:ea typeface="+mn-ea"/>
                <a:cs typeface="+mn-cs"/>
              </a:rPr>
              <a:t> </a:t>
            </a:r>
            <a:endParaRPr lang="ru-RU" dirty="0" smtClean="0">
              <a:effectLst/>
            </a:endParaRPr>
          </a:p>
          <a:p>
            <a:r>
              <a:rPr lang="ru-RU" sz="1200" kern="1200" dirty="0" smtClean="0">
                <a:solidFill>
                  <a:schemeClr val="tx1"/>
                </a:solidFill>
                <a:effectLst/>
                <a:latin typeface="+mn-lt"/>
                <a:ea typeface="+mn-ea"/>
                <a:cs typeface="+mn-cs"/>
              </a:rPr>
              <a:t> </a:t>
            </a:r>
            <a:endParaRPr lang="ru-RU" dirty="0" smtClean="0">
              <a:effectLst/>
            </a:endParaRPr>
          </a:p>
          <a:p>
            <a:r>
              <a:rPr lang="ru-RU" sz="1200" kern="1200" dirty="0" smtClean="0">
                <a:solidFill>
                  <a:schemeClr val="tx1"/>
                </a:solidFill>
                <a:effectLst/>
                <a:latin typeface="+mn-lt"/>
                <a:ea typeface="+mn-ea"/>
                <a:cs typeface="+mn-cs"/>
              </a:rPr>
              <a:t> </a:t>
            </a:r>
            <a:endParaRPr lang="ru-RU" dirty="0" smtClean="0">
              <a:effectLst/>
            </a:endParaRPr>
          </a:p>
          <a:p>
            <a:r>
              <a:rPr lang="ru-RU" sz="1200" kern="1200" dirty="0" smtClean="0">
                <a:solidFill>
                  <a:schemeClr val="tx1"/>
                </a:solidFill>
                <a:effectLst/>
                <a:latin typeface="+mn-lt"/>
                <a:ea typeface="+mn-ea"/>
                <a:cs typeface="+mn-cs"/>
              </a:rPr>
              <a:t> </a:t>
            </a:r>
            <a:endParaRPr lang="ru-RU" dirty="0" smtClean="0">
              <a:effectLst/>
            </a:endParaRPr>
          </a:p>
          <a:p>
            <a:r>
              <a:rPr lang="ru-RU" sz="1200" kern="1200" dirty="0" smtClean="0">
                <a:solidFill>
                  <a:schemeClr val="tx1"/>
                </a:solidFill>
                <a:effectLst/>
                <a:latin typeface="+mn-lt"/>
                <a:ea typeface="+mn-ea"/>
                <a:cs typeface="+mn-cs"/>
              </a:rPr>
              <a:t> </a:t>
            </a:r>
          </a:p>
          <a:p>
            <a:endParaRPr lang="ru-RU" dirty="0"/>
          </a:p>
        </p:txBody>
      </p:sp>
      <p:sp>
        <p:nvSpPr>
          <p:cNvPr id="4" name="Номер слайда 3"/>
          <p:cNvSpPr>
            <a:spLocks noGrp="1"/>
          </p:cNvSpPr>
          <p:nvPr>
            <p:ph type="sldNum" sz="quarter" idx="10"/>
          </p:nvPr>
        </p:nvSpPr>
        <p:spPr/>
        <p:txBody>
          <a:bodyPr/>
          <a:lstStyle/>
          <a:p>
            <a:fld id="{5C5660F4-6403-42C1-BC9D-3FABA57B0898}" type="slidenum">
              <a:rPr lang="ru-RU" smtClean="0"/>
              <a:t>11</a:t>
            </a:fld>
            <a:endParaRPr lang="ru-RU"/>
          </a:p>
        </p:txBody>
      </p:sp>
    </p:spTree>
    <p:extLst>
      <p:ext uri="{BB962C8B-B14F-4D97-AF65-F5344CB8AC3E}">
        <p14:creationId xmlns:p14="http://schemas.microsoft.com/office/powerpoint/2010/main" val="351741357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ru-RU" sz="1200" b="1" kern="1200" dirty="0" smtClean="0">
                <a:solidFill>
                  <a:schemeClr val="tx1"/>
                </a:solidFill>
                <a:effectLst/>
                <a:latin typeface="+mn-lt"/>
                <a:ea typeface="+mn-ea"/>
                <a:cs typeface="+mn-cs"/>
              </a:rPr>
              <a:t>Приложение 1</a:t>
            </a:r>
            <a:endParaRPr lang="ru-RU" dirty="0" smtClean="0">
              <a:effectLst/>
            </a:endParaRPr>
          </a:p>
          <a:p>
            <a:r>
              <a:rPr lang="ru-RU" sz="1200" b="1" kern="1200" dirty="0" smtClean="0">
                <a:solidFill>
                  <a:schemeClr val="tx1"/>
                </a:solidFill>
                <a:effectLst/>
                <a:latin typeface="+mn-lt"/>
                <a:ea typeface="+mn-ea"/>
                <a:cs typeface="+mn-cs"/>
              </a:rPr>
              <a:t> </a:t>
            </a:r>
            <a:endParaRPr lang="ru-RU" dirty="0" smtClean="0">
              <a:effectLst/>
            </a:endParaRPr>
          </a:p>
          <a:p>
            <a:r>
              <a:rPr lang="ru-RU" sz="1200" b="1" kern="1200" dirty="0" smtClean="0">
                <a:solidFill>
                  <a:schemeClr val="tx1"/>
                </a:solidFill>
                <a:effectLst/>
                <a:latin typeface="+mn-lt"/>
                <a:ea typeface="+mn-ea"/>
                <a:cs typeface="+mn-cs"/>
              </a:rPr>
              <a:t>Форма </a:t>
            </a:r>
            <a:endParaRPr lang="ru-RU" dirty="0" smtClean="0">
              <a:effectLst/>
            </a:endParaRPr>
          </a:p>
          <a:p>
            <a:r>
              <a:rPr lang="ru-RU" sz="1200" b="1" kern="1200" dirty="0" smtClean="0">
                <a:solidFill>
                  <a:schemeClr val="tx1"/>
                </a:solidFill>
                <a:effectLst/>
                <a:latin typeface="+mn-lt"/>
                <a:ea typeface="+mn-ea"/>
                <a:cs typeface="+mn-cs"/>
              </a:rPr>
              <a:t>информирования родителей и иных законных представителей</a:t>
            </a:r>
            <a:endParaRPr lang="ru-RU" dirty="0" smtClean="0">
              <a:effectLst/>
            </a:endParaRPr>
          </a:p>
          <a:p>
            <a:r>
              <a:rPr lang="ru-RU" sz="1200" b="1" kern="1200" dirty="0" smtClean="0">
                <a:solidFill>
                  <a:schemeClr val="tx1"/>
                </a:solidFill>
                <a:effectLst/>
                <a:latin typeface="+mn-lt"/>
                <a:ea typeface="+mn-ea"/>
                <a:cs typeface="+mn-cs"/>
              </a:rPr>
              <a:t> о проведении психолого-педагогического сопровождения в________________</a:t>
            </a:r>
            <a:endParaRPr lang="ru-RU" dirty="0" smtClean="0">
              <a:effectLst/>
            </a:endParaRPr>
          </a:p>
          <a:p>
            <a:r>
              <a:rPr lang="ru-RU" sz="1200" b="1" i="1" kern="1200" dirty="0" smtClean="0">
                <a:solidFill>
                  <a:schemeClr val="tx1"/>
                </a:solidFill>
                <a:effectLst/>
                <a:latin typeface="+mn-lt"/>
                <a:ea typeface="+mn-ea"/>
                <a:cs typeface="+mn-cs"/>
              </a:rPr>
              <a:t>(наименование организации среднего образования)</a:t>
            </a:r>
            <a:endParaRPr lang="ru-RU" dirty="0" smtClean="0">
              <a:effectLst/>
            </a:endParaRPr>
          </a:p>
          <a:p>
            <a:r>
              <a:rPr lang="ru-RU" sz="1200" b="1" kern="1200" dirty="0" smtClean="0">
                <a:solidFill>
                  <a:schemeClr val="tx1"/>
                </a:solidFill>
                <a:effectLst/>
                <a:latin typeface="+mn-lt"/>
                <a:ea typeface="+mn-ea"/>
                <a:cs typeface="+mn-cs"/>
              </a:rPr>
              <a:t> </a:t>
            </a:r>
            <a:endParaRPr lang="ru-RU" dirty="0" smtClean="0">
              <a:effectLst/>
            </a:endParaRPr>
          </a:p>
          <a:p>
            <a:r>
              <a:rPr lang="ru-RU" sz="1200" b="1" kern="1200" dirty="0" smtClean="0">
                <a:solidFill>
                  <a:schemeClr val="tx1"/>
                </a:solidFill>
                <a:effectLst/>
                <a:latin typeface="+mn-lt"/>
                <a:ea typeface="+mn-ea"/>
                <a:cs typeface="+mn-cs"/>
              </a:rPr>
              <a:t> </a:t>
            </a:r>
            <a:endParaRPr lang="ru-RU" dirty="0" smtClean="0">
              <a:effectLst/>
            </a:endParaRPr>
          </a:p>
          <a:p>
            <a:r>
              <a:rPr lang="ru-RU" sz="1200" kern="1200" dirty="0" smtClean="0">
                <a:solidFill>
                  <a:schemeClr val="tx1"/>
                </a:solidFill>
                <a:effectLst/>
                <a:latin typeface="+mn-lt"/>
                <a:ea typeface="+mn-ea"/>
                <a:cs typeface="+mn-cs"/>
              </a:rPr>
              <a:t>В соответствии с Договором об оказании образовательных услуг информируем Вас о плане работы по психолого-педагогическому сопровождению на ___ учебный год</a:t>
            </a:r>
            <a:endParaRPr lang="ru-RU" dirty="0" smtClean="0">
              <a:effectLst/>
            </a:endParaRPr>
          </a:p>
          <a:p>
            <a:r>
              <a:rPr lang="ru-RU" sz="1200" kern="1200" dirty="0" smtClean="0">
                <a:solidFill>
                  <a:schemeClr val="tx1"/>
                </a:solidFill>
                <a:effectLst/>
                <a:latin typeface="+mn-lt"/>
                <a:ea typeface="+mn-ea"/>
                <a:cs typeface="+mn-cs"/>
              </a:rPr>
              <a:t>Ознакомлен:</a:t>
            </a:r>
            <a:endParaRPr lang="ru-RU" dirty="0" smtClean="0">
              <a:effectLst/>
            </a:endParaRPr>
          </a:p>
          <a:p>
            <a:r>
              <a:rPr lang="ru-RU" sz="1200" i="1" kern="1200" dirty="0" smtClean="0">
                <a:solidFill>
                  <a:schemeClr val="tx1"/>
                </a:solidFill>
                <a:effectLst/>
                <a:latin typeface="+mn-lt"/>
                <a:ea typeface="+mn-ea"/>
                <a:cs typeface="+mn-cs"/>
              </a:rPr>
              <a:t> </a:t>
            </a:r>
            <a:endParaRPr lang="ru-RU" dirty="0" smtClean="0">
              <a:effectLst/>
            </a:endParaRPr>
          </a:p>
          <a:p>
            <a:r>
              <a:rPr lang="ru-RU" sz="1200" kern="1200" dirty="0" smtClean="0">
                <a:solidFill>
                  <a:schemeClr val="tx1"/>
                </a:solidFill>
                <a:effectLst/>
                <a:latin typeface="+mn-lt"/>
                <a:ea typeface="+mn-ea"/>
                <a:cs typeface="+mn-cs"/>
              </a:rPr>
              <a:t>№ п/п</a:t>
            </a:r>
            <a:endParaRPr lang="ru-RU" dirty="0" smtClean="0">
              <a:effectLst/>
            </a:endParaRPr>
          </a:p>
          <a:p>
            <a:r>
              <a:rPr lang="ru-RU" sz="1200" kern="1200" dirty="0" smtClean="0">
                <a:solidFill>
                  <a:schemeClr val="tx1"/>
                </a:solidFill>
                <a:effectLst/>
                <a:latin typeface="+mn-lt"/>
                <a:ea typeface="+mn-ea"/>
                <a:cs typeface="+mn-cs"/>
              </a:rPr>
              <a:t>Фамилия, имя, отчество родителя (законного представителя)</a:t>
            </a:r>
            <a:endParaRPr lang="ru-RU" dirty="0" smtClean="0">
              <a:effectLst/>
            </a:endParaRPr>
          </a:p>
          <a:p>
            <a:r>
              <a:rPr lang="ru-RU" sz="1200" kern="1200" dirty="0" smtClean="0">
                <a:solidFill>
                  <a:schemeClr val="tx1"/>
                </a:solidFill>
                <a:effectLst/>
                <a:latin typeface="+mn-lt"/>
                <a:ea typeface="+mn-ea"/>
                <a:cs typeface="+mn-cs"/>
              </a:rPr>
              <a:t>ФИО ребенка</a:t>
            </a:r>
            <a:endParaRPr lang="ru-RU" dirty="0" smtClean="0">
              <a:effectLst/>
            </a:endParaRPr>
          </a:p>
          <a:p>
            <a:r>
              <a:rPr lang="kk-KZ" sz="1200" kern="1200" dirty="0" smtClean="0">
                <a:solidFill>
                  <a:schemeClr val="tx1"/>
                </a:solidFill>
                <a:effectLst/>
                <a:latin typeface="+mn-lt"/>
                <a:ea typeface="+mn-ea"/>
                <a:cs typeface="+mn-cs"/>
              </a:rPr>
              <a:t>К</a:t>
            </a:r>
            <a:r>
              <a:rPr lang="ru-RU" sz="1200" kern="1200" dirty="0" err="1" smtClean="0">
                <a:solidFill>
                  <a:schemeClr val="tx1"/>
                </a:solidFill>
                <a:effectLst/>
                <a:latin typeface="+mn-lt"/>
                <a:ea typeface="+mn-ea"/>
                <a:cs typeface="+mn-cs"/>
              </a:rPr>
              <a:t>ласс</a:t>
            </a:r>
            <a:endParaRPr lang="ru-RU" dirty="0" smtClean="0">
              <a:effectLst/>
            </a:endParaRPr>
          </a:p>
          <a:p>
            <a:r>
              <a:rPr lang="kk-KZ" sz="1200" kern="1200" dirty="0" smtClean="0">
                <a:solidFill>
                  <a:schemeClr val="tx1"/>
                </a:solidFill>
                <a:effectLst/>
                <a:latin typeface="+mn-lt"/>
                <a:ea typeface="+mn-ea"/>
                <a:cs typeface="+mn-cs"/>
              </a:rPr>
              <a:t>П</a:t>
            </a:r>
            <a:r>
              <a:rPr lang="ru-RU" sz="1200" kern="1200" dirty="0" err="1" smtClean="0">
                <a:solidFill>
                  <a:schemeClr val="tx1"/>
                </a:solidFill>
                <a:effectLst/>
                <a:latin typeface="+mn-lt"/>
                <a:ea typeface="+mn-ea"/>
                <a:cs typeface="+mn-cs"/>
              </a:rPr>
              <a:t>одпись</a:t>
            </a:r>
            <a:endParaRPr lang="ru-RU" dirty="0" smtClean="0">
              <a:effectLst/>
            </a:endParaRPr>
          </a:p>
          <a:p>
            <a:pPr lvl="0"/>
            <a:r>
              <a:rPr lang="ru-RU" sz="1200" kern="1200" dirty="0" smtClean="0">
                <a:solidFill>
                  <a:schemeClr val="tx1"/>
                </a:solidFill>
                <a:effectLst/>
                <a:latin typeface="+mn-lt"/>
                <a:ea typeface="+mn-ea"/>
                <a:cs typeface="+mn-cs"/>
              </a:rPr>
              <a:t> </a:t>
            </a:r>
          </a:p>
          <a:p>
            <a:r>
              <a:rPr lang="ru-RU" sz="1200" kern="1200" dirty="0" smtClean="0">
                <a:solidFill>
                  <a:schemeClr val="tx1"/>
                </a:solidFill>
                <a:effectLst/>
                <a:latin typeface="+mn-lt"/>
                <a:ea typeface="+mn-ea"/>
                <a:cs typeface="+mn-cs"/>
              </a:rPr>
              <a:t> </a:t>
            </a:r>
            <a:endParaRPr lang="ru-RU" dirty="0" smtClean="0">
              <a:effectLst/>
            </a:endParaRPr>
          </a:p>
          <a:p>
            <a:r>
              <a:rPr lang="ru-RU" sz="1200" kern="1200" dirty="0" smtClean="0">
                <a:solidFill>
                  <a:schemeClr val="tx1"/>
                </a:solidFill>
                <a:effectLst/>
                <a:latin typeface="+mn-lt"/>
                <a:ea typeface="+mn-ea"/>
                <a:cs typeface="+mn-cs"/>
              </a:rPr>
              <a:t> </a:t>
            </a:r>
            <a:endParaRPr lang="ru-RU" dirty="0" smtClean="0">
              <a:effectLst/>
            </a:endParaRPr>
          </a:p>
          <a:p>
            <a:r>
              <a:rPr lang="ru-RU" sz="1200" kern="1200" dirty="0" smtClean="0">
                <a:solidFill>
                  <a:schemeClr val="tx1"/>
                </a:solidFill>
                <a:effectLst/>
                <a:latin typeface="+mn-lt"/>
                <a:ea typeface="+mn-ea"/>
                <a:cs typeface="+mn-cs"/>
              </a:rPr>
              <a:t> </a:t>
            </a:r>
            <a:endParaRPr lang="ru-RU" dirty="0" smtClean="0">
              <a:effectLst/>
            </a:endParaRPr>
          </a:p>
          <a:p>
            <a:r>
              <a:rPr lang="ru-RU" sz="1200" kern="1200" dirty="0" smtClean="0">
                <a:solidFill>
                  <a:schemeClr val="tx1"/>
                </a:solidFill>
                <a:effectLst/>
                <a:latin typeface="+mn-lt"/>
                <a:ea typeface="+mn-ea"/>
                <a:cs typeface="+mn-cs"/>
              </a:rPr>
              <a:t> </a:t>
            </a:r>
            <a:endParaRPr lang="ru-RU" dirty="0" smtClean="0">
              <a:effectLst/>
            </a:endParaRPr>
          </a:p>
          <a:p>
            <a:pPr lvl="0"/>
            <a:r>
              <a:rPr lang="ru-RU" sz="1200" kern="1200" dirty="0" smtClean="0">
                <a:solidFill>
                  <a:schemeClr val="tx1"/>
                </a:solidFill>
                <a:effectLst/>
                <a:latin typeface="+mn-lt"/>
                <a:ea typeface="+mn-ea"/>
                <a:cs typeface="+mn-cs"/>
              </a:rPr>
              <a:t> </a:t>
            </a:r>
          </a:p>
          <a:p>
            <a:r>
              <a:rPr lang="ru-RU" sz="1200" kern="1200" dirty="0" smtClean="0">
                <a:solidFill>
                  <a:schemeClr val="tx1"/>
                </a:solidFill>
                <a:effectLst/>
                <a:latin typeface="+mn-lt"/>
                <a:ea typeface="+mn-ea"/>
                <a:cs typeface="+mn-cs"/>
              </a:rPr>
              <a:t> </a:t>
            </a:r>
            <a:endParaRPr lang="ru-RU" dirty="0" smtClean="0">
              <a:effectLst/>
            </a:endParaRPr>
          </a:p>
          <a:p>
            <a:r>
              <a:rPr lang="ru-RU" sz="1200" kern="1200" dirty="0" smtClean="0">
                <a:solidFill>
                  <a:schemeClr val="tx1"/>
                </a:solidFill>
                <a:effectLst/>
                <a:latin typeface="+mn-lt"/>
                <a:ea typeface="+mn-ea"/>
                <a:cs typeface="+mn-cs"/>
              </a:rPr>
              <a:t> </a:t>
            </a:r>
            <a:endParaRPr lang="ru-RU" dirty="0" smtClean="0">
              <a:effectLst/>
            </a:endParaRPr>
          </a:p>
          <a:p>
            <a:r>
              <a:rPr lang="ru-RU" sz="1200" kern="1200" dirty="0" smtClean="0">
                <a:solidFill>
                  <a:schemeClr val="tx1"/>
                </a:solidFill>
                <a:effectLst/>
                <a:latin typeface="+mn-lt"/>
                <a:ea typeface="+mn-ea"/>
                <a:cs typeface="+mn-cs"/>
              </a:rPr>
              <a:t> </a:t>
            </a:r>
            <a:endParaRPr lang="ru-RU" dirty="0" smtClean="0">
              <a:effectLst/>
            </a:endParaRPr>
          </a:p>
          <a:p>
            <a:r>
              <a:rPr lang="ru-RU" sz="1200" kern="1200" dirty="0" smtClean="0">
                <a:solidFill>
                  <a:schemeClr val="tx1"/>
                </a:solidFill>
                <a:effectLst/>
                <a:latin typeface="+mn-lt"/>
                <a:ea typeface="+mn-ea"/>
                <a:cs typeface="+mn-cs"/>
              </a:rPr>
              <a:t> </a:t>
            </a:r>
            <a:endParaRPr lang="ru-RU" dirty="0" smtClean="0">
              <a:effectLst/>
            </a:endParaRPr>
          </a:p>
          <a:p>
            <a:r>
              <a:rPr lang="ru-RU" sz="1200" kern="1200" dirty="0" smtClean="0">
                <a:solidFill>
                  <a:schemeClr val="tx1"/>
                </a:solidFill>
                <a:effectLst/>
                <a:latin typeface="+mn-lt"/>
                <a:ea typeface="+mn-ea"/>
                <a:cs typeface="+mn-cs"/>
              </a:rPr>
              <a:t> </a:t>
            </a:r>
          </a:p>
          <a:p>
            <a:endParaRPr lang="ru-RU" dirty="0"/>
          </a:p>
        </p:txBody>
      </p:sp>
      <p:sp>
        <p:nvSpPr>
          <p:cNvPr id="4" name="Номер слайда 3"/>
          <p:cNvSpPr>
            <a:spLocks noGrp="1"/>
          </p:cNvSpPr>
          <p:nvPr>
            <p:ph type="sldNum" sz="quarter" idx="10"/>
          </p:nvPr>
        </p:nvSpPr>
        <p:spPr/>
        <p:txBody>
          <a:bodyPr/>
          <a:lstStyle/>
          <a:p>
            <a:fld id="{5C5660F4-6403-42C1-BC9D-3FABA57B0898}" type="slidenum">
              <a:rPr lang="ru-RU" smtClean="0"/>
              <a:t>12</a:t>
            </a:fld>
            <a:endParaRPr lang="ru-RU"/>
          </a:p>
        </p:txBody>
      </p:sp>
    </p:spTree>
    <p:extLst>
      <p:ext uri="{BB962C8B-B14F-4D97-AF65-F5344CB8AC3E}">
        <p14:creationId xmlns:p14="http://schemas.microsoft.com/office/powerpoint/2010/main" val="351741357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ru-RU" sz="1200" b="1" kern="1200" dirty="0" smtClean="0">
                <a:solidFill>
                  <a:schemeClr val="tx1"/>
                </a:solidFill>
                <a:effectLst/>
                <a:latin typeface="+mn-lt"/>
                <a:ea typeface="+mn-ea"/>
                <a:cs typeface="+mn-cs"/>
              </a:rPr>
              <a:t>Приложение 1</a:t>
            </a:r>
            <a:endParaRPr lang="ru-RU" dirty="0" smtClean="0">
              <a:effectLst/>
            </a:endParaRPr>
          </a:p>
          <a:p>
            <a:r>
              <a:rPr lang="ru-RU" sz="1200" b="1" kern="1200" dirty="0" smtClean="0">
                <a:solidFill>
                  <a:schemeClr val="tx1"/>
                </a:solidFill>
                <a:effectLst/>
                <a:latin typeface="+mn-lt"/>
                <a:ea typeface="+mn-ea"/>
                <a:cs typeface="+mn-cs"/>
              </a:rPr>
              <a:t> </a:t>
            </a:r>
            <a:endParaRPr lang="ru-RU" dirty="0" smtClean="0">
              <a:effectLst/>
            </a:endParaRPr>
          </a:p>
          <a:p>
            <a:r>
              <a:rPr lang="ru-RU" sz="1200" b="1" kern="1200" dirty="0" smtClean="0">
                <a:solidFill>
                  <a:schemeClr val="tx1"/>
                </a:solidFill>
                <a:effectLst/>
                <a:latin typeface="+mn-lt"/>
                <a:ea typeface="+mn-ea"/>
                <a:cs typeface="+mn-cs"/>
              </a:rPr>
              <a:t>Форма </a:t>
            </a:r>
            <a:endParaRPr lang="ru-RU" dirty="0" smtClean="0">
              <a:effectLst/>
            </a:endParaRPr>
          </a:p>
          <a:p>
            <a:r>
              <a:rPr lang="ru-RU" sz="1200" b="1" kern="1200" dirty="0" smtClean="0">
                <a:solidFill>
                  <a:schemeClr val="tx1"/>
                </a:solidFill>
                <a:effectLst/>
                <a:latin typeface="+mn-lt"/>
                <a:ea typeface="+mn-ea"/>
                <a:cs typeface="+mn-cs"/>
              </a:rPr>
              <a:t>информирования родителей и иных законных представителей</a:t>
            </a:r>
            <a:endParaRPr lang="ru-RU" dirty="0" smtClean="0">
              <a:effectLst/>
            </a:endParaRPr>
          </a:p>
          <a:p>
            <a:r>
              <a:rPr lang="ru-RU" sz="1200" b="1" kern="1200" dirty="0" smtClean="0">
                <a:solidFill>
                  <a:schemeClr val="tx1"/>
                </a:solidFill>
                <a:effectLst/>
                <a:latin typeface="+mn-lt"/>
                <a:ea typeface="+mn-ea"/>
                <a:cs typeface="+mn-cs"/>
              </a:rPr>
              <a:t> о проведении психолого-педагогического сопровождения в________________</a:t>
            </a:r>
            <a:endParaRPr lang="ru-RU" dirty="0" smtClean="0">
              <a:effectLst/>
            </a:endParaRPr>
          </a:p>
          <a:p>
            <a:r>
              <a:rPr lang="ru-RU" sz="1200" b="1" i="1" kern="1200" dirty="0" smtClean="0">
                <a:solidFill>
                  <a:schemeClr val="tx1"/>
                </a:solidFill>
                <a:effectLst/>
                <a:latin typeface="+mn-lt"/>
                <a:ea typeface="+mn-ea"/>
                <a:cs typeface="+mn-cs"/>
              </a:rPr>
              <a:t>(наименование организации среднего образования)</a:t>
            </a:r>
            <a:endParaRPr lang="ru-RU" dirty="0" smtClean="0">
              <a:effectLst/>
            </a:endParaRPr>
          </a:p>
          <a:p>
            <a:r>
              <a:rPr lang="ru-RU" sz="1200" b="1" kern="1200" dirty="0" smtClean="0">
                <a:solidFill>
                  <a:schemeClr val="tx1"/>
                </a:solidFill>
                <a:effectLst/>
                <a:latin typeface="+mn-lt"/>
                <a:ea typeface="+mn-ea"/>
                <a:cs typeface="+mn-cs"/>
              </a:rPr>
              <a:t> </a:t>
            </a:r>
            <a:endParaRPr lang="ru-RU" dirty="0" smtClean="0">
              <a:effectLst/>
            </a:endParaRPr>
          </a:p>
          <a:p>
            <a:r>
              <a:rPr lang="ru-RU" sz="1200" b="1" kern="1200" dirty="0" smtClean="0">
                <a:solidFill>
                  <a:schemeClr val="tx1"/>
                </a:solidFill>
                <a:effectLst/>
                <a:latin typeface="+mn-lt"/>
                <a:ea typeface="+mn-ea"/>
                <a:cs typeface="+mn-cs"/>
              </a:rPr>
              <a:t> </a:t>
            </a:r>
            <a:endParaRPr lang="ru-RU" dirty="0" smtClean="0">
              <a:effectLst/>
            </a:endParaRPr>
          </a:p>
          <a:p>
            <a:r>
              <a:rPr lang="ru-RU" sz="1200" kern="1200" dirty="0" smtClean="0">
                <a:solidFill>
                  <a:schemeClr val="tx1"/>
                </a:solidFill>
                <a:effectLst/>
                <a:latin typeface="+mn-lt"/>
                <a:ea typeface="+mn-ea"/>
                <a:cs typeface="+mn-cs"/>
              </a:rPr>
              <a:t>В соответствии с Договором об оказании образовательных услуг информируем Вас о плане работы по психолого-педагогическому сопровождению на ___ учебный год</a:t>
            </a:r>
            <a:endParaRPr lang="ru-RU" dirty="0" smtClean="0">
              <a:effectLst/>
            </a:endParaRPr>
          </a:p>
          <a:p>
            <a:r>
              <a:rPr lang="ru-RU" sz="1200" kern="1200" dirty="0" smtClean="0">
                <a:solidFill>
                  <a:schemeClr val="tx1"/>
                </a:solidFill>
                <a:effectLst/>
                <a:latin typeface="+mn-lt"/>
                <a:ea typeface="+mn-ea"/>
                <a:cs typeface="+mn-cs"/>
              </a:rPr>
              <a:t>Ознакомлен:</a:t>
            </a:r>
            <a:endParaRPr lang="ru-RU" dirty="0" smtClean="0">
              <a:effectLst/>
            </a:endParaRPr>
          </a:p>
          <a:p>
            <a:r>
              <a:rPr lang="ru-RU" sz="1200" i="1" kern="1200" dirty="0" smtClean="0">
                <a:solidFill>
                  <a:schemeClr val="tx1"/>
                </a:solidFill>
                <a:effectLst/>
                <a:latin typeface="+mn-lt"/>
                <a:ea typeface="+mn-ea"/>
                <a:cs typeface="+mn-cs"/>
              </a:rPr>
              <a:t> </a:t>
            </a:r>
            <a:endParaRPr lang="ru-RU" dirty="0" smtClean="0">
              <a:effectLst/>
            </a:endParaRPr>
          </a:p>
          <a:p>
            <a:r>
              <a:rPr lang="ru-RU" sz="1200" kern="1200" dirty="0" smtClean="0">
                <a:solidFill>
                  <a:schemeClr val="tx1"/>
                </a:solidFill>
                <a:effectLst/>
                <a:latin typeface="+mn-lt"/>
                <a:ea typeface="+mn-ea"/>
                <a:cs typeface="+mn-cs"/>
              </a:rPr>
              <a:t>№ п/п</a:t>
            </a:r>
            <a:endParaRPr lang="ru-RU" dirty="0" smtClean="0">
              <a:effectLst/>
            </a:endParaRPr>
          </a:p>
          <a:p>
            <a:r>
              <a:rPr lang="ru-RU" sz="1200" kern="1200" dirty="0" smtClean="0">
                <a:solidFill>
                  <a:schemeClr val="tx1"/>
                </a:solidFill>
                <a:effectLst/>
                <a:latin typeface="+mn-lt"/>
                <a:ea typeface="+mn-ea"/>
                <a:cs typeface="+mn-cs"/>
              </a:rPr>
              <a:t>Фамилия, имя, отчество родителя (законного представителя)</a:t>
            </a:r>
            <a:endParaRPr lang="ru-RU" dirty="0" smtClean="0">
              <a:effectLst/>
            </a:endParaRPr>
          </a:p>
          <a:p>
            <a:r>
              <a:rPr lang="ru-RU" sz="1200" kern="1200" dirty="0" smtClean="0">
                <a:solidFill>
                  <a:schemeClr val="tx1"/>
                </a:solidFill>
                <a:effectLst/>
                <a:latin typeface="+mn-lt"/>
                <a:ea typeface="+mn-ea"/>
                <a:cs typeface="+mn-cs"/>
              </a:rPr>
              <a:t>ФИО ребенка</a:t>
            </a:r>
            <a:endParaRPr lang="ru-RU" dirty="0" smtClean="0">
              <a:effectLst/>
            </a:endParaRPr>
          </a:p>
          <a:p>
            <a:r>
              <a:rPr lang="kk-KZ" sz="1200" kern="1200" dirty="0" smtClean="0">
                <a:solidFill>
                  <a:schemeClr val="tx1"/>
                </a:solidFill>
                <a:effectLst/>
                <a:latin typeface="+mn-lt"/>
                <a:ea typeface="+mn-ea"/>
                <a:cs typeface="+mn-cs"/>
              </a:rPr>
              <a:t>К</a:t>
            </a:r>
            <a:r>
              <a:rPr lang="ru-RU" sz="1200" kern="1200" dirty="0" err="1" smtClean="0">
                <a:solidFill>
                  <a:schemeClr val="tx1"/>
                </a:solidFill>
                <a:effectLst/>
                <a:latin typeface="+mn-lt"/>
                <a:ea typeface="+mn-ea"/>
                <a:cs typeface="+mn-cs"/>
              </a:rPr>
              <a:t>ласс</a:t>
            </a:r>
            <a:endParaRPr lang="ru-RU" dirty="0" smtClean="0">
              <a:effectLst/>
            </a:endParaRPr>
          </a:p>
          <a:p>
            <a:r>
              <a:rPr lang="kk-KZ" sz="1200" kern="1200" dirty="0" smtClean="0">
                <a:solidFill>
                  <a:schemeClr val="tx1"/>
                </a:solidFill>
                <a:effectLst/>
                <a:latin typeface="+mn-lt"/>
                <a:ea typeface="+mn-ea"/>
                <a:cs typeface="+mn-cs"/>
              </a:rPr>
              <a:t>П</a:t>
            </a:r>
            <a:r>
              <a:rPr lang="ru-RU" sz="1200" kern="1200" dirty="0" err="1" smtClean="0">
                <a:solidFill>
                  <a:schemeClr val="tx1"/>
                </a:solidFill>
                <a:effectLst/>
                <a:latin typeface="+mn-lt"/>
                <a:ea typeface="+mn-ea"/>
                <a:cs typeface="+mn-cs"/>
              </a:rPr>
              <a:t>одпись</a:t>
            </a:r>
            <a:endParaRPr lang="ru-RU" dirty="0" smtClean="0">
              <a:effectLst/>
            </a:endParaRPr>
          </a:p>
          <a:p>
            <a:pPr lvl="0"/>
            <a:r>
              <a:rPr lang="ru-RU" sz="1200" kern="1200" dirty="0" smtClean="0">
                <a:solidFill>
                  <a:schemeClr val="tx1"/>
                </a:solidFill>
                <a:effectLst/>
                <a:latin typeface="+mn-lt"/>
                <a:ea typeface="+mn-ea"/>
                <a:cs typeface="+mn-cs"/>
              </a:rPr>
              <a:t> </a:t>
            </a:r>
          </a:p>
          <a:p>
            <a:r>
              <a:rPr lang="ru-RU" sz="1200" kern="1200" dirty="0" smtClean="0">
                <a:solidFill>
                  <a:schemeClr val="tx1"/>
                </a:solidFill>
                <a:effectLst/>
                <a:latin typeface="+mn-lt"/>
                <a:ea typeface="+mn-ea"/>
                <a:cs typeface="+mn-cs"/>
              </a:rPr>
              <a:t> </a:t>
            </a:r>
            <a:endParaRPr lang="ru-RU" dirty="0" smtClean="0">
              <a:effectLst/>
            </a:endParaRPr>
          </a:p>
          <a:p>
            <a:r>
              <a:rPr lang="ru-RU" sz="1200" kern="1200" dirty="0" smtClean="0">
                <a:solidFill>
                  <a:schemeClr val="tx1"/>
                </a:solidFill>
                <a:effectLst/>
                <a:latin typeface="+mn-lt"/>
                <a:ea typeface="+mn-ea"/>
                <a:cs typeface="+mn-cs"/>
              </a:rPr>
              <a:t> </a:t>
            </a:r>
            <a:endParaRPr lang="ru-RU" dirty="0" smtClean="0">
              <a:effectLst/>
            </a:endParaRPr>
          </a:p>
          <a:p>
            <a:r>
              <a:rPr lang="ru-RU" sz="1200" kern="1200" dirty="0" smtClean="0">
                <a:solidFill>
                  <a:schemeClr val="tx1"/>
                </a:solidFill>
                <a:effectLst/>
                <a:latin typeface="+mn-lt"/>
                <a:ea typeface="+mn-ea"/>
                <a:cs typeface="+mn-cs"/>
              </a:rPr>
              <a:t> </a:t>
            </a:r>
            <a:endParaRPr lang="ru-RU" dirty="0" smtClean="0">
              <a:effectLst/>
            </a:endParaRPr>
          </a:p>
          <a:p>
            <a:r>
              <a:rPr lang="ru-RU" sz="1200" kern="1200" dirty="0" smtClean="0">
                <a:solidFill>
                  <a:schemeClr val="tx1"/>
                </a:solidFill>
                <a:effectLst/>
                <a:latin typeface="+mn-lt"/>
                <a:ea typeface="+mn-ea"/>
                <a:cs typeface="+mn-cs"/>
              </a:rPr>
              <a:t> </a:t>
            </a:r>
            <a:endParaRPr lang="ru-RU" dirty="0" smtClean="0">
              <a:effectLst/>
            </a:endParaRPr>
          </a:p>
          <a:p>
            <a:pPr lvl="0"/>
            <a:r>
              <a:rPr lang="ru-RU" sz="1200" kern="1200" dirty="0" smtClean="0">
                <a:solidFill>
                  <a:schemeClr val="tx1"/>
                </a:solidFill>
                <a:effectLst/>
                <a:latin typeface="+mn-lt"/>
                <a:ea typeface="+mn-ea"/>
                <a:cs typeface="+mn-cs"/>
              </a:rPr>
              <a:t> </a:t>
            </a:r>
          </a:p>
          <a:p>
            <a:r>
              <a:rPr lang="ru-RU" sz="1200" kern="1200" dirty="0" smtClean="0">
                <a:solidFill>
                  <a:schemeClr val="tx1"/>
                </a:solidFill>
                <a:effectLst/>
                <a:latin typeface="+mn-lt"/>
                <a:ea typeface="+mn-ea"/>
                <a:cs typeface="+mn-cs"/>
              </a:rPr>
              <a:t> </a:t>
            </a:r>
            <a:endParaRPr lang="ru-RU" dirty="0" smtClean="0">
              <a:effectLst/>
            </a:endParaRPr>
          </a:p>
          <a:p>
            <a:r>
              <a:rPr lang="ru-RU" sz="1200" kern="1200" dirty="0" smtClean="0">
                <a:solidFill>
                  <a:schemeClr val="tx1"/>
                </a:solidFill>
                <a:effectLst/>
                <a:latin typeface="+mn-lt"/>
                <a:ea typeface="+mn-ea"/>
                <a:cs typeface="+mn-cs"/>
              </a:rPr>
              <a:t> </a:t>
            </a:r>
            <a:endParaRPr lang="ru-RU" dirty="0" smtClean="0">
              <a:effectLst/>
            </a:endParaRPr>
          </a:p>
          <a:p>
            <a:r>
              <a:rPr lang="ru-RU" sz="1200" kern="1200" dirty="0" smtClean="0">
                <a:solidFill>
                  <a:schemeClr val="tx1"/>
                </a:solidFill>
                <a:effectLst/>
                <a:latin typeface="+mn-lt"/>
                <a:ea typeface="+mn-ea"/>
                <a:cs typeface="+mn-cs"/>
              </a:rPr>
              <a:t> </a:t>
            </a:r>
            <a:endParaRPr lang="ru-RU" dirty="0" smtClean="0">
              <a:effectLst/>
            </a:endParaRPr>
          </a:p>
          <a:p>
            <a:r>
              <a:rPr lang="ru-RU" sz="1200" kern="1200" dirty="0" smtClean="0">
                <a:solidFill>
                  <a:schemeClr val="tx1"/>
                </a:solidFill>
                <a:effectLst/>
                <a:latin typeface="+mn-lt"/>
                <a:ea typeface="+mn-ea"/>
                <a:cs typeface="+mn-cs"/>
              </a:rPr>
              <a:t> </a:t>
            </a:r>
            <a:endParaRPr lang="ru-RU" dirty="0" smtClean="0">
              <a:effectLst/>
            </a:endParaRPr>
          </a:p>
          <a:p>
            <a:r>
              <a:rPr lang="ru-RU" sz="1200" kern="1200" dirty="0" smtClean="0">
                <a:solidFill>
                  <a:schemeClr val="tx1"/>
                </a:solidFill>
                <a:effectLst/>
                <a:latin typeface="+mn-lt"/>
                <a:ea typeface="+mn-ea"/>
                <a:cs typeface="+mn-cs"/>
              </a:rPr>
              <a:t> </a:t>
            </a:r>
          </a:p>
          <a:p>
            <a:endParaRPr lang="ru-RU" dirty="0"/>
          </a:p>
        </p:txBody>
      </p:sp>
      <p:sp>
        <p:nvSpPr>
          <p:cNvPr id="4" name="Номер слайда 3"/>
          <p:cNvSpPr>
            <a:spLocks noGrp="1"/>
          </p:cNvSpPr>
          <p:nvPr>
            <p:ph type="sldNum" sz="quarter" idx="10"/>
          </p:nvPr>
        </p:nvSpPr>
        <p:spPr/>
        <p:txBody>
          <a:bodyPr/>
          <a:lstStyle/>
          <a:p>
            <a:fld id="{5C5660F4-6403-42C1-BC9D-3FABA57B0898}" type="slidenum">
              <a:rPr lang="ru-RU" smtClean="0"/>
              <a:t>13</a:t>
            </a:fld>
            <a:endParaRPr lang="ru-RU"/>
          </a:p>
        </p:txBody>
      </p:sp>
    </p:spTree>
    <p:extLst>
      <p:ext uri="{BB962C8B-B14F-4D97-AF65-F5344CB8AC3E}">
        <p14:creationId xmlns:p14="http://schemas.microsoft.com/office/powerpoint/2010/main" val="351741357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09.12.2023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09.12.2023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09.12.2023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09.12.2023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B4C71EC6-210F-42DE-9C53-41977AD35B3D}" type="datetimeFigureOut">
              <a:rPr lang="ru-RU" smtClean="0"/>
              <a:t>09.12.2023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B4C71EC6-210F-42DE-9C53-41977AD35B3D}" type="datetimeFigureOut">
              <a:rPr lang="ru-RU" smtClean="0"/>
              <a:t>09.12.2023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B4C71EC6-210F-42DE-9C53-41977AD35B3D}" type="datetimeFigureOut">
              <a:rPr lang="ru-RU" smtClean="0"/>
              <a:t>09.12.2023</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B4C71EC6-210F-42DE-9C53-41977AD35B3D}" type="datetimeFigureOut">
              <a:rPr lang="ru-RU" smtClean="0"/>
              <a:t>09.12.2023</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B4C71EC6-210F-42DE-9C53-41977AD35B3D}" type="datetimeFigureOut">
              <a:rPr lang="ru-RU" smtClean="0"/>
              <a:t>09.12.2023</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t>09.12.2023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t>09.12.2023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4C71EC6-210F-42DE-9C53-41977AD35B3D}" type="datetimeFigureOut">
              <a:rPr lang="ru-RU" smtClean="0"/>
              <a:t>09.12.2023</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9B0651-EE4F-4900-A07F-96A6BFA9D0F0}"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7.xml"/><Relationship Id="rId1" Type="http://schemas.openxmlformats.org/officeDocument/2006/relationships/slideLayout" Target="../slideLayouts/slideLayout7.xml"/><Relationship Id="rId4" Type="http://schemas.openxmlformats.org/officeDocument/2006/relationships/hyperlink" Target="https://adilet.zan.kz/kaz/docs/V2000021579#z2" TargetMode="External"/></Relationships>
</file>

<file path=ppt/slides/_rels/slide1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9.xml"/><Relationship Id="rId1" Type="http://schemas.openxmlformats.org/officeDocument/2006/relationships/slideLayout" Target="../slideLayouts/slideLayout7.xml"/><Relationship Id="rId4" Type="http://schemas.openxmlformats.org/officeDocument/2006/relationships/hyperlink" Target="https://adilet.zan.kz/kaz/docs/V2000020619#z1"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7.xml"/><Relationship Id="rId5" Type="http://schemas.openxmlformats.org/officeDocument/2006/relationships/hyperlink" Target="https://adilet.zan.kz/kaz/docs/V2200029288#z1" TargetMode="External"/><Relationship Id="rId4" Type="http://schemas.openxmlformats.org/officeDocument/2006/relationships/hyperlink" Target="https://adilet.zan.kz/kaz/docs/K2000000350#z483"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 name="Picture 2" descr="Picture 2"/>
          <p:cNvPicPr>
            <a:picLocks noChangeAspect="1"/>
          </p:cNvPicPr>
          <p:nvPr/>
        </p:nvPicPr>
        <p:blipFill>
          <a:blip r:embed="rId2">
            <a:extLst/>
          </a:blip>
          <a:stretch>
            <a:fillRect/>
          </a:stretch>
        </p:blipFill>
        <p:spPr>
          <a:xfrm>
            <a:off x="6908142" y="-17378"/>
            <a:ext cx="2235858" cy="6892756"/>
          </a:xfrm>
          <a:prstGeom prst="rect">
            <a:avLst/>
          </a:prstGeom>
          <a:ln w="12700">
            <a:miter lim="400000"/>
          </a:ln>
        </p:spPr>
      </p:pic>
      <p:sp>
        <p:nvSpPr>
          <p:cNvPr id="116" name="TextBox 1"/>
          <p:cNvSpPr txBox="1"/>
          <p:nvPr/>
        </p:nvSpPr>
        <p:spPr>
          <a:xfrm>
            <a:off x="7515351" y="6396335"/>
            <a:ext cx="1628649" cy="369332"/>
          </a:xfrm>
          <a:prstGeom prst="rect">
            <a:avLst/>
          </a:prstGeom>
          <a:ln w="12700">
            <a:miter lim="400000"/>
          </a:ln>
          <a:extLst>
            <a:ext uri="{C572A759-6A51-4108-AA02-DFA0A04FC94B}">
              <ma14:wrappingTextBoxFlag xmlns:ma14="http://schemas.microsoft.com/office/mac/drawingml/2011/main" xmlns="" val="1"/>
            </a:ext>
          </a:extLst>
        </p:spPr>
        <p:txBody>
          <a:bodyPr wrap="none" lIns="45719" rIns="45719">
            <a:spAutoFit/>
          </a:bodyPr>
          <a:lstStyle>
            <a:lvl1pPr>
              <a:defRPr>
                <a:solidFill>
                  <a:srgbClr val="0070C0"/>
                </a:solidFill>
              </a:defRPr>
            </a:lvl1pPr>
          </a:lstStyle>
          <a:p>
            <a:r>
              <a:rPr lang="ru-RU" dirty="0" smtClean="0"/>
              <a:t>15.09.2022</a:t>
            </a:r>
            <a:r>
              <a:rPr dirty="0" smtClean="0"/>
              <a:t> </a:t>
            </a:r>
            <a:r>
              <a:rPr dirty="0" err="1"/>
              <a:t>года</a:t>
            </a:r>
            <a:endParaRPr dirty="0"/>
          </a:p>
        </p:txBody>
      </p:sp>
      <p:sp>
        <p:nvSpPr>
          <p:cNvPr id="119" name="Прямоугольник 2"/>
          <p:cNvSpPr txBox="1"/>
          <p:nvPr/>
        </p:nvSpPr>
        <p:spPr>
          <a:xfrm>
            <a:off x="245659" y="2160096"/>
            <a:ext cx="8434318" cy="369332"/>
          </a:xfrm>
          <a:prstGeom prst="rect">
            <a:avLst/>
          </a:prstGeom>
          <a:ln w="12700">
            <a:miter lim="400000"/>
          </a:ln>
          <a:extLst>
            <a:ext uri="{C572A759-6A51-4108-AA02-DFA0A04FC94B}">
              <ma14:wrappingTextBoxFlag xmlns:ma14="http://schemas.microsoft.com/office/mac/drawingml/2011/main" xmlns="" val="1"/>
            </a:ext>
          </a:extLst>
        </p:spPr>
        <p:txBody>
          <a:bodyPr lIns="45719" rIns="45719">
            <a:spAutoFit/>
          </a:bodyPr>
          <a:lstStyle/>
          <a:p>
            <a:pPr algn="ctr">
              <a:defRPr cap="all"/>
            </a:pPr>
            <a:r>
              <a:rPr dirty="0"/>
              <a:t> </a:t>
            </a:r>
          </a:p>
        </p:txBody>
      </p:sp>
      <p:sp>
        <p:nvSpPr>
          <p:cNvPr id="2" name="TextBox 1"/>
          <p:cNvSpPr txBox="1"/>
          <p:nvPr/>
        </p:nvSpPr>
        <p:spPr>
          <a:xfrm>
            <a:off x="860235" y="1556792"/>
            <a:ext cx="7384173" cy="2215991"/>
          </a:xfrm>
          <a:prstGeom prst="rect">
            <a:avLst/>
          </a:prstGeom>
          <a:noFill/>
        </p:spPr>
        <p:txBody>
          <a:bodyPr wrap="square" rtlCol="0">
            <a:spAutoFit/>
          </a:bodyPr>
          <a:lstStyle/>
          <a:p>
            <a:pPr algn="ctr"/>
            <a:r>
              <a:rPr lang="ru-RU" sz="4000" dirty="0">
                <a:latin typeface="Times New Roman" pitchFamily="18" charset="0"/>
                <a:cs typeface="Times New Roman" pitchFamily="18" charset="0"/>
              </a:rPr>
              <a:t>Баланы </a:t>
            </a:r>
            <a:r>
              <a:rPr lang="ru-RU" sz="4000" dirty="0" err="1">
                <a:latin typeface="Times New Roman" pitchFamily="18" charset="0"/>
                <a:cs typeface="Times New Roman" pitchFamily="18" charset="0"/>
              </a:rPr>
              <a:t>жәбірлеудің</a:t>
            </a:r>
            <a:r>
              <a:rPr lang="ru-RU" sz="4000" dirty="0">
                <a:latin typeface="Times New Roman" pitchFamily="18" charset="0"/>
                <a:cs typeface="Times New Roman" pitchFamily="18" charset="0"/>
              </a:rPr>
              <a:t> (</a:t>
            </a:r>
            <a:r>
              <a:rPr lang="ru-RU" sz="4000" dirty="0" err="1">
                <a:latin typeface="Times New Roman" pitchFamily="18" charset="0"/>
                <a:cs typeface="Times New Roman" pitchFamily="18" charset="0"/>
              </a:rPr>
              <a:t>буллингтің</a:t>
            </a:r>
            <a:r>
              <a:rPr lang="ru-RU" sz="4000" dirty="0">
                <a:latin typeface="Times New Roman" pitchFamily="18" charset="0"/>
                <a:cs typeface="Times New Roman" pitchFamily="18" charset="0"/>
              </a:rPr>
              <a:t>) </a:t>
            </a:r>
            <a:r>
              <a:rPr lang="ru-RU" sz="4000" dirty="0" err="1">
                <a:latin typeface="Times New Roman" pitchFamily="18" charset="0"/>
                <a:cs typeface="Times New Roman" pitchFamily="18" charset="0"/>
              </a:rPr>
              <a:t>профилактикасы</a:t>
            </a:r>
            <a:r>
              <a:rPr lang="ru-RU" sz="4000" dirty="0">
                <a:latin typeface="Times New Roman" pitchFamily="18" charset="0"/>
                <a:cs typeface="Times New Roman" pitchFamily="18" charset="0"/>
              </a:rPr>
              <a:t> </a:t>
            </a:r>
            <a:r>
              <a:rPr lang="ru-RU" sz="4000" dirty="0" err="1">
                <a:latin typeface="Times New Roman" pitchFamily="18" charset="0"/>
                <a:cs typeface="Times New Roman" pitchFamily="18" charset="0"/>
              </a:rPr>
              <a:t>қағидаларын</a:t>
            </a:r>
            <a:r>
              <a:rPr lang="ru-RU" sz="4000" dirty="0">
                <a:latin typeface="Times New Roman" pitchFamily="18" charset="0"/>
                <a:cs typeface="Times New Roman" pitchFamily="18" charset="0"/>
              </a:rPr>
              <a:t> </a:t>
            </a:r>
            <a:r>
              <a:rPr lang="ru-RU" sz="4000" dirty="0" err="1">
                <a:latin typeface="Times New Roman" pitchFamily="18" charset="0"/>
                <a:cs typeface="Times New Roman" pitchFamily="18" charset="0"/>
              </a:rPr>
              <a:t>бекіту</a:t>
            </a:r>
            <a:r>
              <a:rPr lang="ru-RU" sz="4000" dirty="0">
                <a:latin typeface="Times New Roman" pitchFamily="18" charset="0"/>
                <a:cs typeface="Times New Roman" pitchFamily="18" charset="0"/>
              </a:rPr>
              <a:t> </a:t>
            </a:r>
            <a:r>
              <a:rPr lang="ru-RU" sz="4000" dirty="0" err="1">
                <a:latin typeface="Times New Roman" pitchFamily="18" charset="0"/>
                <a:cs typeface="Times New Roman" pitchFamily="18" charset="0"/>
              </a:rPr>
              <a:t>туралы</a:t>
            </a:r>
            <a:endParaRPr lang="ru-RU" sz="4000" dirty="0">
              <a:latin typeface="Times New Roman" pitchFamily="18" charset="0"/>
              <a:cs typeface="Times New Roman" pitchFamily="18" charset="0"/>
            </a:endParaRPr>
          </a:p>
          <a:p>
            <a:endParaRPr lang="ru-RU" dirty="0"/>
          </a:p>
        </p:txBody>
      </p:sp>
      <p:sp>
        <p:nvSpPr>
          <p:cNvPr id="3" name="Прямоугольник 2"/>
          <p:cNvSpPr/>
          <p:nvPr/>
        </p:nvSpPr>
        <p:spPr>
          <a:xfrm>
            <a:off x="2305908" y="3399802"/>
            <a:ext cx="4572000" cy="1323439"/>
          </a:xfrm>
          <a:prstGeom prst="rect">
            <a:avLst/>
          </a:prstGeom>
        </p:spPr>
        <p:txBody>
          <a:bodyPr>
            <a:spAutoFit/>
          </a:bodyPr>
          <a:lstStyle/>
          <a:p>
            <a:pPr algn="ctr"/>
            <a:r>
              <a:rPr lang="ru-RU" sz="1600" dirty="0" err="1">
                <a:solidFill>
                  <a:srgbClr val="FF0000"/>
                </a:solidFill>
                <a:latin typeface="Times New Roman" pitchFamily="18" charset="0"/>
                <a:cs typeface="Times New Roman" pitchFamily="18" charset="0"/>
              </a:rPr>
              <a:t>Қазақстан</a:t>
            </a:r>
            <a:r>
              <a:rPr lang="ru-RU" sz="1600" dirty="0">
                <a:solidFill>
                  <a:srgbClr val="FF0000"/>
                </a:solidFill>
                <a:latin typeface="Times New Roman" pitchFamily="18" charset="0"/>
                <a:cs typeface="Times New Roman" pitchFamily="18" charset="0"/>
              </a:rPr>
              <a:t> </a:t>
            </a:r>
            <a:r>
              <a:rPr lang="ru-RU" sz="1600" dirty="0" err="1">
                <a:solidFill>
                  <a:srgbClr val="FF0000"/>
                </a:solidFill>
                <a:latin typeface="Times New Roman" pitchFamily="18" charset="0"/>
                <a:cs typeface="Times New Roman" pitchFamily="18" charset="0"/>
              </a:rPr>
              <a:t>Республикасы</a:t>
            </a:r>
            <a:r>
              <a:rPr lang="ru-RU" sz="1600" dirty="0">
                <a:solidFill>
                  <a:srgbClr val="FF0000"/>
                </a:solidFill>
                <a:latin typeface="Times New Roman" pitchFamily="18" charset="0"/>
                <a:cs typeface="Times New Roman" pitchFamily="18" charset="0"/>
              </a:rPr>
              <a:t> </a:t>
            </a:r>
            <a:r>
              <a:rPr lang="ru-RU" sz="1600" dirty="0" err="1">
                <a:solidFill>
                  <a:srgbClr val="FF0000"/>
                </a:solidFill>
                <a:latin typeface="Times New Roman" pitchFamily="18" charset="0"/>
                <a:cs typeface="Times New Roman" pitchFamily="18" charset="0"/>
              </a:rPr>
              <a:t>Оқу-ағарту</a:t>
            </a:r>
            <a:r>
              <a:rPr lang="ru-RU" sz="1600" dirty="0">
                <a:solidFill>
                  <a:srgbClr val="FF0000"/>
                </a:solidFill>
                <a:latin typeface="Times New Roman" pitchFamily="18" charset="0"/>
                <a:cs typeface="Times New Roman" pitchFamily="18" charset="0"/>
              </a:rPr>
              <a:t> </a:t>
            </a:r>
            <a:r>
              <a:rPr lang="ru-RU" sz="1600" dirty="0" err="1">
                <a:solidFill>
                  <a:srgbClr val="FF0000"/>
                </a:solidFill>
                <a:latin typeface="Times New Roman" pitchFamily="18" charset="0"/>
                <a:cs typeface="Times New Roman" pitchFamily="18" charset="0"/>
              </a:rPr>
              <a:t>министрінің</a:t>
            </a:r>
            <a:r>
              <a:rPr lang="ru-RU" sz="1600" dirty="0">
                <a:solidFill>
                  <a:srgbClr val="FF0000"/>
                </a:solidFill>
                <a:latin typeface="Times New Roman" pitchFamily="18" charset="0"/>
                <a:cs typeface="Times New Roman" pitchFamily="18" charset="0"/>
              </a:rPr>
              <a:t> 2022 </a:t>
            </a:r>
            <a:r>
              <a:rPr lang="ru-RU" sz="1600" dirty="0" err="1">
                <a:solidFill>
                  <a:srgbClr val="FF0000"/>
                </a:solidFill>
                <a:latin typeface="Times New Roman" pitchFamily="18" charset="0"/>
                <a:cs typeface="Times New Roman" pitchFamily="18" charset="0"/>
              </a:rPr>
              <a:t>жылғы</a:t>
            </a:r>
            <a:r>
              <a:rPr lang="ru-RU" sz="1600" dirty="0">
                <a:solidFill>
                  <a:srgbClr val="FF0000"/>
                </a:solidFill>
                <a:latin typeface="Times New Roman" pitchFamily="18" charset="0"/>
                <a:cs typeface="Times New Roman" pitchFamily="18" charset="0"/>
              </a:rPr>
              <a:t> 21 </a:t>
            </a:r>
            <a:r>
              <a:rPr lang="ru-RU" sz="1600" dirty="0" err="1">
                <a:solidFill>
                  <a:srgbClr val="FF0000"/>
                </a:solidFill>
                <a:latin typeface="Times New Roman" pitchFamily="18" charset="0"/>
                <a:cs typeface="Times New Roman" pitchFamily="18" charset="0"/>
              </a:rPr>
              <a:t>желтоқсандағы</a:t>
            </a:r>
            <a:r>
              <a:rPr lang="ru-RU" sz="1600" dirty="0">
                <a:solidFill>
                  <a:srgbClr val="FF0000"/>
                </a:solidFill>
                <a:latin typeface="Times New Roman" pitchFamily="18" charset="0"/>
                <a:cs typeface="Times New Roman" pitchFamily="18" charset="0"/>
              </a:rPr>
              <a:t> № 506 </a:t>
            </a:r>
            <a:r>
              <a:rPr lang="ru-RU" sz="1600" dirty="0" err="1">
                <a:solidFill>
                  <a:srgbClr val="FF0000"/>
                </a:solidFill>
                <a:latin typeface="Times New Roman" pitchFamily="18" charset="0"/>
                <a:cs typeface="Times New Roman" pitchFamily="18" charset="0"/>
              </a:rPr>
              <a:t>бұйрығы</a:t>
            </a:r>
            <a:r>
              <a:rPr lang="ru-RU" sz="1600" dirty="0">
                <a:solidFill>
                  <a:srgbClr val="FF0000"/>
                </a:solidFill>
                <a:latin typeface="Times New Roman" pitchFamily="18" charset="0"/>
                <a:cs typeface="Times New Roman" pitchFamily="18" charset="0"/>
              </a:rPr>
              <a:t>. </a:t>
            </a:r>
            <a:r>
              <a:rPr lang="ru-RU" sz="1600" dirty="0" err="1">
                <a:solidFill>
                  <a:srgbClr val="FF0000"/>
                </a:solidFill>
                <a:latin typeface="Times New Roman" pitchFamily="18" charset="0"/>
                <a:cs typeface="Times New Roman" pitchFamily="18" charset="0"/>
              </a:rPr>
              <a:t>Қазақстан</a:t>
            </a:r>
            <a:r>
              <a:rPr lang="ru-RU" sz="1600" dirty="0">
                <a:solidFill>
                  <a:srgbClr val="FF0000"/>
                </a:solidFill>
                <a:latin typeface="Times New Roman" pitchFamily="18" charset="0"/>
                <a:cs typeface="Times New Roman" pitchFamily="18" charset="0"/>
              </a:rPr>
              <a:t> </a:t>
            </a:r>
            <a:r>
              <a:rPr lang="ru-RU" sz="1600" dirty="0" err="1">
                <a:solidFill>
                  <a:srgbClr val="FF0000"/>
                </a:solidFill>
                <a:latin typeface="Times New Roman" pitchFamily="18" charset="0"/>
                <a:cs typeface="Times New Roman" pitchFamily="18" charset="0"/>
              </a:rPr>
              <a:t>Республикасының</a:t>
            </a:r>
            <a:r>
              <a:rPr lang="ru-RU" sz="1600" dirty="0">
                <a:solidFill>
                  <a:srgbClr val="FF0000"/>
                </a:solidFill>
                <a:latin typeface="Times New Roman" pitchFamily="18" charset="0"/>
                <a:cs typeface="Times New Roman" pitchFamily="18" charset="0"/>
              </a:rPr>
              <a:t> </a:t>
            </a:r>
            <a:r>
              <a:rPr lang="ru-RU" sz="1600" dirty="0" err="1">
                <a:solidFill>
                  <a:srgbClr val="FF0000"/>
                </a:solidFill>
                <a:latin typeface="Times New Roman" pitchFamily="18" charset="0"/>
                <a:cs typeface="Times New Roman" pitchFamily="18" charset="0"/>
              </a:rPr>
              <a:t>Әділет</a:t>
            </a:r>
            <a:r>
              <a:rPr lang="ru-RU" sz="1600" dirty="0">
                <a:solidFill>
                  <a:srgbClr val="FF0000"/>
                </a:solidFill>
                <a:latin typeface="Times New Roman" pitchFamily="18" charset="0"/>
                <a:cs typeface="Times New Roman" pitchFamily="18" charset="0"/>
              </a:rPr>
              <a:t> </a:t>
            </a:r>
            <a:r>
              <a:rPr lang="ru-RU" sz="1600" dirty="0" err="1">
                <a:solidFill>
                  <a:srgbClr val="FF0000"/>
                </a:solidFill>
                <a:latin typeface="Times New Roman" pitchFamily="18" charset="0"/>
                <a:cs typeface="Times New Roman" pitchFamily="18" charset="0"/>
              </a:rPr>
              <a:t>министрлігінде</a:t>
            </a:r>
            <a:r>
              <a:rPr lang="ru-RU" sz="1600" dirty="0">
                <a:solidFill>
                  <a:srgbClr val="FF0000"/>
                </a:solidFill>
                <a:latin typeface="Times New Roman" pitchFamily="18" charset="0"/>
                <a:cs typeface="Times New Roman" pitchFamily="18" charset="0"/>
              </a:rPr>
              <a:t> 2022 </a:t>
            </a:r>
            <a:r>
              <a:rPr lang="ru-RU" sz="1600" dirty="0" err="1">
                <a:solidFill>
                  <a:srgbClr val="FF0000"/>
                </a:solidFill>
                <a:latin typeface="Times New Roman" pitchFamily="18" charset="0"/>
                <a:cs typeface="Times New Roman" pitchFamily="18" charset="0"/>
              </a:rPr>
              <a:t>жылғы</a:t>
            </a:r>
            <a:r>
              <a:rPr lang="ru-RU" sz="1600" dirty="0">
                <a:solidFill>
                  <a:srgbClr val="FF0000"/>
                </a:solidFill>
                <a:latin typeface="Times New Roman" pitchFamily="18" charset="0"/>
                <a:cs typeface="Times New Roman" pitchFamily="18" charset="0"/>
              </a:rPr>
              <a:t> 21 </a:t>
            </a:r>
            <a:r>
              <a:rPr lang="ru-RU" sz="1600" dirty="0" err="1">
                <a:solidFill>
                  <a:srgbClr val="FF0000"/>
                </a:solidFill>
                <a:latin typeface="Times New Roman" pitchFamily="18" charset="0"/>
                <a:cs typeface="Times New Roman" pitchFamily="18" charset="0"/>
              </a:rPr>
              <a:t>желтоқсанда</a:t>
            </a:r>
            <a:r>
              <a:rPr lang="ru-RU" sz="1600" dirty="0">
                <a:solidFill>
                  <a:srgbClr val="FF0000"/>
                </a:solidFill>
                <a:latin typeface="Times New Roman" pitchFamily="18" charset="0"/>
                <a:cs typeface="Times New Roman" pitchFamily="18" charset="0"/>
              </a:rPr>
              <a:t> № 31180 </a:t>
            </a:r>
            <a:r>
              <a:rPr lang="ru-RU" sz="1600" dirty="0" err="1">
                <a:solidFill>
                  <a:srgbClr val="FF0000"/>
                </a:solidFill>
                <a:latin typeface="Times New Roman" pitchFamily="18" charset="0"/>
                <a:cs typeface="Times New Roman" pitchFamily="18" charset="0"/>
              </a:rPr>
              <a:t>болып</a:t>
            </a:r>
            <a:r>
              <a:rPr lang="ru-RU" sz="1600" dirty="0">
                <a:solidFill>
                  <a:srgbClr val="FF0000"/>
                </a:solidFill>
                <a:latin typeface="Times New Roman" pitchFamily="18" charset="0"/>
                <a:cs typeface="Times New Roman" pitchFamily="18" charset="0"/>
              </a:rPr>
              <a:t> </a:t>
            </a:r>
            <a:r>
              <a:rPr lang="ru-RU" sz="1600" dirty="0" err="1">
                <a:solidFill>
                  <a:srgbClr val="FF0000"/>
                </a:solidFill>
                <a:latin typeface="Times New Roman" pitchFamily="18" charset="0"/>
                <a:cs typeface="Times New Roman" pitchFamily="18" charset="0"/>
              </a:rPr>
              <a:t>тіркелді</a:t>
            </a:r>
            <a:endParaRPr lang="ru-RU" sz="1600" dirty="0">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328677392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Picture 2"/>
          <p:cNvPicPr>
            <a:picLocks noChangeAspect="1"/>
          </p:cNvPicPr>
          <p:nvPr/>
        </p:nvPicPr>
        <p:blipFill>
          <a:blip r:embed="rId3">
            <a:extLst/>
          </a:blip>
          <a:stretch>
            <a:fillRect/>
          </a:stretch>
        </p:blipFill>
        <p:spPr>
          <a:xfrm>
            <a:off x="7812360" y="-17378"/>
            <a:ext cx="1331640" cy="6892756"/>
          </a:xfrm>
          <a:prstGeom prst="rect">
            <a:avLst/>
          </a:prstGeom>
          <a:ln w="12700">
            <a:miter lim="400000"/>
          </a:ln>
        </p:spPr>
      </p:pic>
      <p:sp>
        <p:nvSpPr>
          <p:cNvPr id="6" name="Прямоугольник 5"/>
          <p:cNvSpPr/>
          <p:nvPr/>
        </p:nvSpPr>
        <p:spPr>
          <a:xfrm>
            <a:off x="107504" y="889843"/>
            <a:ext cx="9144000" cy="4524315"/>
          </a:xfrm>
          <a:prstGeom prst="rect">
            <a:avLst/>
          </a:prstGeom>
        </p:spPr>
        <p:txBody>
          <a:bodyPr wrap="square">
            <a:spAutoFit/>
          </a:bodyPr>
          <a:lstStyle/>
          <a:p>
            <a:pPr fontAlgn="base"/>
            <a:r>
              <a:rPr lang="ru-RU" dirty="0">
                <a:latin typeface="Times New Roman" pitchFamily="18" charset="0"/>
                <a:cs typeface="Times New Roman" pitchFamily="18" charset="0"/>
              </a:rPr>
              <a:t> 2) </a:t>
            </a:r>
            <a:r>
              <a:rPr lang="ru-RU" dirty="0" err="1">
                <a:latin typeface="Times New Roman" pitchFamily="18" charset="0"/>
                <a:cs typeface="Times New Roman" pitchFamily="18" charset="0"/>
              </a:rPr>
              <a:t>жәбірлеудің</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буллингтің</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бастамашысын</a:t>
            </a:r>
            <a:r>
              <a:rPr lang="ru-RU" dirty="0">
                <a:latin typeface="Times New Roman" pitchFamily="18" charset="0"/>
                <a:cs typeface="Times New Roman" pitchFamily="18" charset="0"/>
              </a:rPr>
              <a:t>/</a:t>
            </a:r>
            <a:r>
              <a:rPr lang="ru-RU" dirty="0" err="1">
                <a:latin typeface="Times New Roman" pitchFamily="18" charset="0"/>
                <a:cs typeface="Times New Roman" pitchFamily="18" charset="0"/>
              </a:rPr>
              <a:t>бастаушысын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мектепішілік</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есепке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қоюды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жүзеге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асырады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және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оның</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түзетілуіне</a:t>
            </a:r>
            <a:r>
              <a:rPr lang="ru-RU" dirty="0">
                <a:latin typeface="Times New Roman" pitchFamily="18" charset="0"/>
                <a:cs typeface="Times New Roman" pitchFamily="18" charset="0"/>
              </a:rPr>
              <a:t> мониторинг </a:t>
            </a:r>
            <a:r>
              <a:rPr lang="ru-RU" dirty="0" err="1">
                <a:latin typeface="Times New Roman" pitchFamily="18" charset="0"/>
                <a:cs typeface="Times New Roman" pitchFamily="18" charset="0"/>
              </a:rPr>
              <a:t>жүргізеді</a:t>
            </a:r>
            <a:r>
              <a:rPr lang="ru-RU" dirty="0">
                <a:latin typeface="Times New Roman" pitchFamily="18" charset="0"/>
                <a:cs typeface="Times New Roman" pitchFamily="18" charset="0"/>
              </a:rPr>
              <a:t>;</a:t>
            </a:r>
          </a:p>
          <a:p>
            <a:pPr fontAlgn="base"/>
            <a:r>
              <a:rPr lang="ru-RU" dirty="0">
                <a:latin typeface="Times New Roman" pitchFamily="18" charset="0"/>
                <a:cs typeface="Times New Roman" pitchFamily="18" charset="0"/>
              </a:rPr>
              <a:t>      3) </a:t>
            </a:r>
            <a:r>
              <a:rPr lang="ru-RU" dirty="0" err="1">
                <a:latin typeface="Times New Roman" pitchFamily="18" charset="0"/>
                <a:cs typeface="Times New Roman" pitchFamily="18" charset="0"/>
              </a:rPr>
              <a:t>баланың</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мінез-құлқында</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оң</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өзгерістер</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болмаған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жағдайда</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мектепішілік</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есепке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қойылған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күннен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бастап</a:t>
            </a:r>
            <a:r>
              <a:rPr lang="ru-RU" dirty="0">
                <a:latin typeface="Times New Roman" pitchFamily="18" charset="0"/>
                <a:cs typeface="Times New Roman" pitchFamily="18" charset="0"/>
              </a:rPr>
              <a:t> 6 ай </a:t>
            </a:r>
            <a:r>
              <a:rPr lang="ru-RU" dirty="0" err="1">
                <a:latin typeface="Times New Roman" pitchFamily="18" charset="0"/>
                <a:cs typeface="Times New Roman" pitchFamily="18" charset="0"/>
              </a:rPr>
              <a:t>ішінде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материалдарды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қарау</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және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ұсынымдар</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шығару</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үшін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Кәмелетке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толмағандардың</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істері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және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олардың</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құқықтарын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қорғау</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жөніндегі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комиссияға</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бұдан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әрі</a:t>
            </a:r>
            <a:r>
              <a:rPr lang="ru-RU" dirty="0">
                <a:latin typeface="Times New Roman" pitchFamily="18" charset="0"/>
                <a:cs typeface="Times New Roman" pitchFamily="18" charset="0"/>
              </a:rPr>
              <a:t> – КІК) </a:t>
            </a:r>
            <a:r>
              <a:rPr lang="ru-RU" dirty="0" err="1">
                <a:latin typeface="Times New Roman" pitchFamily="18" charset="0"/>
                <a:cs typeface="Times New Roman" pitchFamily="18" charset="0"/>
              </a:rPr>
              <a:t>жібереді</a:t>
            </a:r>
            <a:r>
              <a:rPr lang="ru-RU" dirty="0" smtClean="0">
                <a:latin typeface="Times New Roman" pitchFamily="18" charset="0"/>
                <a:cs typeface="Times New Roman" pitchFamily="18" charset="0"/>
              </a:rPr>
              <a:t>.</a:t>
            </a:r>
          </a:p>
          <a:p>
            <a:pPr fontAlgn="base"/>
            <a:endParaRPr lang="kk-KZ" dirty="0">
              <a:latin typeface="Times New Roman" pitchFamily="18" charset="0"/>
              <a:cs typeface="Times New Roman" pitchFamily="18" charset="0"/>
            </a:endParaRPr>
          </a:p>
          <a:p>
            <a:pPr fontAlgn="base"/>
            <a:r>
              <a:rPr lang="ru-RU" dirty="0"/>
              <a:t> </a:t>
            </a:r>
            <a:r>
              <a:rPr lang="ru-RU" b="1" u="sng" dirty="0">
                <a:solidFill>
                  <a:srgbClr val="FF0000"/>
                </a:solidFill>
              </a:rPr>
              <a:t>13. КІК </a:t>
            </a:r>
            <a:r>
              <a:rPr lang="ru-RU" b="1" u="sng" dirty="0" err="1">
                <a:solidFill>
                  <a:srgbClr val="FF0000"/>
                </a:solidFill>
              </a:rPr>
              <a:t>баланың</a:t>
            </a:r>
            <a:r>
              <a:rPr lang="ru-RU" b="1" u="sng" dirty="0">
                <a:solidFill>
                  <a:srgbClr val="FF0000"/>
                </a:solidFill>
              </a:rPr>
              <a:t> </a:t>
            </a:r>
            <a:r>
              <a:rPr lang="ru-RU" b="1" u="sng" dirty="0" err="1">
                <a:solidFill>
                  <a:srgbClr val="FF0000"/>
                </a:solidFill>
              </a:rPr>
              <a:t>құқықтары</a:t>
            </a:r>
            <a:r>
              <a:rPr lang="ru-RU" b="1" u="sng" dirty="0">
                <a:solidFill>
                  <a:srgbClr val="FF0000"/>
                </a:solidFill>
              </a:rPr>
              <a:t> мен </a:t>
            </a:r>
            <a:r>
              <a:rPr lang="ru-RU" b="1" u="sng" dirty="0" err="1">
                <a:solidFill>
                  <a:srgbClr val="FF0000"/>
                </a:solidFill>
              </a:rPr>
              <a:t>заңды</a:t>
            </a:r>
            <a:r>
              <a:rPr lang="ru-RU" b="1" u="sng" dirty="0">
                <a:solidFill>
                  <a:srgbClr val="FF0000"/>
                </a:solidFill>
              </a:rPr>
              <a:t> </a:t>
            </a:r>
            <a:r>
              <a:rPr lang="ru-RU" b="1" u="sng" dirty="0" err="1">
                <a:solidFill>
                  <a:srgbClr val="FF0000"/>
                </a:solidFill>
              </a:rPr>
              <a:t>мүдделерін</a:t>
            </a:r>
            <a:r>
              <a:rPr lang="ru-RU" b="1" u="sng" dirty="0">
                <a:solidFill>
                  <a:srgbClr val="FF0000"/>
                </a:solidFill>
              </a:rPr>
              <a:t> </a:t>
            </a:r>
            <a:r>
              <a:rPr lang="ru-RU" b="1" u="sng" dirty="0" err="1">
                <a:solidFill>
                  <a:srgbClr val="FF0000"/>
                </a:solidFill>
              </a:rPr>
              <a:t>қорғау</a:t>
            </a:r>
            <a:r>
              <a:rPr lang="ru-RU" b="1" u="sng" dirty="0">
                <a:solidFill>
                  <a:srgbClr val="FF0000"/>
                </a:solidFill>
              </a:rPr>
              <a:t> </a:t>
            </a:r>
            <a:r>
              <a:rPr lang="ru-RU" b="1" u="sng" dirty="0" err="1">
                <a:solidFill>
                  <a:srgbClr val="FF0000"/>
                </a:solidFill>
              </a:rPr>
              <a:t>және</a:t>
            </a:r>
            <a:r>
              <a:rPr lang="ru-RU" b="1" u="sng" dirty="0">
                <a:solidFill>
                  <a:srgbClr val="FF0000"/>
                </a:solidFill>
              </a:rPr>
              <a:t> </a:t>
            </a:r>
            <a:r>
              <a:rPr lang="ru-RU" b="1" u="sng" dirty="0" err="1">
                <a:solidFill>
                  <a:srgbClr val="FF0000"/>
                </a:solidFill>
              </a:rPr>
              <a:t>қалпына</a:t>
            </a:r>
            <a:r>
              <a:rPr lang="ru-RU" b="1" u="sng" dirty="0">
                <a:solidFill>
                  <a:srgbClr val="FF0000"/>
                </a:solidFill>
              </a:rPr>
              <a:t> </a:t>
            </a:r>
            <a:r>
              <a:rPr lang="ru-RU" b="1" u="sng" dirty="0" err="1">
                <a:solidFill>
                  <a:srgbClr val="FF0000"/>
                </a:solidFill>
              </a:rPr>
              <a:t>келтіру</a:t>
            </a:r>
            <a:r>
              <a:rPr lang="ru-RU" b="1" u="sng" dirty="0">
                <a:solidFill>
                  <a:srgbClr val="FF0000"/>
                </a:solidFill>
              </a:rPr>
              <a:t>, </a:t>
            </a:r>
            <a:r>
              <a:rPr lang="ru-RU" dirty="0" err="1"/>
              <a:t>кәмелетке</a:t>
            </a:r>
            <a:r>
              <a:rPr lang="ru-RU" dirty="0"/>
              <a:t> </a:t>
            </a:r>
            <a:r>
              <a:rPr lang="ru-RU" dirty="0" err="1"/>
              <a:t>толмағандар</a:t>
            </a:r>
            <a:r>
              <a:rPr lang="ru-RU" dirty="0"/>
              <a:t> </a:t>
            </a:r>
            <a:r>
              <a:rPr lang="ru-RU" dirty="0" err="1"/>
              <a:t>арасында</a:t>
            </a:r>
            <a:r>
              <a:rPr lang="ru-RU" dirty="0"/>
              <a:t> </a:t>
            </a:r>
            <a:r>
              <a:rPr lang="ru-RU" dirty="0" err="1"/>
              <a:t>құқық</a:t>
            </a:r>
            <a:r>
              <a:rPr lang="ru-RU" dirty="0"/>
              <a:t> </a:t>
            </a:r>
            <a:r>
              <a:rPr lang="ru-RU" dirty="0" err="1"/>
              <a:t>бұзушылықтар</a:t>
            </a:r>
            <a:r>
              <a:rPr lang="ru-RU" dirty="0"/>
              <a:t> </a:t>
            </a:r>
            <a:r>
              <a:rPr lang="ru-RU" dirty="0" err="1"/>
              <a:t>жасауға</a:t>
            </a:r>
            <a:r>
              <a:rPr lang="ru-RU" dirty="0"/>
              <a:t> </a:t>
            </a:r>
            <a:r>
              <a:rPr lang="ru-RU" dirty="0" err="1"/>
              <a:t>ықпал</a:t>
            </a:r>
            <a:r>
              <a:rPr lang="ru-RU" dirty="0"/>
              <a:t> </a:t>
            </a:r>
            <a:r>
              <a:rPr lang="ru-RU" dirty="0" err="1"/>
              <a:t>ететін</a:t>
            </a:r>
            <a:r>
              <a:rPr lang="ru-RU" dirty="0"/>
              <a:t> </a:t>
            </a:r>
            <a:r>
              <a:rPr lang="ru-RU" dirty="0" err="1"/>
              <a:t>себептер</a:t>
            </a:r>
            <a:r>
              <a:rPr lang="ru-RU" dirty="0"/>
              <a:t> мен </a:t>
            </a:r>
            <a:r>
              <a:rPr lang="ru-RU" dirty="0" err="1"/>
              <a:t>жағдайларды</a:t>
            </a:r>
            <a:r>
              <a:rPr lang="ru-RU" dirty="0"/>
              <a:t> </a:t>
            </a:r>
            <a:r>
              <a:rPr lang="ru-RU" dirty="0" err="1"/>
              <a:t>анықтау</a:t>
            </a:r>
            <a:r>
              <a:rPr lang="ru-RU" dirty="0"/>
              <a:t> </a:t>
            </a:r>
            <a:r>
              <a:rPr lang="ru-RU" dirty="0" err="1"/>
              <a:t>және</a:t>
            </a:r>
            <a:r>
              <a:rPr lang="ru-RU" dirty="0"/>
              <a:t> </a:t>
            </a:r>
            <a:r>
              <a:rPr lang="ru-RU" dirty="0" err="1"/>
              <a:t>жою</a:t>
            </a:r>
            <a:r>
              <a:rPr lang="ru-RU" dirty="0"/>
              <a:t>, </a:t>
            </a:r>
            <a:r>
              <a:rPr lang="ru-RU" dirty="0" err="1"/>
              <a:t>кәмелетке</a:t>
            </a:r>
            <a:r>
              <a:rPr lang="ru-RU" dirty="0"/>
              <a:t> </a:t>
            </a:r>
            <a:r>
              <a:rPr lang="ru-RU" dirty="0" err="1"/>
              <a:t>толмағандарды</a:t>
            </a:r>
            <a:r>
              <a:rPr lang="ru-RU" dirty="0"/>
              <a:t> </a:t>
            </a:r>
            <a:r>
              <a:rPr lang="ru-RU" dirty="0" err="1"/>
              <a:t>зорлық-зомбылық</a:t>
            </a:r>
            <a:r>
              <a:rPr lang="ru-RU" dirty="0"/>
              <a:t> пен </a:t>
            </a:r>
            <a:r>
              <a:rPr lang="ru-RU" dirty="0" err="1"/>
              <a:t>қатыгез</a:t>
            </a:r>
            <a:r>
              <a:rPr lang="ru-RU" dirty="0"/>
              <a:t> </a:t>
            </a:r>
            <a:r>
              <a:rPr lang="ru-RU" dirty="0" err="1"/>
              <a:t>қарым-қатынастан</a:t>
            </a:r>
            <a:r>
              <a:rPr lang="ru-RU" dirty="0"/>
              <a:t> </a:t>
            </a:r>
            <a:r>
              <a:rPr lang="ru-RU" dirty="0" err="1"/>
              <a:t>қорғау</a:t>
            </a:r>
            <a:r>
              <a:rPr lang="ru-RU" dirty="0"/>
              <a:t> </a:t>
            </a:r>
            <a:r>
              <a:rPr lang="ru-RU" dirty="0" err="1"/>
              <a:t>жөніндегі</a:t>
            </a:r>
            <a:r>
              <a:rPr lang="ru-RU" dirty="0"/>
              <a:t> </a:t>
            </a:r>
            <a:r>
              <a:rPr lang="ru-RU" dirty="0" err="1"/>
              <a:t>шараларды</a:t>
            </a:r>
            <a:r>
              <a:rPr lang="ru-RU" dirty="0"/>
              <a:t> </a:t>
            </a:r>
            <a:r>
              <a:rPr lang="ru-RU" dirty="0" err="1"/>
              <a:t>жүзеге</a:t>
            </a:r>
            <a:r>
              <a:rPr lang="ru-RU" dirty="0"/>
              <a:t> </a:t>
            </a:r>
            <a:r>
              <a:rPr lang="ru-RU" dirty="0" err="1"/>
              <a:t>асырады</a:t>
            </a:r>
            <a:r>
              <a:rPr lang="ru-RU" dirty="0"/>
              <a:t>, "</a:t>
            </a:r>
            <a:r>
              <a:rPr lang="ru-RU" dirty="0" err="1"/>
              <a:t>Кәмелетке</a:t>
            </a:r>
            <a:r>
              <a:rPr lang="ru-RU" dirty="0"/>
              <a:t> </a:t>
            </a:r>
            <a:r>
              <a:rPr lang="ru-RU" dirty="0" err="1"/>
              <a:t>толмағандардың</a:t>
            </a:r>
            <a:r>
              <a:rPr lang="ru-RU" dirty="0"/>
              <a:t> </a:t>
            </a:r>
            <a:r>
              <a:rPr lang="ru-RU" dirty="0" err="1"/>
              <a:t>істері</a:t>
            </a:r>
            <a:r>
              <a:rPr lang="ru-RU" dirty="0"/>
              <a:t> </a:t>
            </a:r>
            <a:r>
              <a:rPr lang="ru-RU" dirty="0" err="1"/>
              <a:t>және</a:t>
            </a:r>
            <a:r>
              <a:rPr lang="ru-RU" dirty="0"/>
              <a:t> </a:t>
            </a:r>
            <a:r>
              <a:rPr lang="ru-RU" dirty="0" err="1"/>
              <a:t>олардың</a:t>
            </a:r>
            <a:r>
              <a:rPr lang="ru-RU" dirty="0"/>
              <a:t> </a:t>
            </a:r>
            <a:r>
              <a:rPr lang="ru-RU" dirty="0" err="1"/>
              <a:t>құқықтарын</a:t>
            </a:r>
            <a:r>
              <a:rPr lang="ru-RU" dirty="0"/>
              <a:t> </a:t>
            </a:r>
            <a:r>
              <a:rPr lang="ru-RU" dirty="0" err="1"/>
              <a:t>қорғау</a:t>
            </a:r>
            <a:r>
              <a:rPr lang="ru-RU" dirty="0"/>
              <a:t> </a:t>
            </a:r>
            <a:r>
              <a:rPr lang="ru-RU" dirty="0" err="1"/>
              <a:t>жөніндегі</a:t>
            </a:r>
            <a:r>
              <a:rPr lang="ru-RU" dirty="0"/>
              <a:t> </a:t>
            </a:r>
            <a:r>
              <a:rPr lang="ru-RU" dirty="0" err="1"/>
              <a:t>комиссияның</a:t>
            </a:r>
            <a:r>
              <a:rPr lang="ru-RU" dirty="0"/>
              <a:t> </a:t>
            </a:r>
            <a:r>
              <a:rPr lang="ru-RU" dirty="0" err="1"/>
              <a:t>қызметі</a:t>
            </a:r>
            <a:r>
              <a:rPr lang="ru-RU" dirty="0"/>
              <a:t> </a:t>
            </a:r>
            <a:r>
              <a:rPr lang="ru-RU" dirty="0" err="1"/>
              <a:t>туралы</a:t>
            </a:r>
            <a:r>
              <a:rPr lang="ru-RU" dirty="0"/>
              <a:t> </a:t>
            </a:r>
            <a:r>
              <a:rPr lang="ru-RU" dirty="0" err="1"/>
              <a:t>үлгілік</a:t>
            </a:r>
            <a:r>
              <a:rPr lang="ru-RU" dirty="0"/>
              <a:t> </a:t>
            </a:r>
            <a:r>
              <a:rPr lang="ru-RU" dirty="0" err="1"/>
              <a:t>ережені</a:t>
            </a:r>
            <a:r>
              <a:rPr lang="ru-RU" dirty="0"/>
              <a:t> </a:t>
            </a:r>
            <a:r>
              <a:rPr lang="ru-RU" dirty="0" err="1"/>
              <a:t>бекіту</a:t>
            </a:r>
            <a:r>
              <a:rPr lang="ru-RU" dirty="0"/>
              <a:t> </a:t>
            </a:r>
            <a:r>
              <a:rPr lang="ru-RU" dirty="0" err="1"/>
              <a:t>туралы</a:t>
            </a:r>
            <a:r>
              <a:rPr lang="ru-RU" dirty="0"/>
              <a:t>" </a:t>
            </a:r>
            <a:r>
              <a:rPr lang="ru-RU" dirty="0" err="1"/>
              <a:t>Қазақстан</a:t>
            </a:r>
            <a:r>
              <a:rPr lang="ru-RU" dirty="0"/>
              <a:t> </a:t>
            </a:r>
            <a:r>
              <a:rPr lang="ru-RU" dirty="0" err="1"/>
              <a:t>Республикасы</a:t>
            </a:r>
            <a:r>
              <a:rPr lang="ru-RU" dirty="0"/>
              <a:t> </a:t>
            </a:r>
            <a:r>
              <a:rPr lang="ru-RU" dirty="0" err="1"/>
              <a:t>Үкіметінің</a:t>
            </a:r>
            <a:r>
              <a:rPr lang="ru-RU" dirty="0"/>
              <a:t> 2001 </a:t>
            </a:r>
            <a:r>
              <a:rPr lang="ru-RU" dirty="0" err="1"/>
              <a:t>жылғы</a:t>
            </a:r>
            <a:r>
              <a:rPr lang="ru-RU" dirty="0"/>
              <a:t> 11 </a:t>
            </a:r>
            <a:r>
              <a:rPr lang="ru-RU" dirty="0" err="1"/>
              <a:t>маусымдағы</a:t>
            </a:r>
            <a:r>
              <a:rPr lang="ru-RU" dirty="0"/>
              <a:t> № 789 </a:t>
            </a:r>
            <a:r>
              <a:rPr lang="ru-RU" dirty="0" err="1"/>
              <a:t>қаулысына</a:t>
            </a:r>
            <a:r>
              <a:rPr lang="ru-RU" dirty="0"/>
              <a:t> </a:t>
            </a:r>
            <a:r>
              <a:rPr lang="ru-RU" dirty="0" err="1"/>
              <a:t>сәйкес</a:t>
            </a:r>
            <a:r>
              <a:rPr lang="ru-RU" dirty="0"/>
              <a:t> (</a:t>
            </a:r>
            <a:r>
              <a:rPr lang="ru-RU" dirty="0" err="1"/>
              <a:t>Нормативтік</a:t>
            </a:r>
            <a:r>
              <a:rPr lang="ru-RU" dirty="0"/>
              <a:t> </a:t>
            </a:r>
            <a:r>
              <a:rPr lang="ru-RU" dirty="0" err="1"/>
              <a:t>құқықтық</a:t>
            </a:r>
            <a:r>
              <a:rPr lang="ru-RU" dirty="0"/>
              <a:t> </a:t>
            </a:r>
            <a:r>
              <a:rPr lang="ru-RU" dirty="0" err="1"/>
              <a:t>актілерді</a:t>
            </a:r>
            <a:r>
              <a:rPr lang="ru-RU" dirty="0"/>
              <a:t> </a:t>
            </a:r>
            <a:r>
              <a:rPr lang="ru-RU" dirty="0" err="1"/>
              <a:t>мемлекеттік</a:t>
            </a:r>
            <a:r>
              <a:rPr lang="ru-RU" dirty="0"/>
              <a:t> </a:t>
            </a:r>
            <a:r>
              <a:rPr lang="ru-RU" dirty="0" err="1"/>
              <a:t>тіркеу</a:t>
            </a:r>
            <a:r>
              <a:rPr lang="ru-RU" dirty="0"/>
              <a:t> </a:t>
            </a:r>
            <a:r>
              <a:rPr lang="ru-RU" dirty="0" err="1"/>
              <a:t>тізілімінде</a:t>
            </a:r>
            <a:r>
              <a:rPr lang="ru-RU" dirty="0"/>
              <a:t> № 9123 </a:t>
            </a:r>
            <a:r>
              <a:rPr lang="ru-RU" dirty="0" err="1"/>
              <a:t>болып</a:t>
            </a:r>
            <a:r>
              <a:rPr lang="ru-RU" dirty="0"/>
              <a:t> </a:t>
            </a:r>
            <a:r>
              <a:rPr lang="ru-RU" dirty="0" err="1"/>
              <a:t>тіркелген</a:t>
            </a:r>
            <a:r>
              <a:rPr lang="ru-RU" dirty="0"/>
              <a:t>).</a:t>
            </a:r>
          </a:p>
          <a:p>
            <a:pPr fontAlgn="base"/>
            <a:r>
              <a:rPr lang="ru-RU" dirty="0"/>
              <a:t>     </a:t>
            </a:r>
            <a:endParaRPr lang="ru-RU" dirty="0">
              <a:latin typeface="Times New Roman" pitchFamily="18" charset="0"/>
              <a:cs typeface="Times New Roman" pitchFamily="18" charset="0"/>
            </a:endParaRPr>
          </a:p>
        </p:txBody>
      </p:sp>
      <p:sp>
        <p:nvSpPr>
          <p:cNvPr id="8" name="Прямоугольник 7"/>
          <p:cNvSpPr/>
          <p:nvPr/>
        </p:nvSpPr>
        <p:spPr>
          <a:xfrm>
            <a:off x="467544" y="236983"/>
            <a:ext cx="8010636" cy="646331"/>
          </a:xfrm>
          <a:prstGeom prst="rect">
            <a:avLst/>
          </a:prstGeom>
          <a:solidFill>
            <a:schemeClr val="accent2">
              <a:lumMod val="40000"/>
              <a:lumOff val="60000"/>
            </a:schemeClr>
          </a:solidFill>
        </p:spPr>
        <p:txBody>
          <a:bodyPr wrap="square">
            <a:spAutoFit/>
          </a:bodyPr>
          <a:lstStyle/>
          <a:p>
            <a:pPr fontAlgn="base"/>
            <a:r>
              <a:rPr lang="ru-RU" b="1" dirty="0">
                <a:latin typeface="Times New Roman" pitchFamily="18" charset="0"/>
                <a:cs typeface="Times New Roman" pitchFamily="18" charset="0"/>
              </a:rPr>
              <a:t>3-тарау. Баланы </a:t>
            </a:r>
            <a:r>
              <a:rPr lang="ru-RU" b="1" dirty="0" err="1">
                <a:latin typeface="Times New Roman" pitchFamily="18" charset="0"/>
                <a:cs typeface="Times New Roman" pitchFamily="18" charset="0"/>
              </a:rPr>
              <a:t>жәбірлеу</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буллинг</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туралы</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ақпаратты</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қабылдау</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және</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баланы</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жәбірлеу</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буллинг</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белгілерін</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анықтау</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және</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оларға</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ден</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қою</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тәртібі</a:t>
            </a:r>
            <a:endParaRPr lang="ru-RU" b="1" dirty="0">
              <a:latin typeface="Times New Roman" pitchFamily="18" charset="0"/>
              <a:cs typeface="Times New Roman" pitchFamily="18" charset="0"/>
            </a:endParaRPr>
          </a:p>
        </p:txBody>
      </p:sp>
    </p:spTree>
    <p:extLst>
      <p:ext uri="{BB962C8B-B14F-4D97-AF65-F5344CB8AC3E}">
        <p14:creationId xmlns:p14="http://schemas.microsoft.com/office/powerpoint/2010/main" val="47562612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Picture 2"/>
          <p:cNvPicPr>
            <a:picLocks noChangeAspect="1"/>
          </p:cNvPicPr>
          <p:nvPr/>
        </p:nvPicPr>
        <p:blipFill>
          <a:blip r:embed="rId3">
            <a:extLst/>
          </a:blip>
          <a:stretch>
            <a:fillRect/>
          </a:stretch>
        </p:blipFill>
        <p:spPr>
          <a:xfrm>
            <a:off x="7812360" y="-17378"/>
            <a:ext cx="1331640" cy="6892756"/>
          </a:xfrm>
          <a:prstGeom prst="rect">
            <a:avLst/>
          </a:prstGeom>
          <a:ln w="12700">
            <a:miter lim="400000"/>
          </a:ln>
        </p:spPr>
      </p:pic>
      <p:sp>
        <p:nvSpPr>
          <p:cNvPr id="2" name="Прямоугольник 1"/>
          <p:cNvSpPr/>
          <p:nvPr/>
        </p:nvSpPr>
        <p:spPr>
          <a:xfrm>
            <a:off x="107504" y="1028343"/>
            <a:ext cx="9144000" cy="4247317"/>
          </a:xfrm>
          <a:prstGeom prst="rect">
            <a:avLst/>
          </a:prstGeom>
        </p:spPr>
        <p:txBody>
          <a:bodyPr wrap="square">
            <a:spAutoFit/>
          </a:bodyPr>
          <a:lstStyle/>
          <a:p>
            <a:pPr fontAlgn="base"/>
            <a:r>
              <a:rPr lang="ru-RU" b="1" u="sng" dirty="0">
                <a:solidFill>
                  <a:srgbClr val="FF0000"/>
                </a:solidFill>
              </a:rPr>
              <a:t>14. </a:t>
            </a:r>
            <a:r>
              <a:rPr lang="ru-RU" b="1" u="sng" dirty="0" err="1">
                <a:solidFill>
                  <a:srgbClr val="FF0000"/>
                </a:solidFill>
              </a:rPr>
              <a:t>Жәбірлеуден</a:t>
            </a:r>
            <a:r>
              <a:rPr lang="ru-RU" b="1" u="sng" dirty="0">
                <a:solidFill>
                  <a:srgbClr val="FF0000"/>
                </a:solidFill>
              </a:rPr>
              <a:t> (</a:t>
            </a:r>
            <a:r>
              <a:rPr lang="ru-RU" b="1" u="sng" dirty="0" err="1">
                <a:solidFill>
                  <a:srgbClr val="FF0000"/>
                </a:solidFill>
              </a:rPr>
              <a:t>буллингтен</a:t>
            </a:r>
            <a:r>
              <a:rPr lang="ru-RU" b="1" u="sng" dirty="0">
                <a:solidFill>
                  <a:srgbClr val="FF0000"/>
                </a:solidFill>
              </a:rPr>
              <a:t>) </a:t>
            </a:r>
            <a:r>
              <a:rPr lang="ru-RU" b="1" u="sng" dirty="0" err="1">
                <a:solidFill>
                  <a:srgbClr val="FF0000"/>
                </a:solidFill>
              </a:rPr>
              <a:t>зардап</a:t>
            </a:r>
            <a:r>
              <a:rPr lang="ru-RU" b="1" u="sng" dirty="0">
                <a:solidFill>
                  <a:srgbClr val="FF0000"/>
                </a:solidFill>
              </a:rPr>
              <a:t> </a:t>
            </a:r>
            <a:r>
              <a:rPr lang="ru-RU" b="1" u="sng" dirty="0" err="1">
                <a:solidFill>
                  <a:srgbClr val="FF0000"/>
                </a:solidFill>
              </a:rPr>
              <a:t>шеккен</a:t>
            </a:r>
            <a:r>
              <a:rPr lang="ru-RU" b="1" u="sng" dirty="0">
                <a:solidFill>
                  <a:srgbClr val="FF0000"/>
                </a:solidFill>
              </a:rPr>
              <a:t> </a:t>
            </a:r>
            <a:r>
              <a:rPr lang="ru-RU" b="1" u="sng" dirty="0" err="1">
                <a:solidFill>
                  <a:srgbClr val="FF0000"/>
                </a:solidFill>
              </a:rPr>
              <a:t>балалар</a:t>
            </a:r>
            <a:r>
              <a:rPr lang="ru-RU" b="1" u="sng" dirty="0">
                <a:solidFill>
                  <a:srgbClr val="FF0000"/>
                </a:solidFill>
              </a:rPr>
              <a:t> </a:t>
            </a:r>
            <a:r>
              <a:rPr lang="ru-RU" b="1" u="sng" dirty="0" err="1">
                <a:solidFill>
                  <a:srgbClr val="FF0000"/>
                </a:solidFill>
              </a:rPr>
              <a:t>медициналық</a:t>
            </a:r>
            <a:r>
              <a:rPr lang="ru-RU" b="1" u="sng" dirty="0">
                <a:solidFill>
                  <a:srgbClr val="FF0000"/>
                </a:solidFill>
              </a:rPr>
              <a:t> </a:t>
            </a:r>
            <a:r>
              <a:rPr lang="ru-RU" b="1" u="sng" dirty="0" err="1">
                <a:solidFill>
                  <a:srgbClr val="FF0000"/>
                </a:solidFill>
              </a:rPr>
              <a:t>көмекке</a:t>
            </a:r>
            <a:r>
              <a:rPr lang="ru-RU" b="1" u="sng" dirty="0">
                <a:solidFill>
                  <a:srgbClr val="FF0000"/>
                </a:solidFill>
              </a:rPr>
              <a:t> </a:t>
            </a:r>
            <a:r>
              <a:rPr lang="ru-RU" b="1" u="sng" dirty="0" err="1">
                <a:solidFill>
                  <a:srgbClr val="FF0000"/>
                </a:solidFill>
              </a:rPr>
              <a:t>жүгінген</a:t>
            </a:r>
            <a:r>
              <a:rPr lang="ru-RU" b="1" u="sng" dirty="0">
                <a:solidFill>
                  <a:srgbClr val="FF0000"/>
                </a:solidFill>
              </a:rPr>
              <a:t> </a:t>
            </a:r>
            <a:r>
              <a:rPr lang="ru-RU" b="1" u="sng" dirty="0" err="1">
                <a:solidFill>
                  <a:srgbClr val="FF0000"/>
                </a:solidFill>
              </a:rPr>
              <a:t>кезде</a:t>
            </a:r>
            <a:r>
              <a:rPr lang="ru-RU" b="1" u="sng" dirty="0">
                <a:solidFill>
                  <a:srgbClr val="FF0000"/>
                </a:solidFill>
              </a:rPr>
              <a:t> </a:t>
            </a:r>
            <a:r>
              <a:rPr lang="ru-RU" b="1" u="sng" dirty="0" err="1">
                <a:solidFill>
                  <a:srgbClr val="FF0000"/>
                </a:solidFill>
              </a:rPr>
              <a:t>денсаулық</a:t>
            </a:r>
            <a:r>
              <a:rPr lang="ru-RU" b="1" u="sng" dirty="0">
                <a:solidFill>
                  <a:srgbClr val="FF0000"/>
                </a:solidFill>
              </a:rPr>
              <a:t> </a:t>
            </a:r>
            <a:r>
              <a:rPr lang="ru-RU" b="1" u="sng" dirty="0" err="1">
                <a:solidFill>
                  <a:srgbClr val="FF0000"/>
                </a:solidFill>
              </a:rPr>
              <a:t>сақтау</a:t>
            </a:r>
            <a:r>
              <a:rPr lang="ru-RU" b="1" u="sng" dirty="0">
                <a:solidFill>
                  <a:srgbClr val="FF0000"/>
                </a:solidFill>
              </a:rPr>
              <a:t> </a:t>
            </a:r>
            <a:r>
              <a:rPr lang="ru-RU" b="1" u="sng" dirty="0" err="1">
                <a:solidFill>
                  <a:srgbClr val="FF0000"/>
                </a:solidFill>
              </a:rPr>
              <a:t>ұйымы</a:t>
            </a:r>
            <a:r>
              <a:rPr lang="ru-RU" b="1" u="sng" dirty="0">
                <a:solidFill>
                  <a:srgbClr val="FF0000"/>
                </a:solidFill>
              </a:rPr>
              <a:t>:</a:t>
            </a:r>
          </a:p>
          <a:p>
            <a:pPr fontAlgn="base"/>
            <a:r>
              <a:rPr lang="ru-RU" dirty="0"/>
              <a:t>      1) </a:t>
            </a:r>
            <a:r>
              <a:rPr lang="ru-RU" dirty="0" err="1"/>
              <a:t>Қазақстан</a:t>
            </a:r>
            <a:r>
              <a:rPr lang="ru-RU" dirty="0"/>
              <a:t> </a:t>
            </a:r>
            <a:r>
              <a:rPr lang="ru-RU" dirty="0" err="1"/>
              <a:t>Республикасы</a:t>
            </a:r>
            <a:r>
              <a:rPr lang="ru-RU" dirty="0"/>
              <a:t> </a:t>
            </a:r>
            <a:r>
              <a:rPr lang="ru-RU" dirty="0" err="1"/>
              <a:t>Денсаулық</a:t>
            </a:r>
            <a:r>
              <a:rPr lang="ru-RU" dirty="0"/>
              <a:t> </a:t>
            </a:r>
            <a:r>
              <a:rPr lang="ru-RU" dirty="0" err="1"/>
              <a:t>сақтау</a:t>
            </a:r>
            <a:r>
              <a:rPr lang="ru-RU" dirty="0"/>
              <a:t> </a:t>
            </a:r>
            <a:r>
              <a:rPr lang="ru-RU" dirty="0" err="1"/>
              <a:t>министрінің</a:t>
            </a:r>
            <a:r>
              <a:rPr lang="ru-RU" dirty="0"/>
              <a:t> </a:t>
            </a:r>
            <a:r>
              <a:rPr lang="ru-RU" dirty="0" err="1"/>
              <a:t>міндетін</a:t>
            </a:r>
            <a:r>
              <a:rPr lang="ru-RU" dirty="0"/>
              <a:t> </a:t>
            </a:r>
            <a:r>
              <a:rPr lang="ru-RU" dirty="0" err="1"/>
              <a:t>атқарушының</a:t>
            </a:r>
            <a:r>
              <a:rPr lang="ru-RU" dirty="0"/>
              <a:t> 2020 </a:t>
            </a:r>
            <a:r>
              <a:rPr lang="ru-RU" dirty="0" err="1"/>
              <a:t>жылғы</a:t>
            </a:r>
            <a:r>
              <a:rPr lang="ru-RU" dirty="0"/>
              <a:t> 30 </a:t>
            </a:r>
            <a:r>
              <a:rPr lang="ru-RU" dirty="0" err="1"/>
              <a:t>қазандағы</a:t>
            </a:r>
            <a:r>
              <a:rPr lang="ru-RU" dirty="0"/>
              <a:t> № ҚР ДСМ-175/2020 </a:t>
            </a:r>
            <a:r>
              <a:rPr lang="ru-RU" dirty="0" err="1">
                <a:hlinkClick r:id="rId4"/>
              </a:rPr>
              <a:t>бұйрығымен</a:t>
            </a:r>
            <a:r>
              <a:rPr lang="ru-RU" dirty="0"/>
              <a:t> </a:t>
            </a:r>
            <a:r>
              <a:rPr lang="ru-RU" dirty="0" err="1"/>
              <a:t>бекітілген</a:t>
            </a:r>
            <a:r>
              <a:rPr lang="ru-RU" dirty="0"/>
              <a:t> </a:t>
            </a:r>
            <a:r>
              <a:rPr lang="ru-RU" dirty="0" err="1"/>
              <a:t>Денсаулық</a:t>
            </a:r>
            <a:r>
              <a:rPr lang="ru-RU" dirty="0"/>
              <a:t> </a:t>
            </a:r>
            <a:r>
              <a:rPr lang="ru-RU" dirty="0" err="1"/>
              <a:t>сақтау</a:t>
            </a:r>
            <a:r>
              <a:rPr lang="ru-RU" dirty="0"/>
              <a:t> </a:t>
            </a:r>
            <a:r>
              <a:rPr lang="ru-RU" dirty="0" err="1"/>
              <a:t>саласындағы</a:t>
            </a:r>
            <a:r>
              <a:rPr lang="ru-RU" dirty="0"/>
              <a:t> </a:t>
            </a:r>
            <a:r>
              <a:rPr lang="ru-RU" dirty="0" err="1"/>
              <a:t>есепке</a:t>
            </a:r>
            <a:r>
              <a:rPr lang="ru-RU" dirty="0"/>
              <a:t> </a:t>
            </a:r>
            <a:r>
              <a:rPr lang="ru-RU" dirty="0" err="1"/>
              <a:t>алу</a:t>
            </a:r>
            <a:r>
              <a:rPr lang="ru-RU" dirty="0"/>
              <a:t> </a:t>
            </a:r>
            <a:r>
              <a:rPr lang="ru-RU" dirty="0" err="1"/>
              <a:t>құжаттамасының</a:t>
            </a:r>
            <a:r>
              <a:rPr lang="ru-RU" dirty="0"/>
              <a:t> </a:t>
            </a:r>
            <a:r>
              <a:rPr lang="ru-RU" dirty="0" err="1"/>
              <a:t>нысанына</a:t>
            </a:r>
            <a:r>
              <a:rPr lang="ru-RU" dirty="0"/>
              <a:t> </a:t>
            </a:r>
            <a:r>
              <a:rPr lang="ru-RU" dirty="0" err="1"/>
              <a:t>сәйкес</a:t>
            </a:r>
            <a:r>
              <a:rPr lang="ru-RU" dirty="0"/>
              <a:t> </a:t>
            </a:r>
            <a:r>
              <a:rPr lang="ru-RU" dirty="0" err="1"/>
              <a:t>тіркейді</a:t>
            </a:r>
            <a:r>
              <a:rPr lang="ru-RU" dirty="0"/>
              <a:t>;</a:t>
            </a:r>
          </a:p>
          <a:p>
            <a:pPr fontAlgn="base"/>
            <a:r>
              <a:rPr lang="ru-RU" dirty="0"/>
              <a:t>      2) </a:t>
            </a:r>
            <a:r>
              <a:rPr lang="ru-RU" dirty="0" err="1"/>
              <a:t>баланы</a:t>
            </a:r>
            <a:r>
              <a:rPr lang="ru-RU" dirty="0"/>
              <a:t> </a:t>
            </a:r>
            <a:r>
              <a:rPr lang="ru-RU" dirty="0" err="1"/>
              <a:t>көзбен</a:t>
            </a:r>
            <a:r>
              <a:rPr lang="ru-RU" dirty="0"/>
              <a:t> </a:t>
            </a:r>
            <a:r>
              <a:rPr lang="ru-RU" dirty="0" err="1"/>
              <a:t>шолып</a:t>
            </a:r>
            <a:r>
              <a:rPr lang="ru-RU" dirty="0"/>
              <a:t> </a:t>
            </a:r>
            <a:r>
              <a:rPr lang="ru-RU" dirty="0" err="1"/>
              <a:t>тексеруді</a:t>
            </a:r>
            <a:r>
              <a:rPr lang="ru-RU" dirty="0"/>
              <a:t> </a:t>
            </a:r>
            <a:r>
              <a:rPr lang="ru-RU" dirty="0" err="1"/>
              <a:t>жүргізеді</a:t>
            </a:r>
            <a:r>
              <a:rPr lang="ru-RU" dirty="0"/>
              <a:t>;</a:t>
            </a:r>
          </a:p>
          <a:p>
            <a:pPr fontAlgn="base"/>
            <a:r>
              <a:rPr lang="ru-RU" dirty="0"/>
              <a:t>      3) </a:t>
            </a:r>
            <a:r>
              <a:rPr lang="ru-RU" dirty="0" err="1"/>
              <a:t>медициналық</a:t>
            </a:r>
            <a:r>
              <a:rPr lang="ru-RU" dirty="0"/>
              <a:t> </a:t>
            </a:r>
            <a:r>
              <a:rPr lang="ru-RU" dirty="0" err="1"/>
              <a:t>көмек</a:t>
            </a:r>
            <a:r>
              <a:rPr lang="ru-RU" dirty="0"/>
              <a:t> </a:t>
            </a:r>
            <a:r>
              <a:rPr lang="ru-RU" dirty="0" err="1"/>
              <a:t>көрсету</a:t>
            </a:r>
            <a:r>
              <a:rPr lang="ru-RU" dirty="0"/>
              <a:t> </a:t>
            </a:r>
            <a:r>
              <a:rPr lang="ru-RU" dirty="0" err="1"/>
              <a:t>стандарттарына</a:t>
            </a:r>
            <a:r>
              <a:rPr lang="ru-RU" dirty="0"/>
              <a:t> </a:t>
            </a:r>
            <a:r>
              <a:rPr lang="ru-RU" dirty="0" err="1"/>
              <a:t>сәйкес</a:t>
            </a:r>
            <a:r>
              <a:rPr lang="ru-RU" dirty="0"/>
              <a:t> </a:t>
            </a:r>
            <a:r>
              <a:rPr lang="ru-RU" dirty="0" err="1"/>
              <a:t>жәбірлеуден</a:t>
            </a:r>
            <a:r>
              <a:rPr lang="ru-RU" dirty="0"/>
              <a:t> (</a:t>
            </a:r>
            <a:r>
              <a:rPr lang="ru-RU" dirty="0" err="1"/>
              <a:t>буллингтен</a:t>
            </a:r>
            <a:r>
              <a:rPr lang="ru-RU" dirty="0"/>
              <a:t>) </a:t>
            </a:r>
            <a:r>
              <a:rPr lang="ru-RU" dirty="0" err="1"/>
              <a:t>зардап</a:t>
            </a:r>
            <a:r>
              <a:rPr lang="ru-RU" dirty="0"/>
              <a:t> </a:t>
            </a:r>
            <a:r>
              <a:rPr lang="ru-RU" dirty="0" err="1"/>
              <a:t>шеккен</a:t>
            </a:r>
            <a:r>
              <a:rPr lang="ru-RU" dirty="0"/>
              <a:t> </a:t>
            </a:r>
            <a:r>
              <a:rPr lang="ru-RU" dirty="0" err="1"/>
              <a:t>балаларға</a:t>
            </a:r>
            <a:r>
              <a:rPr lang="ru-RU" dirty="0"/>
              <a:t> </a:t>
            </a:r>
            <a:r>
              <a:rPr lang="ru-RU" dirty="0" err="1"/>
              <a:t>медициналық</a:t>
            </a:r>
            <a:r>
              <a:rPr lang="ru-RU" dirty="0"/>
              <a:t> </a:t>
            </a:r>
            <a:r>
              <a:rPr lang="ru-RU" dirty="0" err="1"/>
              <a:t>көмек</a:t>
            </a:r>
            <a:r>
              <a:rPr lang="ru-RU" dirty="0"/>
              <a:t> </a:t>
            </a:r>
            <a:r>
              <a:rPr lang="ru-RU" dirty="0" err="1"/>
              <a:t>көрсетеді</a:t>
            </a:r>
            <a:r>
              <a:rPr lang="ru-RU" dirty="0" smtClean="0"/>
              <a:t>;</a:t>
            </a:r>
          </a:p>
          <a:p>
            <a:pPr fontAlgn="base"/>
            <a:endParaRPr lang="ru-RU" dirty="0"/>
          </a:p>
          <a:p>
            <a:pPr fontAlgn="base"/>
            <a:r>
              <a:rPr lang="ru-RU" dirty="0"/>
              <a:t> 15. Баланы </a:t>
            </a:r>
            <a:r>
              <a:rPr lang="ru-RU" dirty="0" err="1"/>
              <a:t>жәбірлеу</a:t>
            </a:r>
            <a:r>
              <a:rPr lang="ru-RU" dirty="0"/>
              <a:t> (</a:t>
            </a:r>
            <a:r>
              <a:rPr lang="ru-RU" dirty="0" err="1"/>
              <a:t>буллинг</a:t>
            </a:r>
            <a:r>
              <a:rPr lang="ru-RU" dirty="0"/>
              <a:t>) </a:t>
            </a:r>
            <a:r>
              <a:rPr lang="ru-RU" dirty="0" err="1"/>
              <a:t>фактісін</a:t>
            </a:r>
            <a:r>
              <a:rPr lang="ru-RU" dirty="0"/>
              <a:t> </a:t>
            </a:r>
            <a:r>
              <a:rPr lang="ru-RU" dirty="0" err="1"/>
              <a:t>анықтаған</a:t>
            </a:r>
            <a:r>
              <a:rPr lang="ru-RU" dirty="0"/>
              <a:t> </a:t>
            </a:r>
            <a:r>
              <a:rPr lang="ru-RU" dirty="0" err="1"/>
              <a:t>жағдайда</a:t>
            </a:r>
            <a:r>
              <a:rPr lang="ru-RU" dirty="0"/>
              <a:t> </a:t>
            </a:r>
            <a:r>
              <a:rPr lang="ru-RU" dirty="0" err="1"/>
              <a:t>білім</a:t>
            </a:r>
            <a:r>
              <a:rPr lang="ru-RU" dirty="0"/>
              <a:t> беру, </a:t>
            </a:r>
            <a:r>
              <a:rPr lang="ru-RU" dirty="0" err="1"/>
              <a:t>денсаулық</a:t>
            </a:r>
            <a:r>
              <a:rPr lang="ru-RU" dirty="0"/>
              <a:t> </a:t>
            </a:r>
            <a:r>
              <a:rPr lang="ru-RU" dirty="0" err="1"/>
              <a:t>сақтау</a:t>
            </a:r>
            <a:r>
              <a:rPr lang="ru-RU" dirty="0"/>
              <a:t>, </a:t>
            </a:r>
            <a:r>
              <a:rPr lang="ru-RU" dirty="0" err="1"/>
              <a:t>әлеуметтік</a:t>
            </a:r>
            <a:r>
              <a:rPr lang="ru-RU" dirty="0"/>
              <a:t> </a:t>
            </a:r>
            <a:r>
              <a:rPr lang="ru-RU" dirty="0" err="1"/>
              <a:t>қорғау</a:t>
            </a:r>
            <a:r>
              <a:rPr lang="ru-RU" dirty="0"/>
              <a:t> </a:t>
            </a:r>
            <a:r>
              <a:rPr lang="ru-RU" dirty="0" err="1"/>
              <a:t>ұйымдары</a:t>
            </a:r>
            <a:r>
              <a:rPr lang="ru-RU" dirty="0"/>
              <a:t> </a:t>
            </a:r>
            <a:r>
              <a:rPr lang="ru-RU" dirty="0" err="1"/>
              <a:t>мыналарға</a:t>
            </a:r>
            <a:r>
              <a:rPr lang="ru-RU" dirty="0"/>
              <a:t>:</a:t>
            </a:r>
          </a:p>
          <a:p>
            <a:pPr fontAlgn="base"/>
            <a:r>
              <a:rPr lang="ru-RU" dirty="0"/>
              <a:t>      1) </a:t>
            </a:r>
            <a:r>
              <a:rPr lang="ru-RU" dirty="0" err="1"/>
              <a:t>білім</a:t>
            </a:r>
            <a:r>
              <a:rPr lang="ru-RU" dirty="0"/>
              <a:t> беру </a:t>
            </a:r>
            <a:r>
              <a:rPr lang="ru-RU" dirty="0" err="1"/>
              <a:t>саласындағы</a:t>
            </a:r>
            <a:r>
              <a:rPr lang="ru-RU" dirty="0"/>
              <a:t> </a:t>
            </a:r>
            <a:r>
              <a:rPr lang="ru-RU" dirty="0" err="1"/>
              <a:t>жергілікті</a:t>
            </a:r>
            <a:r>
              <a:rPr lang="ru-RU" dirty="0"/>
              <a:t> </a:t>
            </a:r>
            <a:r>
              <a:rPr lang="ru-RU" dirty="0" err="1"/>
              <a:t>атқарушы</a:t>
            </a:r>
            <a:r>
              <a:rPr lang="ru-RU" dirty="0"/>
              <a:t> </a:t>
            </a:r>
            <a:r>
              <a:rPr lang="ru-RU" dirty="0" err="1"/>
              <a:t>органға</a:t>
            </a:r>
            <a:r>
              <a:rPr lang="ru-RU" dirty="0"/>
              <a:t>;</a:t>
            </a:r>
          </a:p>
          <a:p>
            <a:pPr fontAlgn="base"/>
            <a:r>
              <a:rPr lang="ru-RU" dirty="0"/>
              <a:t>      2) </a:t>
            </a:r>
            <a:r>
              <a:rPr lang="ru-RU" dirty="0" err="1"/>
              <a:t>баланың</a:t>
            </a:r>
            <a:r>
              <a:rPr lang="ru-RU" dirty="0"/>
              <a:t> </a:t>
            </a:r>
            <a:r>
              <a:rPr lang="ru-RU" dirty="0" err="1"/>
              <a:t>оқу</a:t>
            </a:r>
            <a:r>
              <a:rPr lang="ru-RU" dirty="0"/>
              <a:t> </a:t>
            </a:r>
            <a:r>
              <a:rPr lang="ru-RU" dirty="0" err="1"/>
              <a:t>орны</a:t>
            </a:r>
            <a:r>
              <a:rPr lang="ru-RU" dirty="0"/>
              <a:t> </a:t>
            </a:r>
            <a:r>
              <a:rPr lang="ru-RU" dirty="0" err="1"/>
              <a:t>бойынша</a:t>
            </a:r>
            <a:r>
              <a:rPr lang="ru-RU" dirty="0"/>
              <a:t> </a:t>
            </a:r>
            <a:r>
              <a:rPr lang="ru-RU" dirty="0" err="1"/>
              <a:t>білім</a:t>
            </a:r>
            <a:r>
              <a:rPr lang="ru-RU" dirty="0"/>
              <a:t> беру </a:t>
            </a:r>
            <a:r>
              <a:rPr lang="ru-RU" dirty="0" err="1"/>
              <a:t>ұйымына</a:t>
            </a:r>
            <a:r>
              <a:rPr lang="ru-RU" dirty="0"/>
              <a:t>;</a:t>
            </a:r>
          </a:p>
          <a:p>
            <a:pPr fontAlgn="base"/>
            <a:r>
              <a:rPr lang="ru-RU" dirty="0"/>
              <a:t>      3) </a:t>
            </a:r>
            <a:r>
              <a:rPr lang="ru-RU" dirty="0" err="1"/>
              <a:t>ішкі</a:t>
            </a:r>
            <a:r>
              <a:rPr lang="ru-RU" dirty="0"/>
              <a:t> </a:t>
            </a:r>
            <a:r>
              <a:rPr lang="ru-RU" dirty="0" err="1"/>
              <a:t>істер</a:t>
            </a:r>
            <a:r>
              <a:rPr lang="ru-RU" dirty="0"/>
              <a:t> </a:t>
            </a:r>
            <a:r>
              <a:rPr lang="ru-RU" dirty="0" err="1"/>
              <a:t>органдарына</a:t>
            </a:r>
            <a:r>
              <a:rPr lang="ru-RU" dirty="0"/>
              <a:t> (</a:t>
            </a:r>
            <a:r>
              <a:rPr lang="ru-RU" dirty="0" err="1"/>
              <a:t>бұдан</a:t>
            </a:r>
            <a:r>
              <a:rPr lang="ru-RU" dirty="0"/>
              <a:t> </a:t>
            </a:r>
            <a:r>
              <a:rPr lang="ru-RU" dirty="0" err="1"/>
              <a:t>әрі</a:t>
            </a:r>
            <a:r>
              <a:rPr lang="ru-RU" dirty="0"/>
              <a:t> - ІІО) </a:t>
            </a:r>
            <a:r>
              <a:rPr lang="ru-RU" dirty="0" err="1"/>
              <a:t>дереу</a:t>
            </a:r>
            <a:r>
              <a:rPr lang="ru-RU" dirty="0"/>
              <a:t> </a:t>
            </a:r>
            <a:r>
              <a:rPr lang="ru-RU" dirty="0" err="1"/>
              <a:t>жазбаша</a:t>
            </a:r>
            <a:r>
              <a:rPr lang="ru-RU" dirty="0"/>
              <a:t> </a:t>
            </a:r>
            <a:r>
              <a:rPr lang="ru-RU" dirty="0" err="1"/>
              <a:t>түрде</a:t>
            </a:r>
            <a:r>
              <a:rPr lang="ru-RU" dirty="0"/>
              <a:t> </a:t>
            </a:r>
            <a:r>
              <a:rPr lang="ru-RU" dirty="0" err="1"/>
              <a:t>хабарлайды</a:t>
            </a:r>
            <a:r>
              <a:rPr lang="ru-RU" dirty="0"/>
              <a:t>.</a:t>
            </a:r>
          </a:p>
          <a:p>
            <a:pPr lvl="0" fontAlgn="base"/>
            <a:endParaRPr lang="ru-RU" dirty="0"/>
          </a:p>
        </p:txBody>
      </p:sp>
      <p:sp>
        <p:nvSpPr>
          <p:cNvPr id="6" name="Прямоугольник 5"/>
          <p:cNvSpPr/>
          <p:nvPr/>
        </p:nvSpPr>
        <p:spPr>
          <a:xfrm>
            <a:off x="467544" y="236983"/>
            <a:ext cx="8010636" cy="646331"/>
          </a:xfrm>
          <a:prstGeom prst="rect">
            <a:avLst/>
          </a:prstGeom>
          <a:solidFill>
            <a:schemeClr val="accent2">
              <a:lumMod val="40000"/>
              <a:lumOff val="60000"/>
            </a:schemeClr>
          </a:solidFill>
        </p:spPr>
        <p:txBody>
          <a:bodyPr wrap="square">
            <a:spAutoFit/>
          </a:bodyPr>
          <a:lstStyle/>
          <a:p>
            <a:pPr fontAlgn="base"/>
            <a:r>
              <a:rPr lang="ru-RU" b="1" dirty="0">
                <a:latin typeface="Times New Roman" pitchFamily="18" charset="0"/>
                <a:cs typeface="Times New Roman" pitchFamily="18" charset="0"/>
              </a:rPr>
              <a:t>3-тарау. Баланы </a:t>
            </a:r>
            <a:r>
              <a:rPr lang="ru-RU" b="1" dirty="0" err="1">
                <a:latin typeface="Times New Roman" pitchFamily="18" charset="0"/>
                <a:cs typeface="Times New Roman" pitchFamily="18" charset="0"/>
              </a:rPr>
              <a:t>жәбірлеу</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буллинг</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туралы</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ақпаратты</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қабылдау</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және</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баланы</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жәбірлеу</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буллинг</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белгілерін</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анықтау</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және</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оларға</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ден</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қою</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тәртібі</a:t>
            </a:r>
            <a:endParaRPr lang="ru-RU" b="1" dirty="0">
              <a:latin typeface="Times New Roman" pitchFamily="18" charset="0"/>
              <a:cs typeface="Times New Roman" pitchFamily="18" charset="0"/>
            </a:endParaRPr>
          </a:p>
        </p:txBody>
      </p:sp>
    </p:spTree>
    <p:extLst>
      <p:ext uri="{BB962C8B-B14F-4D97-AF65-F5344CB8AC3E}">
        <p14:creationId xmlns:p14="http://schemas.microsoft.com/office/powerpoint/2010/main" val="65413241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Picture 2"/>
          <p:cNvPicPr>
            <a:picLocks noChangeAspect="1"/>
          </p:cNvPicPr>
          <p:nvPr/>
        </p:nvPicPr>
        <p:blipFill>
          <a:blip r:embed="rId3">
            <a:extLst/>
          </a:blip>
          <a:stretch>
            <a:fillRect/>
          </a:stretch>
        </p:blipFill>
        <p:spPr>
          <a:xfrm>
            <a:off x="7812360" y="-17378"/>
            <a:ext cx="1331640" cy="6892756"/>
          </a:xfrm>
          <a:prstGeom prst="rect">
            <a:avLst/>
          </a:prstGeom>
          <a:ln w="12700">
            <a:miter lim="400000"/>
          </a:ln>
        </p:spPr>
      </p:pic>
      <p:sp>
        <p:nvSpPr>
          <p:cNvPr id="6" name="Прямоугольник 5"/>
          <p:cNvSpPr/>
          <p:nvPr/>
        </p:nvSpPr>
        <p:spPr>
          <a:xfrm>
            <a:off x="467544" y="236983"/>
            <a:ext cx="8010636" cy="646331"/>
          </a:xfrm>
          <a:prstGeom prst="rect">
            <a:avLst/>
          </a:prstGeom>
          <a:solidFill>
            <a:schemeClr val="accent2">
              <a:lumMod val="40000"/>
              <a:lumOff val="60000"/>
            </a:schemeClr>
          </a:solidFill>
        </p:spPr>
        <p:txBody>
          <a:bodyPr wrap="square">
            <a:spAutoFit/>
          </a:bodyPr>
          <a:lstStyle/>
          <a:p>
            <a:pPr fontAlgn="base"/>
            <a:r>
              <a:rPr lang="ru-RU" b="1" dirty="0">
                <a:latin typeface="Times New Roman" pitchFamily="18" charset="0"/>
                <a:cs typeface="Times New Roman" pitchFamily="18" charset="0"/>
              </a:rPr>
              <a:t>3-тарау. Баланы </a:t>
            </a:r>
            <a:r>
              <a:rPr lang="ru-RU" b="1" dirty="0" err="1">
                <a:latin typeface="Times New Roman" pitchFamily="18" charset="0"/>
                <a:cs typeface="Times New Roman" pitchFamily="18" charset="0"/>
              </a:rPr>
              <a:t>жәбірлеу</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буллинг</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туралы</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ақпаратты</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қабылдау</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және</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баланы</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жәбірлеу</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буллинг</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белгілерін</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анықтау</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және</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оларға</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ден</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қою</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тәртібі</a:t>
            </a:r>
            <a:endParaRPr lang="ru-RU" b="1" dirty="0">
              <a:latin typeface="Times New Roman" pitchFamily="18" charset="0"/>
              <a:cs typeface="Times New Roman" pitchFamily="18" charset="0"/>
            </a:endParaRPr>
          </a:p>
        </p:txBody>
      </p:sp>
      <p:sp>
        <p:nvSpPr>
          <p:cNvPr id="7" name="Прямоугольник 6"/>
          <p:cNvSpPr/>
          <p:nvPr/>
        </p:nvSpPr>
        <p:spPr>
          <a:xfrm>
            <a:off x="234550" y="1196752"/>
            <a:ext cx="8424936" cy="5293757"/>
          </a:xfrm>
          <a:prstGeom prst="rect">
            <a:avLst/>
          </a:prstGeom>
        </p:spPr>
        <p:txBody>
          <a:bodyPr wrap="square">
            <a:spAutoFit/>
          </a:bodyPr>
          <a:lstStyle/>
          <a:p>
            <a:pPr fontAlgn="base"/>
            <a:r>
              <a:rPr lang="ru-RU" sz="2000" b="1" u="sng" dirty="0">
                <a:solidFill>
                  <a:srgbClr val="FF0000"/>
                </a:solidFill>
                <a:latin typeface="Times New Roman" pitchFamily="18" charset="0"/>
                <a:cs typeface="Times New Roman" pitchFamily="18" charset="0"/>
              </a:rPr>
              <a:t> 16. </a:t>
            </a:r>
            <a:r>
              <a:rPr lang="ru-RU" sz="2000" b="1" u="sng" dirty="0" err="1">
                <a:solidFill>
                  <a:srgbClr val="FF0000"/>
                </a:solidFill>
                <a:latin typeface="Times New Roman" pitchFamily="18" charset="0"/>
                <a:cs typeface="Times New Roman" pitchFamily="18" charset="0"/>
              </a:rPr>
              <a:t>Жәбірлеуден</a:t>
            </a:r>
            <a:r>
              <a:rPr lang="ru-RU" sz="2000" b="1" u="sng" dirty="0">
                <a:solidFill>
                  <a:srgbClr val="FF0000"/>
                </a:solidFill>
                <a:latin typeface="Times New Roman" pitchFamily="18" charset="0"/>
                <a:cs typeface="Times New Roman" pitchFamily="18" charset="0"/>
              </a:rPr>
              <a:t> (</a:t>
            </a:r>
            <a:r>
              <a:rPr lang="ru-RU" sz="2000" b="1" u="sng" dirty="0" err="1">
                <a:solidFill>
                  <a:srgbClr val="FF0000"/>
                </a:solidFill>
                <a:latin typeface="Times New Roman" pitchFamily="18" charset="0"/>
                <a:cs typeface="Times New Roman" pitchFamily="18" charset="0"/>
              </a:rPr>
              <a:t>буллингтен</a:t>
            </a:r>
            <a:r>
              <a:rPr lang="ru-RU" sz="2000" b="1" u="sng" dirty="0">
                <a:solidFill>
                  <a:srgbClr val="FF0000"/>
                </a:solidFill>
                <a:latin typeface="Times New Roman" pitchFamily="18" charset="0"/>
                <a:cs typeface="Times New Roman" pitchFamily="18" charset="0"/>
              </a:rPr>
              <a:t>) </a:t>
            </a:r>
            <a:r>
              <a:rPr lang="ru-RU" sz="2000" b="1" u="sng" dirty="0" err="1">
                <a:solidFill>
                  <a:srgbClr val="FF0000"/>
                </a:solidFill>
                <a:latin typeface="Times New Roman" pitchFamily="18" charset="0"/>
                <a:cs typeface="Times New Roman" pitchFamily="18" charset="0"/>
              </a:rPr>
              <a:t>зардап</a:t>
            </a:r>
            <a:r>
              <a:rPr lang="ru-RU" sz="2000" b="1" u="sng" dirty="0">
                <a:solidFill>
                  <a:srgbClr val="FF0000"/>
                </a:solidFill>
                <a:latin typeface="Times New Roman" pitchFamily="18" charset="0"/>
                <a:cs typeface="Times New Roman" pitchFamily="18" charset="0"/>
              </a:rPr>
              <a:t> </a:t>
            </a:r>
            <a:r>
              <a:rPr lang="ru-RU" sz="2000" b="1" u="sng" dirty="0" err="1">
                <a:solidFill>
                  <a:srgbClr val="FF0000"/>
                </a:solidFill>
                <a:latin typeface="Times New Roman" pitchFamily="18" charset="0"/>
                <a:cs typeface="Times New Roman" pitchFamily="18" charset="0"/>
              </a:rPr>
              <a:t>шеккен</a:t>
            </a:r>
            <a:r>
              <a:rPr lang="ru-RU" sz="2000" b="1" u="sng" dirty="0">
                <a:solidFill>
                  <a:srgbClr val="FF0000"/>
                </a:solidFill>
                <a:latin typeface="Times New Roman" pitchFamily="18" charset="0"/>
                <a:cs typeface="Times New Roman" pitchFamily="18" charset="0"/>
              </a:rPr>
              <a:t> </a:t>
            </a:r>
            <a:r>
              <a:rPr lang="ru-RU" sz="2000" b="1" u="sng" dirty="0" err="1">
                <a:solidFill>
                  <a:srgbClr val="FF0000"/>
                </a:solidFill>
                <a:latin typeface="Times New Roman" pitchFamily="18" charset="0"/>
                <a:cs typeface="Times New Roman" pitchFamily="18" charset="0"/>
              </a:rPr>
              <a:t>баланың</a:t>
            </a:r>
            <a:r>
              <a:rPr lang="ru-RU" sz="2000" b="1" u="sng" dirty="0">
                <a:solidFill>
                  <a:srgbClr val="FF0000"/>
                </a:solidFill>
                <a:latin typeface="Times New Roman" pitchFamily="18" charset="0"/>
                <a:cs typeface="Times New Roman" pitchFamily="18" charset="0"/>
              </a:rPr>
              <a:t> </a:t>
            </a:r>
            <a:r>
              <a:rPr lang="ru-RU" sz="2000" b="1" u="sng" dirty="0" err="1">
                <a:solidFill>
                  <a:srgbClr val="FF0000"/>
                </a:solidFill>
                <a:latin typeface="Times New Roman" pitchFamily="18" charset="0"/>
                <a:cs typeface="Times New Roman" pitchFamily="18" charset="0"/>
              </a:rPr>
              <a:t>заңды</a:t>
            </a:r>
            <a:r>
              <a:rPr lang="ru-RU" sz="2000" b="1" u="sng" dirty="0">
                <a:solidFill>
                  <a:srgbClr val="FF0000"/>
                </a:solidFill>
                <a:latin typeface="Times New Roman" pitchFamily="18" charset="0"/>
                <a:cs typeface="Times New Roman" pitchFamily="18" charset="0"/>
              </a:rPr>
              <a:t> </a:t>
            </a:r>
            <a:r>
              <a:rPr lang="ru-RU" sz="2000" b="1" u="sng" dirty="0" err="1">
                <a:solidFill>
                  <a:srgbClr val="FF0000"/>
                </a:solidFill>
                <a:latin typeface="Times New Roman" pitchFamily="18" charset="0"/>
                <a:cs typeface="Times New Roman" pitchFamily="18" charset="0"/>
              </a:rPr>
              <a:t>өкілі</a:t>
            </a:r>
            <a:r>
              <a:rPr lang="ru-RU" sz="2000" b="1" u="sng" dirty="0">
                <a:solidFill>
                  <a:srgbClr val="FF0000"/>
                </a:solidFill>
                <a:latin typeface="Times New Roman" pitchFamily="18" charset="0"/>
                <a:cs typeface="Times New Roman" pitchFamily="18" charset="0"/>
              </a:rPr>
              <a:t> </a:t>
            </a:r>
            <a:r>
              <a:rPr lang="ru-RU" sz="2000" b="1" u="sng" dirty="0" err="1">
                <a:solidFill>
                  <a:srgbClr val="FF0000"/>
                </a:solidFill>
                <a:latin typeface="Times New Roman" pitchFamily="18" charset="0"/>
                <a:cs typeface="Times New Roman" pitchFamily="18" charset="0"/>
              </a:rPr>
              <a:t>жүгінген</a:t>
            </a:r>
            <a:r>
              <a:rPr lang="ru-RU" sz="2000" b="1" u="sng" dirty="0">
                <a:solidFill>
                  <a:srgbClr val="FF0000"/>
                </a:solidFill>
                <a:latin typeface="Times New Roman" pitchFamily="18" charset="0"/>
                <a:cs typeface="Times New Roman" pitchFamily="18" charset="0"/>
              </a:rPr>
              <a:t> </a:t>
            </a:r>
            <a:r>
              <a:rPr lang="ru-RU" sz="2000" b="1" u="sng" dirty="0" err="1">
                <a:solidFill>
                  <a:srgbClr val="FF0000"/>
                </a:solidFill>
                <a:latin typeface="Times New Roman" pitchFamily="18" charset="0"/>
                <a:cs typeface="Times New Roman" pitchFamily="18" charset="0"/>
              </a:rPr>
              <a:t>жағдайда</a:t>
            </a:r>
            <a:r>
              <a:rPr lang="ru-RU" sz="2000" b="1" u="sng" dirty="0">
                <a:solidFill>
                  <a:srgbClr val="FF0000"/>
                </a:solidFill>
                <a:latin typeface="Times New Roman" pitchFamily="18" charset="0"/>
                <a:cs typeface="Times New Roman" pitchFamily="18" charset="0"/>
              </a:rPr>
              <a:t> ІІО:</a:t>
            </a:r>
          </a:p>
          <a:p>
            <a:pPr fontAlgn="base"/>
            <a:r>
              <a:rPr lang="ru-RU" dirty="0"/>
              <a:t>      </a:t>
            </a:r>
            <a:r>
              <a:rPr lang="ru-RU" sz="2000" dirty="0">
                <a:latin typeface="Times New Roman" pitchFamily="18" charset="0"/>
                <a:cs typeface="Times New Roman" pitchFamily="18" charset="0"/>
              </a:rPr>
              <a:t>1) </a:t>
            </a:r>
            <a:r>
              <a:rPr lang="ru-RU" sz="2000" dirty="0" err="1">
                <a:latin typeface="Times New Roman" pitchFamily="18" charset="0"/>
                <a:cs typeface="Times New Roman" pitchFamily="18" charset="0"/>
              </a:rPr>
              <a:t>келіп</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түскен</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өтінішті</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қарайды</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және</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әкімшілік</a:t>
            </a:r>
            <a:r>
              <a:rPr lang="ru-RU" sz="2000" dirty="0">
                <a:latin typeface="Times New Roman" pitchFamily="18" charset="0"/>
                <a:cs typeface="Times New Roman" pitchFamily="18" charset="0"/>
              </a:rPr>
              <a:t> не </a:t>
            </a:r>
            <a:r>
              <a:rPr lang="ru-RU" sz="2000" dirty="0" err="1">
                <a:latin typeface="Times New Roman" pitchFamily="18" charset="0"/>
                <a:cs typeface="Times New Roman" pitchFamily="18" charset="0"/>
              </a:rPr>
              <a:t>қылмыстық</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құқық</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бұзушылық</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белгілері</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болған</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кезде</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тексеру</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жүргізеді</a:t>
            </a:r>
            <a:r>
              <a:rPr lang="ru-RU" sz="2000" dirty="0">
                <a:latin typeface="Times New Roman" pitchFamily="18" charset="0"/>
                <a:cs typeface="Times New Roman" pitchFamily="18" charset="0"/>
              </a:rPr>
              <a:t>;</a:t>
            </a:r>
          </a:p>
          <a:p>
            <a:pPr fontAlgn="base"/>
            <a:r>
              <a:rPr lang="ru-RU" sz="2000" dirty="0">
                <a:latin typeface="Times New Roman" pitchFamily="18" charset="0"/>
                <a:cs typeface="Times New Roman" pitchFamily="18" charset="0"/>
              </a:rPr>
              <a:t>      2) мыс </a:t>
            </a:r>
            <a:r>
              <a:rPr lang="ru-RU" sz="2000" dirty="0" err="1">
                <a:latin typeface="Times New Roman" pitchFamily="18" charset="0"/>
                <a:cs typeface="Times New Roman" pitchFamily="18" charset="0"/>
              </a:rPr>
              <a:t>құрамының</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болмауына</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байланысты</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қылмыстық</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іс</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қозғауға</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немесе</a:t>
            </a:r>
            <a:r>
              <a:rPr lang="ru-RU" sz="2000" dirty="0">
                <a:latin typeface="Times New Roman" pitchFamily="18" charset="0"/>
                <a:cs typeface="Times New Roman" pitchFamily="18" charset="0"/>
              </a:rPr>
              <a:t> оны </a:t>
            </a:r>
            <a:r>
              <a:rPr lang="ru-RU" sz="2000" dirty="0" err="1">
                <a:latin typeface="Times New Roman" pitchFamily="18" charset="0"/>
                <a:cs typeface="Times New Roman" pitchFamily="18" charset="0"/>
              </a:rPr>
              <a:t>тоқтатуға</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негіздер</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болмаған</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кезде</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баланы</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жәбірлеу</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қорқыту</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туралы</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хабарламаны</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мәні</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бойынша</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қарау</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және</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шешім</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қабылдау</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үшін</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оқиға</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болған</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білім</a:t>
            </a:r>
            <a:r>
              <a:rPr lang="ru-RU" sz="2000" dirty="0">
                <a:latin typeface="Times New Roman" pitchFamily="18" charset="0"/>
                <a:cs typeface="Times New Roman" pitchFamily="18" charset="0"/>
              </a:rPr>
              <a:t> беру </a:t>
            </a:r>
            <a:r>
              <a:rPr lang="ru-RU" sz="2000" dirty="0" err="1">
                <a:latin typeface="Times New Roman" pitchFamily="18" charset="0"/>
                <a:cs typeface="Times New Roman" pitchFamily="18" charset="0"/>
              </a:rPr>
              <a:t>ұйымына</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жоғары</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тұрған</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органға</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жібереді</a:t>
            </a:r>
            <a:r>
              <a:rPr lang="ru-RU" sz="2000" dirty="0">
                <a:latin typeface="Times New Roman" pitchFamily="18" charset="0"/>
                <a:cs typeface="Times New Roman" pitchFamily="18" charset="0"/>
              </a:rPr>
              <a:t>;</a:t>
            </a:r>
          </a:p>
          <a:p>
            <a:pPr fontAlgn="base"/>
            <a:r>
              <a:rPr lang="ru-RU" sz="2000" dirty="0">
                <a:latin typeface="Times New Roman" pitchFamily="18" charset="0"/>
                <a:cs typeface="Times New Roman" pitchFamily="18" charset="0"/>
              </a:rPr>
              <a:t>      3) </a:t>
            </a:r>
            <a:r>
              <a:rPr lang="ru-RU" sz="2000" dirty="0" err="1">
                <a:latin typeface="Times New Roman" pitchFamily="18" charset="0"/>
                <a:cs typeface="Times New Roman" pitchFamily="18" charset="0"/>
              </a:rPr>
              <a:t>кәмелетке</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толмағандарды</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құқықтық</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тәрбиелеуде</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білім</a:t>
            </a:r>
            <a:r>
              <a:rPr lang="ru-RU" sz="2000" dirty="0">
                <a:latin typeface="Times New Roman" pitchFamily="18" charset="0"/>
                <a:cs typeface="Times New Roman" pitchFamily="18" charset="0"/>
              </a:rPr>
              <a:t> беру </a:t>
            </a:r>
            <a:r>
              <a:rPr lang="ru-RU" sz="2000" dirty="0" err="1">
                <a:latin typeface="Times New Roman" pitchFamily="18" charset="0"/>
                <a:cs typeface="Times New Roman" pitchFamily="18" charset="0"/>
              </a:rPr>
              <a:t>органдарына</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олардың</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заңды</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өкілдеріне</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жәрдем</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көрсетеді</a:t>
            </a:r>
            <a:r>
              <a:rPr lang="ru-RU" sz="2000" dirty="0">
                <a:latin typeface="Times New Roman" pitchFamily="18" charset="0"/>
                <a:cs typeface="Times New Roman" pitchFamily="18" charset="0"/>
              </a:rPr>
              <a:t>;</a:t>
            </a:r>
          </a:p>
          <a:p>
            <a:pPr fontAlgn="base"/>
            <a:r>
              <a:rPr lang="ru-RU" sz="2000" dirty="0">
                <a:latin typeface="Times New Roman" pitchFamily="18" charset="0"/>
                <a:cs typeface="Times New Roman" pitchFamily="18" charset="0"/>
              </a:rPr>
              <a:t>      4) </a:t>
            </a:r>
            <a:r>
              <a:rPr lang="ru-RU" sz="2000" dirty="0" err="1">
                <a:latin typeface="Times New Roman" pitchFamily="18" charset="0"/>
                <a:cs typeface="Times New Roman" pitchFamily="18" charset="0"/>
              </a:rPr>
              <a:t>кәмелетке</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толмағанның</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қатысуымен</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жәбірлеу</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буллинг</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фактіні</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қарау</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жөніндегі</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іс-қимылдарды</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және</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басқа</a:t>
            </a:r>
            <a:r>
              <a:rPr lang="ru-RU" sz="2000" dirty="0">
                <a:latin typeface="Times New Roman" pitchFamily="18" charset="0"/>
                <a:cs typeface="Times New Roman" pitchFamily="18" charset="0"/>
              </a:rPr>
              <a:t> да </a:t>
            </a:r>
            <a:r>
              <a:rPr lang="ru-RU" sz="2000" dirty="0" err="1">
                <a:latin typeface="Times New Roman" pitchFamily="18" charset="0"/>
                <a:cs typeface="Times New Roman" pitchFamily="18" charset="0"/>
              </a:rPr>
              <a:t>іс-шараларды</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жүргізу</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үшін</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оның</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заңды</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өкілдері</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болмаған</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кезде</a:t>
            </a:r>
            <a:r>
              <a:rPr lang="ru-RU" sz="2000" dirty="0">
                <a:latin typeface="Times New Roman" pitchFamily="18" charset="0"/>
                <a:cs typeface="Times New Roman" pitchFamily="18" charset="0"/>
              </a:rPr>
              <a:t> не </a:t>
            </a:r>
            <a:r>
              <a:rPr lang="ru-RU" sz="2000" dirty="0" err="1">
                <a:latin typeface="Times New Roman" pitchFamily="18" charset="0"/>
                <a:cs typeface="Times New Roman" pitchFamily="18" charset="0"/>
              </a:rPr>
              <a:t>олардың</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қатысуы</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баланың</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мүдделеріне</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қайшы</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келген</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кезде</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баланың</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құқықтарын</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қорғау</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жөніндегі</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функцияларды</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жүзеге</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асыратын</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органның</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өкілін</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педагогтерді</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немесе</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психологтарды</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тартады</a:t>
            </a:r>
            <a:r>
              <a:rPr lang="ru-RU" sz="2000" dirty="0">
                <a:latin typeface="Times New Roman" pitchFamily="18" charset="0"/>
                <a:cs typeface="Times New Roman" pitchFamily="18" charset="0"/>
              </a:rPr>
              <a:t>.</a:t>
            </a:r>
          </a:p>
          <a:p>
            <a:pPr fontAlgn="base"/>
            <a:r>
              <a:rPr lang="ru-RU" dirty="0"/>
              <a:t> </a:t>
            </a:r>
          </a:p>
        </p:txBody>
      </p:sp>
    </p:spTree>
    <p:extLst>
      <p:ext uri="{BB962C8B-B14F-4D97-AF65-F5344CB8AC3E}">
        <p14:creationId xmlns:p14="http://schemas.microsoft.com/office/powerpoint/2010/main" val="55211364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Picture 2"/>
          <p:cNvPicPr>
            <a:picLocks noChangeAspect="1"/>
          </p:cNvPicPr>
          <p:nvPr/>
        </p:nvPicPr>
        <p:blipFill>
          <a:blip r:embed="rId3">
            <a:extLst/>
          </a:blip>
          <a:stretch>
            <a:fillRect/>
          </a:stretch>
        </p:blipFill>
        <p:spPr>
          <a:xfrm>
            <a:off x="7812360" y="-17378"/>
            <a:ext cx="1331640" cy="6892756"/>
          </a:xfrm>
          <a:prstGeom prst="rect">
            <a:avLst/>
          </a:prstGeom>
          <a:ln w="12700">
            <a:miter lim="400000"/>
          </a:ln>
        </p:spPr>
      </p:pic>
      <p:sp>
        <p:nvSpPr>
          <p:cNvPr id="2" name="Прямоугольник 1"/>
          <p:cNvSpPr/>
          <p:nvPr/>
        </p:nvSpPr>
        <p:spPr>
          <a:xfrm>
            <a:off x="611560" y="1582341"/>
            <a:ext cx="7866620" cy="2308324"/>
          </a:xfrm>
          <a:prstGeom prst="rect">
            <a:avLst/>
          </a:prstGeom>
        </p:spPr>
        <p:txBody>
          <a:bodyPr wrap="square">
            <a:spAutoFit/>
          </a:bodyPr>
          <a:lstStyle/>
          <a:p>
            <a:pPr algn="just" fontAlgn="base"/>
            <a:r>
              <a:rPr lang="ru-RU" dirty="0"/>
              <a:t>  </a:t>
            </a:r>
            <a:r>
              <a:rPr lang="ru-RU" u="sng" dirty="0">
                <a:solidFill>
                  <a:srgbClr val="FF0000"/>
                </a:solidFill>
              </a:rPr>
              <a:t>  </a:t>
            </a:r>
            <a:r>
              <a:rPr lang="ru-RU" u="sng" dirty="0"/>
              <a:t> 17. </a:t>
            </a:r>
            <a:r>
              <a:rPr lang="ru-RU" u="sng" dirty="0" err="1"/>
              <a:t>Оқу-тәрбие</a:t>
            </a:r>
            <a:r>
              <a:rPr lang="ru-RU" u="sng" dirty="0"/>
              <a:t> </a:t>
            </a:r>
            <a:r>
              <a:rPr lang="ru-RU" u="sng" dirty="0" err="1"/>
              <a:t>процесі</a:t>
            </a:r>
            <a:r>
              <a:rPr lang="ru-RU" u="sng" dirty="0"/>
              <a:t> </a:t>
            </a:r>
            <a:r>
              <a:rPr lang="ru-RU" u="sng" dirty="0" err="1"/>
              <a:t>кезеңінде</a:t>
            </a:r>
            <a:r>
              <a:rPr lang="ru-RU" u="sng" dirty="0"/>
              <a:t> </a:t>
            </a:r>
            <a:r>
              <a:rPr lang="ru-RU" u="sng" dirty="0" err="1"/>
              <a:t>білім</a:t>
            </a:r>
            <a:r>
              <a:rPr lang="ru-RU" u="sng" dirty="0"/>
              <a:t> беру </a:t>
            </a:r>
            <a:r>
              <a:rPr lang="ru-RU" u="sng" dirty="0" err="1"/>
              <a:t>ұйымдары</a:t>
            </a:r>
            <a:r>
              <a:rPr lang="ru-RU" u="sng" dirty="0"/>
              <a:t> </a:t>
            </a:r>
            <a:r>
              <a:rPr lang="ru-RU" u="sng" dirty="0" err="1"/>
              <a:t>педагогтерінің</a:t>
            </a:r>
            <a:r>
              <a:rPr lang="ru-RU" u="sng" dirty="0"/>
              <a:t> </a:t>
            </a:r>
            <a:r>
              <a:rPr lang="ru-RU" u="sng" dirty="0" err="1"/>
              <a:t>тарапынан</a:t>
            </a:r>
            <a:r>
              <a:rPr lang="ru-RU" u="sng" dirty="0"/>
              <a:t> </a:t>
            </a:r>
            <a:r>
              <a:rPr lang="ru-RU" u="sng" dirty="0" err="1"/>
              <a:t>балаға</a:t>
            </a:r>
            <a:r>
              <a:rPr lang="ru-RU" u="sng" dirty="0"/>
              <a:t> (</a:t>
            </a:r>
            <a:r>
              <a:rPr lang="ru-RU" u="sng" dirty="0" err="1"/>
              <a:t>балаларға</a:t>
            </a:r>
            <a:r>
              <a:rPr lang="ru-RU" u="sng" dirty="0"/>
              <a:t>) </a:t>
            </a:r>
            <a:r>
              <a:rPr lang="ru-RU" u="sng" dirty="0" err="1"/>
              <a:t>қатысты</a:t>
            </a:r>
            <a:r>
              <a:rPr lang="ru-RU" u="sng" dirty="0"/>
              <a:t> </a:t>
            </a:r>
            <a:r>
              <a:rPr lang="ru-RU" u="sng" dirty="0" err="1"/>
              <a:t>жәбірлеу</a:t>
            </a:r>
            <a:r>
              <a:rPr lang="ru-RU" u="sng" dirty="0"/>
              <a:t> (</a:t>
            </a:r>
            <a:r>
              <a:rPr lang="ru-RU" u="sng" dirty="0" err="1"/>
              <a:t>буллинг</a:t>
            </a:r>
            <a:r>
              <a:rPr lang="ru-RU" u="sng" dirty="0"/>
              <a:t>) "</a:t>
            </a:r>
            <a:r>
              <a:rPr lang="ru-RU" u="sng" dirty="0" err="1"/>
              <a:t>Педагогикалық</a:t>
            </a:r>
            <a:r>
              <a:rPr lang="ru-RU" u="sng" dirty="0"/>
              <a:t> </a:t>
            </a:r>
            <a:r>
              <a:rPr lang="ru-RU" u="sng" dirty="0" err="1"/>
              <a:t>әдептің</a:t>
            </a:r>
            <a:r>
              <a:rPr lang="ru-RU" u="sng" dirty="0"/>
              <a:t> </a:t>
            </a:r>
            <a:r>
              <a:rPr lang="ru-RU" u="sng" dirty="0" err="1"/>
              <a:t>кейбір</a:t>
            </a:r>
            <a:r>
              <a:rPr lang="ru-RU" u="sng" dirty="0"/>
              <a:t> </a:t>
            </a:r>
            <a:r>
              <a:rPr lang="ru-RU" u="sng" dirty="0" err="1"/>
              <a:t>мәселелері</a:t>
            </a:r>
            <a:r>
              <a:rPr lang="ru-RU" u="sng" dirty="0"/>
              <a:t> </a:t>
            </a:r>
            <a:r>
              <a:rPr lang="ru-RU" u="sng" dirty="0" err="1"/>
              <a:t>туралы</a:t>
            </a:r>
            <a:r>
              <a:rPr lang="ru-RU" u="sng" dirty="0"/>
              <a:t>" </a:t>
            </a:r>
            <a:r>
              <a:rPr lang="ru-RU" u="sng" dirty="0" err="1"/>
              <a:t>Қазақстан</a:t>
            </a:r>
            <a:r>
              <a:rPr lang="ru-RU" u="sng" dirty="0"/>
              <a:t> </a:t>
            </a:r>
            <a:r>
              <a:rPr lang="ru-RU" u="sng" dirty="0" err="1"/>
              <a:t>Республикасы</a:t>
            </a:r>
            <a:r>
              <a:rPr lang="ru-RU" u="sng" dirty="0"/>
              <a:t> </a:t>
            </a:r>
            <a:r>
              <a:rPr lang="ru-RU" u="sng" dirty="0" err="1"/>
              <a:t>Білім</a:t>
            </a:r>
            <a:r>
              <a:rPr lang="ru-RU" u="sng" dirty="0"/>
              <a:t> </a:t>
            </a:r>
            <a:r>
              <a:rPr lang="ru-RU" u="sng" dirty="0" err="1"/>
              <a:t>және</a:t>
            </a:r>
            <a:r>
              <a:rPr lang="ru-RU" u="sng" dirty="0"/>
              <a:t> </a:t>
            </a:r>
            <a:r>
              <a:rPr lang="ru-RU" u="sng" dirty="0" err="1"/>
              <a:t>ғылым</a:t>
            </a:r>
            <a:r>
              <a:rPr lang="ru-RU" u="sng" dirty="0"/>
              <a:t> </a:t>
            </a:r>
            <a:r>
              <a:rPr lang="ru-RU" u="sng" dirty="0" err="1"/>
              <a:t>министрінің</a:t>
            </a:r>
            <a:r>
              <a:rPr lang="ru-RU" u="sng" dirty="0"/>
              <a:t> 2020 </a:t>
            </a:r>
            <a:r>
              <a:rPr lang="ru-RU" u="sng" dirty="0" err="1"/>
              <a:t>жылғы</a:t>
            </a:r>
            <a:r>
              <a:rPr lang="ru-RU" u="sng" dirty="0"/>
              <a:t> 11 </a:t>
            </a:r>
            <a:r>
              <a:rPr lang="ru-RU" u="sng" dirty="0" err="1"/>
              <a:t>мамырдағы</a:t>
            </a:r>
            <a:r>
              <a:rPr lang="ru-RU" u="sng" dirty="0"/>
              <a:t> № 190 </a:t>
            </a:r>
            <a:r>
              <a:rPr lang="ru-RU" u="sng" dirty="0" err="1">
                <a:hlinkClick r:id="rId4"/>
              </a:rPr>
              <a:t>бұйрығымен</a:t>
            </a:r>
            <a:r>
              <a:rPr lang="ru-RU" u="sng" dirty="0"/>
              <a:t> (</a:t>
            </a:r>
            <a:r>
              <a:rPr lang="ru-RU" u="sng" dirty="0" err="1"/>
              <a:t>Нормативтік</a:t>
            </a:r>
            <a:r>
              <a:rPr lang="ru-RU" u="sng" dirty="0"/>
              <a:t> </a:t>
            </a:r>
            <a:r>
              <a:rPr lang="ru-RU" u="sng" dirty="0" err="1"/>
              <a:t>құқықтық</a:t>
            </a:r>
            <a:r>
              <a:rPr lang="ru-RU" u="sng" dirty="0"/>
              <a:t> </a:t>
            </a:r>
            <a:r>
              <a:rPr lang="ru-RU" u="sng" dirty="0" err="1"/>
              <a:t>актілерді</a:t>
            </a:r>
            <a:r>
              <a:rPr lang="ru-RU" u="sng" dirty="0"/>
              <a:t> </a:t>
            </a:r>
            <a:r>
              <a:rPr lang="ru-RU" u="sng" dirty="0" err="1"/>
              <a:t>мемлекеттік</a:t>
            </a:r>
            <a:r>
              <a:rPr lang="ru-RU" u="sng" dirty="0"/>
              <a:t> </a:t>
            </a:r>
            <a:r>
              <a:rPr lang="ru-RU" u="sng" dirty="0" err="1"/>
              <a:t>тіркеу</a:t>
            </a:r>
            <a:r>
              <a:rPr lang="ru-RU" u="sng" dirty="0"/>
              <a:t> </a:t>
            </a:r>
            <a:r>
              <a:rPr lang="ru-RU" u="sng" dirty="0" err="1"/>
              <a:t>тізілімінде</a:t>
            </a:r>
            <a:r>
              <a:rPr lang="ru-RU" u="sng" dirty="0"/>
              <a:t> № 20619 </a:t>
            </a:r>
            <a:r>
              <a:rPr lang="ru-RU" u="sng" dirty="0" err="1"/>
              <a:t>болып</a:t>
            </a:r>
            <a:r>
              <a:rPr lang="ru-RU" u="sng" dirty="0"/>
              <a:t> </a:t>
            </a:r>
            <a:r>
              <a:rPr lang="ru-RU" u="sng" dirty="0" err="1"/>
              <a:t>тіркелген</a:t>
            </a:r>
            <a:r>
              <a:rPr lang="ru-RU" u="sng" dirty="0"/>
              <a:t>) </a:t>
            </a:r>
            <a:r>
              <a:rPr lang="ru-RU" u="sng" dirty="0" err="1"/>
              <a:t>бекітілген</a:t>
            </a:r>
            <a:r>
              <a:rPr lang="ru-RU" u="sng" dirty="0"/>
              <a:t> </a:t>
            </a:r>
            <a:r>
              <a:rPr lang="ru-RU" u="sng" dirty="0" err="1"/>
              <a:t>Педагогикалық</a:t>
            </a:r>
            <a:r>
              <a:rPr lang="ru-RU" u="sng" dirty="0"/>
              <a:t> </a:t>
            </a:r>
            <a:r>
              <a:rPr lang="ru-RU" u="sng" dirty="0" err="1"/>
              <a:t>әдеп</a:t>
            </a:r>
            <a:r>
              <a:rPr lang="ru-RU" u="sng" dirty="0"/>
              <a:t> </a:t>
            </a:r>
            <a:r>
              <a:rPr lang="ru-RU" u="sng" dirty="0" err="1"/>
              <a:t>жөніндегі</a:t>
            </a:r>
            <a:r>
              <a:rPr lang="ru-RU" u="sng" dirty="0"/>
              <a:t> </a:t>
            </a:r>
            <a:r>
              <a:rPr lang="ru-RU" u="sng" dirty="0" err="1"/>
              <a:t>кеңестің</a:t>
            </a:r>
            <a:r>
              <a:rPr lang="ru-RU" u="sng" dirty="0"/>
              <a:t> </a:t>
            </a:r>
            <a:r>
              <a:rPr lang="ru-RU" u="sng" dirty="0" err="1"/>
              <a:t>жұмысын</a:t>
            </a:r>
            <a:r>
              <a:rPr lang="ru-RU" u="sng" dirty="0"/>
              <a:t> </a:t>
            </a:r>
            <a:r>
              <a:rPr lang="ru-RU" u="sng" dirty="0" err="1"/>
              <a:t>ұйымдастырудың</a:t>
            </a:r>
            <a:r>
              <a:rPr lang="ru-RU" u="sng" dirty="0"/>
              <a:t> </a:t>
            </a:r>
            <a:r>
              <a:rPr lang="ru-RU" u="sng" dirty="0" err="1"/>
              <a:t>үлгілік</a:t>
            </a:r>
            <a:r>
              <a:rPr lang="ru-RU" u="sng" dirty="0"/>
              <a:t> </a:t>
            </a:r>
            <a:r>
              <a:rPr lang="ru-RU" u="sng" dirty="0" err="1"/>
              <a:t>қағидаларына</a:t>
            </a:r>
            <a:r>
              <a:rPr lang="ru-RU" u="sng" dirty="0"/>
              <a:t> </a:t>
            </a:r>
            <a:r>
              <a:rPr lang="ru-RU" u="sng" dirty="0" err="1"/>
              <a:t>сәйкес</a:t>
            </a:r>
            <a:r>
              <a:rPr lang="ru-RU" u="sng" dirty="0"/>
              <a:t> </a:t>
            </a:r>
            <a:r>
              <a:rPr lang="ru-RU" u="sng" dirty="0" err="1"/>
              <a:t>қаралады</a:t>
            </a:r>
            <a:r>
              <a:rPr lang="ru-RU" u="sng" dirty="0"/>
              <a:t>.</a:t>
            </a:r>
          </a:p>
        </p:txBody>
      </p:sp>
      <p:sp>
        <p:nvSpPr>
          <p:cNvPr id="7" name="Прямоугольник 6"/>
          <p:cNvSpPr/>
          <p:nvPr/>
        </p:nvSpPr>
        <p:spPr>
          <a:xfrm>
            <a:off x="467544" y="236983"/>
            <a:ext cx="8010636" cy="646331"/>
          </a:xfrm>
          <a:prstGeom prst="rect">
            <a:avLst/>
          </a:prstGeom>
          <a:solidFill>
            <a:schemeClr val="accent2">
              <a:lumMod val="40000"/>
              <a:lumOff val="60000"/>
            </a:schemeClr>
          </a:solidFill>
        </p:spPr>
        <p:txBody>
          <a:bodyPr wrap="square">
            <a:spAutoFit/>
          </a:bodyPr>
          <a:lstStyle/>
          <a:p>
            <a:pPr fontAlgn="base"/>
            <a:r>
              <a:rPr lang="ru-RU" b="1" dirty="0">
                <a:latin typeface="Times New Roman" pitchFamily="18" charset="0"/>
                <a:cs typeface="Times New Roman" pitchFamily="18" charset="0"/>
              </a:rPr>
              <a:t>3-тарау. Баланы </a:t>
            </a:r>
            <a:r>
              <a:rPr lang="ru-RU" b="1" dirty="0" err="1">
                <a:latin typeface="Times New Roman" pitchFamily="18" charset="0"/>
                <a:cs typeface="Times New Roman" pitchFamily="18" charset="0"/>
              </a:rPr>
              <a:t>жәбірлеу</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буллинг</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туралы</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ақпаратты</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қабылдау</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және</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баланы</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жәбірлеу</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буллинг</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белгілерін</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анықтау</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және</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оларға</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ден</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қою</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тәртібі</a:t>
            </a:r>
            <a:endParaRPr lang="ru-RU" b="1" dirty="0">
              <a:latin typeface="Times New Roman" pitchFamily="18" charset="0"/>
              <a:cs typeface="Times New Roman" pitchFamily="18" charset="0"/>
            </a:endParaRPr>
          </a:p>
        </p:txBody>
      </p:sp>
    </p:spTree>
    <p:extLst>
      <p:ext uri="{BB962C8B-B14F-4D97-AF65-F5344CB8AC3E}">
        <p14:creationId xmlns:p14="http://schemas.microsoft.com/office/powerpoint/2010/main" val="6850499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Picture 2"/>
          <p:cNvPicPr>
            <a:picLocks noChangeAspect="1"/>
          </p:cNvPicPr>
          <p:nvPr/>
        </p:nvPicPr>
        <p:blipFill>
          <a:blip r:embed="rId3">
            <a:extLst/>
          </a:blip>
          <a:stretch>
            <a:fillRect/>
          </a:stretch>
        </p:blipFill>
        <p:spPr>
          <a:xfrm>
            <a:off x="7812360" y="-17378"/>
            <a:ext cx="1331640" cy="6892756"/>
          </a:xfrm>
          <a:prstGeom prst="rect">
            <a:avLst/>
          </a:prstGeom>
          <a:ln w="12700">
            <a:miter lim="400000"/>
          </a:ln>
        </p:spPr>
      </p:pic>
      <p:sp>
        <p:nvSpPr>
          <p:cNvPr id="10" name="Прямоугольник 9"/>
          <p:cNvSpPr/>
          <p:nvPr/>
        </p:nvSpPr>
        <p:spPr>
          <a:xfrm>
            <a:off x="1187624" y="67375"/>
            <a:ext cx="7837225" cy="677108"/>
          </a:xfrm>
          <a:prstGeom prst="rect">
            <a:avLst/>
          </a:prstGeom>
        </p:spPr>
        <p:txBody>
          <a:bodyPr wrap="square">
            <a:spAutoFit/>
          </a:bodyPr>
          <a:lstStyle/>
          <a:p>
            <a:r>
              <a:rPr lang="ru-RU" sz="2000" b="1" dirty="0">
                <a:latin typeface="Times New Roman" pitchFamily="18" charset="0"/>
                <a:cs typeface="Times New Roman" pitchFamily="18" charset="0"/>
              </a:rPr>
              <a:t>Баланы </a:t>
            </a:r>
            <a:r>
              <a:rPr lang="ru-RU" sz="2000" b="1" dirty="0" err="1">
                <a:latin typeface="Times New Roman" pitchFamily="18" charset="0"/>
                <a:cs typeface="Times New Roman" pitchFamily="18" charset="0"/>
              </a:rPr>
              <a:t>жәбірлеудің</a:t>
            </a:r>
            <a:r>
              <a:rPr lang="ru-RU" sz="2000" b="1" dirty="0">
                <a:latin typeface="Times New Roman" pitchFamily="18" charset="0"/>
                <a:cs typeface="Times New Roman" pitchFamily="18" charset="0"/>
              </a:rPr>
              <a:t> (</a:t>
            </a:r>
            <a:r>
              <a:rPr lang="ru-RU" sz="2000" b="1" dirty="0" err="1">
                <a:latin typeface="Times New Roman" pitchFamily="18" charset="0"/>
                <a:cs typeface="Times New Roman" pitchFamily="18" charset="0"/>
              </a:rPr>
              <a:t>буллингтің</a:t>
            </a:r>
            <a:r>
              <a:rPr lang="ru-RU" sz="2000" b="1" dirty="0">
                <a:latin typeface="Times New Roman" pitchFamily="18" charset="0"/>
                <a:cs typeface="Times New Roman" pitchFamily="18" charset="0"/>
              </a:rPr>
              <a:t>) </a:t>
            </a:r>
            <a:r>
              <a:rPr lang="ru-RU" sz="2000" b="1" dirty="0" err="1">
                <a:latin typeface="Times New Roman" pitchFamily="18" charset="0"/>
                <a:cs typeface="Times New Roman" pitchFamily="18" charset="0"/>
              </a:rPr>
              <a:t>профилактикасы</a:t>
            </a:r>
            <a:r>
              <a:rPr lang="ru-RU" sz="2000" b="1" dirty="0">
                <a:latin typeface="Times New Roman" pitchFamily="18" charset="0"/>
                <a:cs typeface="Times New Roman" pitchFamily="18" charset="0"/>
              </a:rPr>
              <a:t> </a:t>
            </a:r>
            <a:r>
              <a:rPr lang="ru-RU" sz="2000" b="1" dirty="0" err="1">
                <a:latin typeface="Times New Roman" pitchFamily="18" charset="0"/>
                <a:cs typeface="Times New Roman" pitchFamily="18" charset="0"/>
              </a:rPr>
              <a:t>қағидалары</a:t>
            </a:r>
            <a:endParaRPr lang="ru-RU" sz="2000" b="1" dirty="0">
              <a:latin typeface="Times New Roman" pitchFamily="18" charset="0"/>
              <a:cs typeface="Times New Roman" pitchFamily="18" charset="0"/>
            </a:endParaRPr>
          </a:p>
          <a:p>
            <a:endParaRPr lang="ru-RU" dirty="0">
              <a:solidFill>
                <a:srgbClr val="0070C0"/>
              </a:solidFill>
            </a:endParaRPr>
          </a:p>
        </p:txBody>
      </p:sp>
      <p:sp>
        <p:nvSpPr>
          <p:cNvPr id="11" name="Прямоугольник 10"/>
          <p:cNvSpPr/>
          <p:nvPr/>
        </p:nvSpPr>
        <p:spPr>
          <a:xfrm>
            <a:off x="126366" y="863883"/>
            <a:ext cx="8649297" cy="461665"/>
          </a:xfrm>
          <a:prstGeom prst="rect">
            <a:avLst/>
          </a:prstGeom>
          <a:solidFill>
            <a:schemeClr val="accent2">
              <a:lumMod val="40000"/>
              <a:lumOff val="60000"/>
            </a:schemeClr>
          </a:solidFill>
        </p:spPr>
        <p:txBody>
          <a:bodyPr wrap="square">
            <a:spAutoFit/>
          </a:bodyPr>
          <a:lstStyle/>
          <a:p>
            <a:pPr fontAlgn="base"/>
            <a:r>
              <a:rPr lang="ru-RU" sz="2400" dirty="0">
                <a:latin typeface="Times New Roman" pitchFamily="18" charset="0"/>
                <a:cs typeface="Times New Roman" pitchFamily="18" charset="0"/>
              </a:rPr>
              <a:t>1-тарау. </a:t>
            </a:r>
            <a:r>
              <a:rPr lang="ru-RU" sz="2400" dirty="0" err="1">
                <a:latin typeface="Times New Roman" pitchFamily="18" charset="0"/>
                <a:cs typeface="Times New Roman" pitchFamily="18" charset="0"/>
              </a:rPr>
              <a:t>Жалпы</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ережелер</a:t>
            </a:r>
            <a:endParaRPr lang="ru-RU" sz="2400" dirty="0">
              <a:latin typeface="Times New Roman" pitchFamily="18" charset="0"/>
              <a:cs typeface="Times New Roman" pitchFamily="18" charset="0"/>
            </a:endParaRPr>
          </a:p>
        </p:txBody>
      </p:sp>
      <p:sp>
        <p:nvSpPr>
          <p:cNvPr id="12" name="Прямоугольник 11"/>
          <p:cNvSpPr/>
          <p:nvPr/>
        </p:nvSpPr>
        <p:spPr>
          <a:xfrm>
            <a:off x="126366" y="2064212"/>
            <a:ext cx="8964488" cy="276999"/>
          </a:xfrm>
          <a:prstGeom prst="rect">
            <a:avLst/>
          </a:prstGeom>
        </p:spPr>
        <p:txBody>
          <a:bodyPr wrap="square">
            <a:spAutoFit/>
          </a:bodyPr>
          <a:lstStyle/>
          <a:p>
            <a:endParaRPr lang="ru-RU" sz="1200" dirty="0"/>
          </a:p>
        </p:txBody>
      </p:sp>
      <p:sp>
        <p:nvSpPr>
          <p:cNvPr id="7" name="Заголовок 6"/>
          <p:cNvSpPr>
            <a:spLocks noGrp="1"/>
          </p:cNvSpPr>
          <p:nvPr>
            <p:ph type="title"/>
          </p:nvPr>
        </p:nvSpPr>
        <p:spPr>
          <a:xfrm>
            <a:off x="332958" y="4221088"/>
            <a:ext cx="8236111" cy="1728192"/>
          </a:xfrm>
        </p:spPr>
        <p:txBody>
          <a:bodyPr>
            <a:noAutofit/>
          </a:bodyPr>
          <a:lstStyle/>
          <a:p>
            <a:pPr algn="just"/>
            <a:r>
              <a:rPr lang="ru-RU" sz="2000" b="1" u="sng" dirty="0" err="1">
                <a:solidFill>
                  <a:srgbClr val="FF0000"/>
                </a:solidFill>
                <a:latin typeface="Times New Roman" pitchFamily="18" charset="0"/>
                <a:cs typeface="Times New Roman" pitchFamily="18" charset="0"/>
              </a:rPr>
              <a:t>Ә</a:t>
            </a:r>
            <a:r>
              <a:rPr lang="ru-RU" sz="2000" b="1" u="sng" dirty="0" err="1" smtClean="0">
                <a:solidFill>
                  <a:srgbClr val="FF0000"/>
                </a:solidFill>
                <a:latin typeface="Times New Roman" pitchFamily="18" charset="0"/>
                <a:cs typeface="Times New Roman" pitchFamily="18" charset="0"/>
              </a:rPr>
              <a:t>леуметтік</a:t>
            </a:r>
            <a:r>
              <a:rPr lang="ru-RU" sz="2000" b="1" u="sng" dirty="0" smtClean="0">
                <a:solidFill>
                  <a:srgbClr val="FF0000"/>
                </a:solidFill>
                <a:latin typeface="Times New Roman" pitchFamily="18" charset="0"/>
                <a:cs typeface="Times New Roman" pitchFamily="18" charset="0"/>
              </a:rPr>
              <a:t> </a:t>
            </a:r>
            <a:r>
              <a:rPr lang="ru-RU" sz="2000" b="1" u="sng" dirty="0" err="1">
                <a:solidFill>
                  <a:srgbClr val="FF0000"/>
                </a:solidFill>
                <a:latin typeface="Times New Roman" pitchFamily="18" charset="0"/>
                <a:cs typeface="Times New Roman" pitchFamily="18" charset="0"/>
              </a:rPr>
              <a:t>оңалту</a:t>
            </a:r>
            <a:r>
              <a:rPr lang="ru-RU" sz="2000" b="1" u="sng" dirty="0">
                <a:solidFill>
                  <a:srgbClr val="FF0000"/>
                </a:solidFill>
                <a:latin typeface="Times New Roman" pitchFamily="18" charset="0"/>
                <a:cs typeface="Times New Roman" pitchFamily="18" charset="0"/>
              </a:rPr>
              <a:t> </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кәмелетке</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толмағандар</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арасындағы</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құқық</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бұзушылықтардың</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қадағалаусыз</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және</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панасыз</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қалудың</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профилактикасы</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жүйесінің</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органдары</a:t>
            </a:r>
            <a:r>
              <a:rPr lang="ru-RU" sz="2000" dirty="0">
                <a:latin typeface="Times New Roman" pitchFamily="18" charset="0"/>
                <a:cs typeface="Times New Roman" pitchFamily="18" charset="0"/>
              </a:rPr>
              <a:t> мен </a:t>
            </a:r>
            <a:r>
              <a:rPr lang="ru-RU" sz="2000" dirty="0" err="1">
                <a:latin typeface="Times New Roman" pitchFamily="18" charset="0"/>
                <a:cs typeface="Times New Roman" pitchFamily="18" charset="0"/>
              </a:rPr>
              <a:t>мекемелері</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жүзеге</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асыратын</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өмірде</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қиын</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жағдайға</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душар</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болған</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кәмелетке</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толмағанды</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құқықтық</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әлеуметтік</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дене</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бітімі</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психикалық</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педагогикалық</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моральдық</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және</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немесе</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материалдық</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жағынан</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қалпына</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келтіруге</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бағытталған</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шаралар</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кешені</a:t>
            </a:r>
            <a:endParaRPr lang="ru-RU" sz="2000" dirty="0">
              <a:latin typeface="Times New Roman" pitchFamily="18" charset="0"/>
              <a:cs typeface="Times New Roman" pitchFamily="18" charset="0"/>
            </a:endParaRPr>
          </a:p>
        </p:txBody>
      </p:sp>
      <p:sp>
        <p:nvSpPr>
          <p:cNvPr id="6" name="Текст 5"/>
          <p:cNvSpPr>
            <a:spLocks noGrp="1"/>
          </p:cNvSpPr>
          <p:nvPr>
            <p:ph type="body" idx="4294967295"/>
          </p:nvPr>
        </p:nvSpPr>
        <p:spPr>
          <a:xfrm>
            <a:off x="126366" y="1452563"/>
            <a:ext cx="8227059" cy="1976437"/>
          </a:xfrm>
        </p:spPr>
        <p:txBody>
          <a:bodyPr>
            <a:noAutofit/>
          </a:bodyPr>
          <a:lstStyle/>
          <a:p>
            <a:pPr marL="0" indent="0">
              <a:buNone/>
            </a:pPr>
            <a:r>
              <a:rPr lang="ru-RU" sz="1800" b="1" dirty="0">
                <a:solidFill>
                  <a:srgbClr val="C00000"/>
                </a:solidFill>
                <a:effectLst>
                  <a:outerShdw blurRad="38100" dist="38100" dir="2700000" algn="tl">
                    <a:srgbClr val="000000">
                      <a:alpha val="43137"/>
                    </a:srgbClr>
                  </a:outerShdw>
                </a:effectLst>
                <a:latin typeface="Times New Roman" pitchFamily="18" charset="0"/>
                <a:cs typeface="Times New Roman" pitchFamily="18" charset="0"/>
              </a:rPr>
              <a:t>Осы </a:t>
            </a:r>
            <a:r>
              <a:rPr lang="ru-RU" sz="1800" b="1" dirty="0" err="1">
                <a:solidFill>
                  <a:srgbClr val="C00000"/>
                </a:solidFill>
                <a:effectLst>
                  <a:outerShdw blurRad="38100" dist="38100" dir="2700000" algn="tl">
                    <a:srgbClr val="000000">
                      <a:alpha val="43137"/>
                    </a:srgbClr>
                  </a:outerShdw>
                </a:effectLst>
                <a:latin typeface="Times New Roman" pitchFamily="18" charset="0"/>
                <a:cs typeface="Times New Roman" pitchFamily="18" charset="0"/>
              </a:rPr>
              <a:t>қағидаларда</a:t>
            </a:r>
            <a:r>
              <a:rPr lang="ru-RU" sz="1800" b="1" dirty="0">
                <a:solidFill>
                  <a:srgbClr val="C00000"/>
                </a:solidFill>
                <a:effectLst>
                  <a:outerShdw blurRad="38100" dist="38100" dir="2700000" algn="tl">
                    <a:srgbClr val="000000">
                      <a:alpha val="43137"/>
                    </a:srgbClr>
                  </a:outerShdw>
                </a:effectLst>
                <a:latin typeface="Times New Roman" pitchFamily="18" charset="0"/>
                <a:cs typeface="Times New Roman" pitchFamily="18" charset="0"/>
              </a:rPr>
              <a:t> </a:t>
            </a:r>
            <a:r>
              <a:rPr lang="ru-RU" sz="1800" b="1" dirty="0" err="1">
                <a:solidFill>
                  <a:srgbClr val="C00000"/>
                </a:solidFill>
                <a:effectLst>
                  <a:outerShdw blurRad="38100" dist="38100" dir="2700000" algn="tl">
                    <a:srgbClr val="000000">
                      <a:alpha val="43137"/>
                    </a:srgbClr>
                  </a:outerShdw>
                </a:effectLst>
                <a:latin typeface="Times New Roman" pitchFamily="18" charset="0"/>
                <a:cs typeface="Times New Roman" pitchFamily="18" charset="0"/>
              </a:rPr>
              <a:t>мынадай</a:t>
            </a:r>
            <a:r>
              <a:rPr lang="ru-RU" sz="1800" b="1" dirty="0">
                <a:solidFill>
                  <a:srgbClr val="C00000"/>
                </a:solidFill>
                <a:effectLst>
                  <a:outerShdw blurRad="38100" dist="38100" dir="2700000" algn="tl">
                    <a:srgbClr val="000000">
                      <a:alpha val="43137"/>
                    </a:srgbClr>
                  </a:outerShdw>
                </a:effectLst>
                <a:latin typeface="Times New Roman" pitchFamily="18" charset="0"/>
                <a:cs typeface="Times New Roman" pitchFamily="18" charset="0"/>
              </a:rPr>
              <a:t> </a:t>
            </a:r>
            <a:r>
              <a:rPr lang="ru-RU" sz="1800" b="1" dirty="0" err="1">
                <a:solidFill>
                  <a:srgbClr val="C00000"/>
                </a:solidFill>
                <a:effectLst>
                  <a:outerShdw blurRad="38100" dist="38100" dir="2700000" algn="tl">
                    <a:srgbClr val="000000">
                      <a:alpha val="43137"/>
                    </a:srgbClr>
                  </a:outerShdw>
                </a:effectLst>
                <a:latin typeface="Times New Roman" pitchFamily="18" charset="0"/>
                <a:cs typeface="Times New Roman" pitchFamily="18" charset="0"/>
              </a:rPr>
              <a:t>негізгі</a:t>
            </a:r>
            <a:r>
              <a:rPr lang="ru-RU" sz="1800" b="1" dirty="0">
                <a:solidFill>
                  <a:srgbClr val="C00000"/>
                </a:solidFill>
                <a:effectLst>
                  <a:outerShdw blurRad="38100" dist="38100" dir="2700000" algn="tl">
                    <a:srgbClr val="000000">
                      <a:alpha val="43137"/>
                    </a:srgbClr>
                  </a:outerShdw>
                </a:effectLst>
                <a:latin typeface="Times New Roman" pitchFamily="18" charset="0"/>
                <a:cs typeface="Times New Roman" pitchFamily="18" charset="0"/>
              </a:rPr>
              <a:t> </a:t>
            </a:r>
            <a:r>
              <a:rPr lang="ru-RU" sz="1800" b="1" dirty="0" err="1">
                <a:solidFill>
                  <a:srgbClr val="C00000"/>
                </a:solidFill>
                <a:effectLst>
                  <a:outerShdw blurRad="38100" dist="38100" dir="2700000" algn="tl">
                    <a:srgbClr val="000000">
                      <a:alpha val="43137"/>
                    </a:srgbClr>
                  </a:outerShdw>
                </a:effectLst>
                <a:latin typeface="Times New Roman" pitchFamily="18" charset="0"/>
                <a:cs typeface="Times New Roman" pitchFamily="18" charset="0"/>
              </a:rPr>
              <a:t>ұғымдар</a:t>
            </a:r>
            <a:r>
              <a:rPr lang="ru-RU" sz="1800" b="1" dirty="0">
                <a:solidFill>
                  <a:srgbClr val="C00000"/>
                </a:solidFill>
                <a:effectLst>
                  <a:outerShdw blurRad="38100" dist="38100" dir="2700000" algn="tl">
                    <a:srgbClr val="000000">
                      <a:alpha val="43137"/>
                    </a:srgbClr>
                  </a:outerShdw>
                </a:effectLst>
                <a:latin typeface="Times New Roman" pitchFamily="18" charset="0"/>
                <a:cs typeface="Times New Roman" pitchFamily="18" charset="0"/>
              </a:rPr>
              <a:t> </a:t>
            </a:r>
            <a:r>
              <a:rPr lang="ru-RU" sz="1800" b="1" dirty="0" err="1">
                <a:solidFill>
                  <a:srgbClr val="C00000"/>
                </a:solidFill>
                <a:effectLst>
                  <a:outerShdw blurRad="38100" dist="38100" dir="2700000" algn="tl">
                    <a:srgbClr val="000000">
                      <a:alpha val="43137"/>
                    </a:srgbClr>
                  </a:outerShdw>
                </a:effectLst>
                <a:latin typeface="Times New Roman" pitchFamily="18" charset="0"/>
                <a:cs typeface="Times New Roman" pitchFamily="18" charset="0"/>
              </a:rPr>
              <a:t>пайдаланылды</a:t>
            </a:r>
            <a:r>
              <a:rPr lang="ru-RU" sz="1800" dirty="0" smtClean="0">
                <a:latin typeface="Times New Roman" pitchFamily="18" charset="0"/>
                <a:cs typeface="Times New Roman" pitchFamily="18" charset="0"/>
              </a:rPr>
              <a:t>:</a:t>
            </a:r>
          </a:p>
          <a:p>
            <a:pPr algn="just"/>
            <a:r>
              <a:rPr lang="kk-KZ" sz="2000" b="1" u="sng" dirty="0" err="1">
                <a:solidFill>
                  <a:srgbClr val="FF0000"/>
                </a:solidFill>
                <a:latin typeface="Times New Roman" pitchFamily="18" charset="0"/>
                <a:cs typeface="Times New Roman" pitchFamily="18" charset="0"/>
              </a:rPr>
              <a:t>Б</a:t>
            </a:r>
            <a:r>
              <a:rPr lang="ru-RU" sz="2000" b="1" u="sng" dirty="0" smtClean="0">
                <a:solidFill>
                  <a:srgbClr val="FF0000"/>
                </a:solidFill>
                <a:latin typeface="Times New Roman" pitchFamily="18" charset="0"/>
                <a:cs typeface="Times New Roman" pitchFamily="18" charset="0"/>
              </a:rPr>
              <a:t>аланы </a:t>
            </a:r>
            <a:r>
              <a:rPr lang="ru-RU" sz="2000" b="1" u="sng" dirty="0" err="1">
                <a:solidFill>
                  <a:srgbClr val="FF0000"/>
                </a:solidFill>
                <a:latin typeface="Times New Roman" pitchFamily="18" charset="0"/>
                <a:cs typeface="Times New Roman" pitchFamily="18" charset="0"/>
              </a:rPr>
              <a:t>жәбірлеу</a:t>
            </a:r>
            <a:r>
              <a:rPr lang="ru-RU" sz="2000" b="1" u="sng" dirty="0">
                <a:solidFill>
                  <a:srgbClr val="FF0000"/>
                </a:solidFill>
                <a:latin typeface="Times New Roman" pitchFamily="18" charset="0"/>
                <a:cs typeface="Times New Roman" pitchFamily="18" charset="0"/>
              </a:rPr>
              <a:t> (</a:t>
            </a:r>
            <a:r>
              <a:rPr lang="ru-RU" sz="2000" b="1" u="sng" dirty="0" err="1">
                <a:solidFill>
                  <a:srgbClr val="FF0000"/>
                </a:solidFill>
                <a:latin typeface="Times New Roman" pitchFamily="18" charset="0"/>
                <a:cs typeface="Times New Roman" pitchFamily="18" charset="0"/>
              </a:rPr>
              <a:t>буллинг</a:t>
            </a:r>
            <a:r>
              <a:rPr lang="ru-RU" sz="2000" dirty="0">
                <a:solidFill>
                  <a:schemeClr val="tx1"/>
                </a:solidFill>
                <a:latin typeface="Times New Roman" pitchFamily="18" charset="0"/>
                <a:cs typeface="Times New Roman" pitchFamily="18" charset="0"/>
              </a:rPr>
              <a:t>) – </a:t>
            </a:r>
            <a:r>
              <a:rPr lang="ru-RU" sz="2000" dirty="0" err="1">
                <a:solidFill>
                  <a:schemeClr val="tx1"/>
                </a:solidFill>
                <a:latin typeface="Times New Roman" pitchFamily="18" charset="0"/>
                <a:cs typeface="Times New Roman" pitchFamily="18" charset="0"/>
              </a:rPr>
              <a:t>қорлау</a:t>
            </a:r>
            <a:r>
              <a:rPr lang="ru-RU" sz="2000" dirty="0">
                <a:solidFill>
                  <a:schemeClr val="tx1"/>
                </a:solidFill>
                <a:latin typeface="Times New Roman" pitchFamily="18" charset="0"/>
                <a:cs typeface="Times New Roman" pitchFamily="18" charset="0"/>
              </a:rPr>
              <a:t> </a:t>
            </a:r>
            <a:r>
              <a:rPr lang="ru-RU" sz="2000" dirty="0" err="1">
                <a:solidFill>
                  <a:schemeClr val="tx1"/>
                </a:solidFill>
                <a:latin typeface="Times New Roman" pitchFamily="18" charset="0"/>
                <a:cs typeface="Times New Roman" pitchFamily="18" charset="0"/>
              </a:rPr>
              <a:t>сипатындағы</a:t>
            </a:r>
            <a:r>
              <a:rPr lang="ru-RU" sz="2000" dirty="0">
                <a:solidFill>
                  <a:schemeClr val="tx1"/>
                </a:solidFill>
                <a:latin typeface="Times New Roman" pitchFamily="18" charset="0"/>
                <a:cs typeface="Times New Roman" pitchFamily="18" charset="0"/>
              </a:rPr>
              <a:t> </a:t>
            </a:r>
            <a:r>
              <a:rPr lang="ru-RU" sz="2000" dirty="0" err="1">
                <a:solidFill>
                  <a:schemeClr val="tx1"/>
                </a:solidFill>
                <a:latin typeface="Times New Roman" pitchFamily="18" charset="0"/>
                <a:cs typeface="Times New Roman" pitchFamily="18" charset="0"/>
              </a:rPr>
              <a:t>жүйелі</a:t>
            </a:r>
            <a:r>
              <a:rPr lang="ru-RU" sz="2000" dirty="0">
                <a:solidFill>
                  <a:schemeClr val="tx1"/>
                </a:solidFill>
                <a:latin typeface="Times New Roman" pitchFamily="18" charset="0"/>
                <a:cs typeface="Times New Roman" pitchFamily="18" charset="0"/>
              </a:rPr>
              <a:t> (</a:t>
            </a:r>
            <a:r>
              <a:rPr lang="ru-RU" sz="2000" dirty="0" err="1">
                <a:solidFill>
                  <a:schemeClr val="tx1"/>
                </a:solidFill>
                <a:latin typeface="Times New Roman" pitchFamily="18" charset="0"/>
                <a:cs typeface="Times New Roman" pitchFamily="18" charset="0"/>
              </a:rPr>
              <a:t>екі</a:t>
            </a:r>
            <a:r>
              <a:rPr lang="ru-RU" sz="2000" dirty="0">
                <a:solidFill>
                  <a:schemeClr val="tx1"/>
                </a:solidFill>
                <a:latin typeface="Times New Roman" pitchFamily="18" charset="0"/>
                <a:cs typeface="Times New Roman" pitchFamily="18" charset="0"/>
              </a:rPr>
              <a:t> </a:t>
            </a:r>
            <a:r>
              <a:rPr lang="ru-RU" sz="2000" dirty="0" err="1">
                <a:solidFill>
                  <a:schemeClr val="tx1"/>
                </a:solidFill>
                <a:latin typeface="Times New Roman" pitchFamily="18" charset="0"/>
                <a:cs typeface="Times New Roman" pitchFamily="18" charset="0"/>
              </a:rPr>
              <a:t>және</a:t>
            </a:r>
            <a:r>
              <a:rPr lang="ru-RU" sz="2000" dirty="0">
                <a:solidFill>
                  <a:schemeClr val="tx1"/>
                </a:solidFill>
                <a:latin typeface="Times New Roman" pitchFamily="18" charset="0"/>
                <a:cs typeface="Times New Roman" pitchFamily="18" charset="0"/>
              </a:rPr>
              <a:t> </a:t>
            </a:r>
            <a:r>
              <a:rPr lang="ru-RU" sz="2000" dirty="0" err="1">
                <a:solidFill>
                  <a:schemeClr val="tx1"/>
                </a:solidFill>
                <a:latin typeface="Times New Roman" pitchFamily="18" charset="0"/>
                <a:cs typeface="Times New Roman" pitchFamily="18" charset="0"/>
              </a:rPr>
              <a:t>одан</a:t>
            </a:r>
            <a:r>
              <a:rPr lang="ru-RU" sz="2000" dirty="0">
                <a:solidFill>
                  <a:schemeClr val="tx1"/>
                </a:solidFill>
                <a:latin typeface="Times New Roman" pitchFamily="18" charset="0"/>
                <a:cs typeface="Times New Roman" pitchFamily="18" charset="0"/>
              </a:rPr>
              <a:t> </a:t>
            </a:r>
            <a:r>
              <a:rPr lang="ru-RU" sz="2000" dirty="0" err="1">
                <a:solidFill>
                  <a:schemeClr val="tx1"/>
                </a:solidFill>
                <a:latin typeface="Times New Roman" pitchFamily="18" charset="0"/>
                <a:cs typeface="Times New Roman" pitchFamily="18" charset="0"/>
              </a:rPr>
              <a:t>көп</a:t>
            </a:r>
            <a:r>
              <a:rPr lang="ru-RU" sz="2000" dirty="0">
                <a:solidFill>
                  <a:schemeClr val="tx1"/>
                </a:solidFill>
                <a:latin typeface="Times New Roman" pitchFamily="18" charset="0"/>
                <a:cs typeface="Times New Roman" pitchFamily="18" charset="0"/>
              </a:rPr>
              <a:t>) </a:t>
            </a:r>
            <a:r>
              <a:rPr lang="ru-RU" sz="2000" dirty="0" err="1">
                <a:solidFill>
                  <a:schemeClr val="tx1"/>
                </a:solidFill>
                <a:latin typeface="Times New Roman" pitchFamily="18" charset="0"/>
                <a:cs typeface="Times New Roman" pitchFamily="18" charset="0"/>
              </a:rPr>
              <a:t>әрекеттер</a:t>
            </a:r>
            <a:r>
              <a:rPr lang="ru-RU" sz="2000" dirty="0">
                <a:solidFill>
                  <a:schemeClr val="tx1"/>
                </a:solidFill>
                <a:latin typeface="Times New Roman" pitchFamily="18" charset="0"/>
                <a:cs typeface="Times New Roman" pitchFamily="18" charset="0"/>
              </a:rPr>
              <a:t>, </a:t>
            </a:r>
            <a:r>
              <a:rPr lang="ru-RU" sz="2000" dirty="0" err="1">
                <a:solidFill>
                  <a:schemeClr val="tx1"/>
                </a:solidFill>
                <a:latin typeface="Times New Roman" pitchFamily="18" charset="0"/>
                <a:cs typeface="Times New Roman" pitchFamily="18" charset="0"/>
              </a:rPr>
              <a:t>қудалау</a:t>
            </a:r>
            <a:r>
              <a:rPr lang="ru-RU" sz="2000" dirty="0">
                <a:solidFill>
                  <a:schemeClr val="tx1"/>
                </a:solidFill>
                <a:latin typeface="Times New Roman" pitchFamily="18" charset="0"/>
                <a:cs typeface="Times New Roman" pitchFamily="18" charset="0"/>
              </a:rPr>
              <a:t> </a:t>
            </a:r>
            <a:r>
              <a:rPr lang="ru-RU" sz="2000" dirty="0" err="1">
                <a:solidFill>
                  <a:schemeClr val="tx1"/>
                </a:solidFill>
                <a:latin typeface="Times New Roman" pitchFamily="18" charset="0"/>
                <a:cs typeface="Times New Roman" pitchFamily="18" charset="0"/>
              </a:rPr>
              <a:t>және</a:t>
            </a:r>
            <a:r>
              <a:rPr lang="ru-RU" sz="2000" dirty="0">
                <a:solidFill>
                  <a:schemeClr val="tx1"/>
                </a:solidFill>
                <a:latin typeface="Times New Roman" pitchFamily="18" charset="0"/>
                <a:cs typeface="Times New Roman" pitchFamily="18" charset="0"/>
              </a:rPr>
              <a:t> (</a:t>
            </a:r>
            <a:r>
              <a:rPr lang="ru-RU" sz="2000" dirty="0" err="1">
                <a:solidFill>
                  <a:schemeClr val="tx1"/>
                </a:solidFill>
                <a:latin typeface="Times New Roman" pitchFamily="18" charset="0"/>
                <a:cs typeface="Times New Roman" pitchFamily="18" charset="0"/>
              </a:rPr>
              <a:t>немесе</a:t>
            </a:r>
            <a:r>
              <a:rPr lang="ru-RU" sz="2000" dirty="0">
                <a:solidFill>
                  <a:schemeClr val="tx1"/>
                </a:solidFill>
                <a:latin typeface="Times New Roman" pitchFamily="18" charset="0"/>
                <a:cs typeface="Times New Roman" pitchFamily="18" charset="0"/>
              </a:rPr>
              <a:t>) </a:t>
            </a:r>
            <a:r>
              <a:rPr lang="ru-RU" sz="2000" dirty="0" err="1">
                <a:solidFill>
                  <a:schemeClr val="tx1"/>
                </a:solidFill>
                <a:latin typeface="Times New Roman" pitchFamily="18" charset="0"/>
                <a:cs typeface="Times New Roman" pitchFamily="18" charset="0"/>
              </a:rPr>
              <a:t>қорқыту</a:t>
            </a:r>
            <a:r>
              <a:rPr lang="ru-RU" sz="2000" dirty="0">
                <a:solidFill>
                  <a:schemeClr val="tx1"/>
                </a:solidFill>
                <a:latin typeface="Times New Roman" pitchFamily="18" charset="0"/>
                <a:cs typeface="Times New Roman" pitchFamily="18" charset="0"/>
              </a:rPr>
              <a:t>, </a:t>
            </a:r>
            <a:r>
              <a:rPr lang="ru-RU" sz="2000" dirty="0" err="1">
                <a:solidFill>
                  <a:schemeClr val="tx1"/>
                </a:solidFill>
                <a:latin typeface="Times New Roman" pitchFamily="18" charset="0"/>
                <a:cs typeface="Times New Roman" pitchFamily="18" charset="0"/>
              </a:rPr>
              <a:t>оның</a:t>
            </a:r>
            <a:r>
              <a:rPr lang="ru-RU" sz="2000" dirty="0">
                <a:solidFill>
                  <a:schemeClr val="tx1"/>
                </a:solidFill>
                <a:latin typeface="Times New Roman" pitchFamily="18" charset="0"/>
                <a:cs typeface="Times New Roman" pitchFamily="18" charset="0"/>
              </a:rPr>
              <a:t> </a:t>
            </a:r>
            <a:r>
              <a:rPr lang="ru-RU" sz="2000" dirty="0" err="1">
                <a:solidFill>
                  <a:schemeClr val="tx1"/>
                </a:solidFill>
                <a:latin typeface="Times New Roman" pitchFamily="18" charset="0"/>
                <a:cs typeface="Times New Roman" pitchFamily="18" charset="0"/>
              </a:rPr>
              <a:t>ішінде</a:t>
            </a:r>
            <a:r>
              <a:rPr lang="ru-RU" sz="2000" dirty="0">
                <a:solidFill>
                  <a:schemeClr val="tx1"/>
                </a:solidFill>
                <a:latin typeface="Times New Roman" pitchFamily="18" charset="0"/>
                <a:cs typeface="Times New Roman" pitchFamily="18" charset="0"/>
              </a:rPr>
              <a:t> </a:t>
            </a:r>
            <a:r>
              <a:rPr lang="ru-RU" sz="2000" dirty="0" err="1">
                <a:solidFill>
                  <a:schemeClr val="tx1"/>
                </a:solidFill>
                <a:latin typeface="Times New Roman" pitchFamily="18" charset="0"/>
                <a:cs typeface="Times New Roman" pitchFamily="18" charset="0"/>
              </a:rPr>
              <a:t>қандай</a:t>
            </a:r>
            <a:r>
              <a:rPr lang="ru-RU" sz="2000" dirty="0">
                <a:solidFill>
                  <a:schemeClr val="tx1"/>
                </a:solidFill>
                <a:latin typeface="Times New Roman" pitchFamily="18" charset="0"/>
                <a:cs typeface="Times New Roman" pitchFamily="18" charset="0"/>
              </a:rPr>
              <a:t> да </a:t>
            </a:r>
            <a:r>
              <a:rPr lang="ru-RU" sz="2000" dirty="0" err="1">
                <a:solidFill>
                  <a:schemeClr val="tx1"/>
                </a:solidFill>
                <a:latin typeface="Times New Roman" pitchFamily="18" charset="0"/>
                <a:cs typeface="Times New Roman" pitchFamily="18" charset="0"/>
              </a:rPr>
              <a:t>бір</a:t>
            </a:r>
            <a:r>
              <a:rPr lang="ru-RU" sz="2000" dirty="0">
                <a:solidFill>
                  <a:schemeClr val="tx1"/>
                </a:solidFill>
                <a:latin typeface="Times New Roman" pitchFamily="18" charset="0"/>
                <a:cs typeface="Times New Roman" pitchFamily="18" charset="0"/>
              </a:rPr>
              <a:t> </a:t>
            </a:r>
            <a:r>
              <a:rPr lang="ru-RU" sz="2000" dirty="0" err="1">
                <a:solidFill>
                  <a:schemeClr val="tx1"/>
                </a:solidFill>
                <a:latin typeface="Times New Roman" pitchFamily="18" charset="0"/>
                <a:cs typeface="Times New Roman" pitchFamily="18" charset="0"/>
              </a:rPr>
              <a:t>әрекетті</a:t>
            </a:r>
            <a:r>
              <a:rPr lang="ru-RU" sz="2000" dirty="0">
                <a:solidFill>
                  <a:schemeClr val="tx1"/>
                </a:solidFill>
                <a:latin typeface="Times New Roman" pitchFamily="18" charset="0"/>
                <a:cs typeface="Times New Roman" pitchFamily="18" charset="0"/>
              </a:rPr>
              <a:t> </a:t>
            </a:r>
            <a:r>
              <a:rPr lang="ru-RU" sz="2000" dirty="0" err="1">
                <a:solidFill>
                  <a:schemeClr val="tx1"/>
                </a:solidFill>
                <a:latin typeface="Times New Roman" pitchFamily="18" charset="0"/>
                <a:cs typeface="Times New Roman" pitchFamily="18" charset="0"/>
              </a:rPr>
              <a:t>жасауға</a:t>
            </a:r>
            <a:r>
              <a:rPr lang="ru-RU" sz="2000" dirty="0">
                <a:solidFill>
                  <a:schemeClr val="tx1"/>
                </a:solidFill>
                <a:latin typeface="Times New Roman" pitchFamily="18" charset="0"/>
                <a:cs typeface="Times New Roman" pitchFamily="18" charset="0"/>
              </a:rPr>
              <a:t> </a:t>
            </a:r>
            <a:r>
              <a:rPr lang="ru-RU" sz="2000" dirty="0" err="1">
                <a:solidFill>
                  <a:schemeClr val="tx1"/>
                </a:solidFill>
                <a:latin typeface="Times New Roman" pitchFamily="18" charset="0"/>
                <a:cs typeface="Times New Roman" pitchFamily="18" charset="0"/>
              </a:rPr>
              <a:t>немесе</a:t>
            </a:r>
            <a:r>
              <a:rPr lang="ru-RU" sz="2000" dirty="0">
                <a:solidFill>
                  <a:schemeClr val="tx1"/>
                </a:solidFill>
                <a:latin typeface="Times New Roman" pitchFamily="18" charset="0"/>
                <a:cs typeface="Times New Roman" pitchFamily="18" charset="0"/>
              </a:rPr>
              <a:t> </a:t>
            </a:r>
            <a:r>
              <a:rPr lang="ru-RU" sz="2000" dirty="0" err="1">
                <a:solidFill>
                  <a:schemeClr val="tx1"/>
                </a:solidFill>
                <a:latin typeface="Times New Roman" pitchFamily="18" charset="0"/>
                <a:cs typeface="Times New Roman" pitchFamily="18" charset="0"/>
              </a:rPr>
              <a:t>жасаудан</a:t>
            </a:r>
            <a:r>
              <a:rPr lang="ru-RU" sz="2000" dirty="0">
                <a:solidFill>
                  <a:schemeClr val="tx1"/>
                </a:solidFill>
                <a:latin typeface="Times New Roman" pitchFamily="18" charset="0"/>
                <a:cs typeface="Times New Roman" pitchFamily="18" charset="0"/>
              </a:rPr>
              <a:t> бас </a:t>
            </a:r>
            <a:r>
              <a:rPr lang="ru-RU" sz="2000" dirty="0" err="1">
                <a:solidFill>
                  <a:schemeClr val="tx1"/>
                </a:solidFill>
                <a:latin typeface="Times New Roman" pitchFamily="18" charset="0"/>
                <a:cs typeface="Times New Roman" pitchFamily="18" charset="0"/>
              </a:rPr>
              <a:t>тартуға</a:t>
            </a:r>
            <a:r>
              <a:rPr lang="ru-RU" sz="2000" dirty="0">
                <a:solidFill>
                  <a:schemeClr val="tx1"/>
                </a:solidFill>
                <a:latin typeface="Times New Roman" pitchFamily="18" charset="0"/>
                <a:cs typeface="Times New Roman" pitchFamily="18" charset="0"/>
              </a:rPr>
              <a:t> </a:t>
            </a:r>
            <a:r>
              <a:rPr lang="ru-RU" sz="2000" dirty="0" err="1">
                <a:solidFill>
                  <a:schemeClr val="tx1"/>
                </a:solidFill>
                <a:latin typeface="Times New Roman" pitchFamily="18" charset="0"/>
                <a:cs typeface="Times New Roman" pitchFamily="18" charset="0"/>
              </a:rPr>
              <a:t>мәжбүрлеуге</a:t>
            </a:r>
            <a:r>
              <a:rPr lang="ru-RU" sz="2000" dirty="0">
                <a:solidFill>
                  <a:schemeClr val="tx1"/>
                </a:solidFill>
                <a:latin typeface="Times New Roman" pitchFamily="18" charset="0"/>
                <a:cs typeface="Times New Roman" pitchFamily="18" charset="0"/>
              </a:rPr>
              <a:t> </a:t>
            </a:r>
            <a:r>
              <a:rPr lang="ru-RU" sz="2000" dirty="0" err="1">
                <a:solidFill>
                  <a:schemeClr val="tx1"/>
                </a:solidFill>
                <a:latin typeface="Times New Roman" pitchFamily="18" charset="0"/>
                <a:cs typeface="Times New Roman" pitchFamily="18" charset="0"/>
              </a:rPr>
              <a:t>бағытталған</a:t>
            </a:r>
            <a:r>
              <a:rPr lang="ru-RU" sz="2000" dirty="0">
                <a:solidFill>
                  <a:schemeClr val="tx1"/>
                </a:solidFill>
                <a:latin typeface="Times New Roman" pitchFamily="18" charset="0"/>
                <a:cs typeface="Times New Roman" pitchFamily="18" charset="0"/>
              </a:rPr>
              <a:t> </a:t>
            </a:r>
            <a:r>
              <a:rPr lang="ru-RU" sz="2000" dirty="0" err="1">
                <a:solidFill>
                  <a:schemeClr val="tx1"/>
                </a:solidFill>
                <a:latin typeface="Times New Roman" pitchFamily="18" charset="0"/>
                <a:cs typeface="Times New Roman" pitchFamily="18" charset="0"/>
              </a:rPr>
              <a:t>әрекеттер</a:t>
            </a:r>
            <a:r>
              <a:rPr lang="ru-RU" sz="2000" dirty="0">
                <a:solidFill>
                  <a:schemeClr val="tx1"/>
                </a:solidFill>
                <a:latin typeface="Times New Roman" pitchFamily="18" charset="0"/>
                <a:cs typeface="Times New Roman" pitchFamily="18" charset="0"/>
              </a:rPr>
              <a:t>, </a:t>
            </a:r>
            <a:r>
              <a:rPr lang="ru-RU" sz="2000" dirty="0" err="1">
                <a:solidFill>
                  <a:schemeClr val="tx1"/>
                </a:solidFill>
                <a:latin typeface="Times New Roman" pitchFamily="18" charset="0"/>
                <a:cs typeface="Times New Roman" pitchFamily="18" charset="0"/>
              </a:rPr>
              <a:t>сол</a:t>
            </a:r>
            <a:r>
              <a:rPr lang="ru-RU" sz="2000" dirty="0">
                <a:solidFill>
                  <a:schemeClr val="tx1"/>
                </a:solidFill>
                <a:latin typeface="Times New Roman" pitchFamily="18" charset="0"/>
                <a:cs typeface="Times New Roman" pitchFamily="18" charset="0"/>
              </a:rPr>
              <a:t> </a:t>
            </a:r>
            <a:r>
              <a:rPr lang="ru-RU" sz="2000" dirty="0" err="1">
                <a:solidFill>
                  <a:schemeClr val="tx1"/>
                </a:solidFill>
                <a:latin typeface="Times New Roman" pitchFamily="18" charset="0"/>
                <a:cs typeface="Times New Roman" pitchFamily="18" charset="0"/>
              </a:rPr>
              <a:t>сияқты</a:t>
            </a:r>
            <a:r>
              <a:rPr lang="ru-RU" sz="2000" dirty="0">
                <a:solidFill>
                  <a:schemeClr val="tx1"/>
                </a:solidFill>
                <a:latin typeface="Times New Roman" pitchFamily="18" charset="0"/>
                <a:cs typeface="Times New Roman" pitchFamily="18" charset="0"/>
              </a:rPr>
              <a:t> </a:t>
            </a:r>
            <a:r>
              <a:rPr lang="ru-RU" sz="2000" dirty="0" err="1">
                <a:solidFill>
                  <a:schemeClr val="tx1"/>
                </a:solidFill>
                <a:latin typeface="Times New Roman" pitchFamily="18" charset="0"/>
                <a:cs typeface="Times New Roman" pitchFamily="18" charset="0"/>
              </a:rPr>
              <a:t>жария</a:t>
            </a:r>
            <a:r>
              <a:rPr lang="ru-RU" sz="2000" dirty="0">
                <a:solidFill>
                  <a:schemeClr val="tx1"/>
                </a:solidFill>
                <a:latin typeface="Times New Roman" pitchFamily="18" charset="0"/>
                <a:cs typeface="Times New Roman" pitchFamily="18" charset="0"/>
              </a:rPr>
              <a:t> </a:t>
            </a:r>
            <a:r>
              <a:rPr lang="ru-RU" sz="2000" dirty="0" err="1">
                <a:solidFill>
                  <a:schemeClr val="tx1"/>
                </a:solidFill>
                <a:latin typeface="Times New Roman" pitchFamily="18" charset="0"/>
                <a:cs typeface="Times New Roman" pitchFamily="18" charset="0"/>
              </a:rPr>
              <a:t>түрде</a:t>
            </a:r>
            <a:r>
              <a:rPr lang="ru-RU" sz="2000" dirty="0">
                <a:solidFill>
                  <a:schemeClr val="tx1"/>
                </a:solidFill>
                <a:latin typeface="Times New Roman" pitchFamily="18" charset="0"/>
                <a:cs typeface="Times New Roman" pitchFamily="18" charset="0"/>
              </a:rPr>
              <a:t> </a:t>
            </a:r>
            <a:r>
              <a:rPr lang="ru-RU" sz="2000" dirty="0" err="1">
                <a:solidFill>
                  <a:schemeClr val="tx1"/>
                </a:solidFill>
                <a:latin typeface="Times New Roman" pitchFamily="18" charset="0"/>
                <a:cs typeface="Times New Roman" pitchFamily="18" charset="0"/>
              </a:rPr>
              <a:t>немесе</a:t>
            </a:r>
            <a:r>
              <a:rPr lang="ru-RU" sz="2000" dirty="0">
                <a:solidFill>
                  <a:schemeClr val="tx1"/>
                </a:solidFill>
                <a:latin typeface="Times New Roman" pitchFamily="18" charset="0"/>
                <a:cs typeface="Times New Roman" pitchFamily="18" charset="0"/>
              </a:rPr>
              <a:t> </a:t>
            </a:r>
            <a:r>
              <a:rPr lang="ru-RU" sz="2000" dirty="0" err="1">
                <a:solidFill>
                  <a:schemeClr val="tx1"/>
                </a:solidFill>
                <a:latin typeface="Times New Roman" pitchFamily="18" charset="0"/>
                <a:cs typeface="Times New Roman" pitchFamily="18" charset="0"/>
              </a:rPr>
              <a:t>бұқаралық</a:t>
            </a:r>
            <a:r>
              <a:rPr lang="ru-RU" sz="2000" dirty="0">
                <a:solidFill>
                  <a:schemeClr val="tx1"/>
                </a:solidFill>
                <a:latin typeface="Times New Roman" pitchFamily="18" charset="0"/>
                <a:cs typeface="Times New Roman" pitchFamily="18" charset="0"/>
              </a:rPr>
              <a:t> </a:t>
            </a:r>
            <a:r>
              <a:rPr lang="ru-RU" sz="2000" dirty="0" err="1">
                <a:solidFill>
                  <a:schemeClr val="tx1"/>
                </a:solidFill>
                <a:latin typeface="Times New Roman" pitchFamily="18" charset="0"/>
                <a:cs typeface="Times New Roman" pitchFamily="18" charset="0"/>
              </a:rPr>
              <a:t>ақпарат</a:t>
            </a:r>
            <a:r>
              <a:rPr lang="ru-RU" sz="2000" dirty="0">
                <a:solidFill>
                  <a:schemeClr val="tx1"/>
                </a:solidFill>
                <a:latin typeface="Times New Roman" pitchFamily="18" charset="0"/>
                <a:cs typeface="Times New Roman" pitchFamily="18" charset="0"/>
              </a:rPr>
              <a:t> </a:t>
            </a:r>
            <a:r>
              <a:rPr lang="ru-RU" sz="2000" dirty="0" err="1">
                <a:solidFill>
                  <a:schemeClr val="tx1"/>
                </a:solidFill>
                <a:latin typeface="Times New Roman" pitchFamily="18" charset="0"/>
                <a:cs typeface="Times New Roman" pitchFamily="18" charset="0"/>
              </a:rPr>
              <a:t>құралдары</a:t>
            </a:r>
            <a:r>
              <a:rPr lang="ru-RU" sz="2000" dirty="0">
                <a:solidFill>
                  <a:schemeClr val="tx1"/>
                </a:solidFill>
                <a:latin typeface="Times New Roman" pitchFamily="18" charset="0"/>
                <a:cs typeface="Times New Roman" pitchFamily="18" charset="0"/>
              </a:rPr>
              <a:t> </a:t>
            </a:r>
            <a:r>
              <a:rPr lang="ru-RU" sz="2000" dirty="0" err="1">
                <a:solidFill>
                  <a:schemeClr val="tx1"/>
                </a:solidFill>
                <a:latin typeface="Times New Roman" pitchFamily="18" charset="0"/>
                <a:cs typeface="Times New Roman" pitchFamily="18" charset="0"/>
              </a:rPr>
              <a:t>және</a:t>
            </a:r>
            <a:r>
              <a:rPr lang="ru-RU" sz="2000" dirty="0">
                <a:solidFill>
                  <a:schemeClr val="tx1"/>
                </a:solidFill>
                <a:latin typeface="Times New Roman" pitchFamily="18" charset="0"/>
                <a:cs typeface="Times New Roman" pitchFamily="18" charset="0"/>
              </a:rPr>
              <a:t> (</a:t>
            </a:r>
            <a:r>
              <a:rPr lang="ru-RU" sz="2000" dirty="0" err="1">
                <a:solidFill>
                  <a:schemeClr val="tx1"/>
                </a:solidFill>
                <a:latin typeface="Times New Roman" pitchFamily="18" charset="0"/>
                <a:cs typeface="Times New Roman" pitchFamily="18" charset="0"/>
              </a:rPr>
              <a:t>немесе</a:t>
            </a:r>
            <a:r>
              <a:rPr lang="ru-RU" sz="2000" dirty="0">
                <a:solidFill>
                  <a:schemeClr val="tx1"/>
                </a:solidFill>
                <a:latin typeface="Times New Roman" pitchFamily="18" charset="0"/>
                <a:cs typeface="Times New Roman" pitchFamily="18" charset="0"/>
              </a:rPr>
              <a:t>) телекоммуникация </a:t>
            </a:r>
            <a:r>
              <a:rPr lang="ru-RU" sz="2000" dirty="0" err="1">
                <a:solidFill>
                  <a:schemeClr val="tx1"/>
                </a:solidFill>
                <a:latin typeface="Times New Roman" pitchFamily="18" charset="0"/>
                <a:cs typeface="Times New Roman" pitchFamily="18" charset="0"/>
              </a:rPr>
              <a:t>желілері</a:t>
            </a:r>
            <a:r>
              <a:rPr lang="ru-RU" sz="2000" dirty="0">
                <a:solidFill>
                  <a:schemeClr val="tx1"/>
                </a:solidFill>
                <a:latin typeface="Times New Roman" pitchFamily="18" charset="0"/>
                <a:cs typeface="Times New Roman" pitchFamily="18" charset="0"/>
              </a:rPr>
              <a:t> </a:t>
            </a:r>
            <a:r>
              <a:rPr lang="ru-RU" sz="2000" dirty="0" err="1">
                <a:solidFill>
                  <a:schemeClr val="tx1"/>
                </a:solidFill>
                <a:latin typeface="Times New Roman" pitchFamily="18" charset="0"/>
                <a:cs typeface="Times New Roman" pitchFamily="18" charset="0"/>
              </a:rPr>
              <a:t>пайдаланыла</a:t>
            </a:r>
            <a:r>
              <a:rPr lang="ru-RU" sz="2000" dirty="0">
                <a:solidFill>
                  <a:schemeClr val="tx1"/>
                </a:solidFill>
                <a:latin typeface="Times New Roman" pitchFamily="18" charset="0"/>
                <a:cs typeface="Times New Roman" pitchFamily="18" charset="0"/>
              </a:rPr>
              <a:t> </a:t>
            </a:r>
            <a:r>
              <a:rPr lang="ru-RU" sz="2000" dirty="0" err="1">
                <a:solidFill>
                  <a:schemeClr val="tx1"/>
                </a:solidFill>
                <a:latin typeface="Times New Roman" pitchFamily="18" charset="0"/>
                <a:cs typeface="Times New Roman" pitchFamily="18" charset="0"/>
              </a:rPr>
              <a:t>отырып</a:t>
            </a:r>
            <a:r>
              <a:rPr lang="ru-RU" sz="2000" dirty="0">
                <a:solidFill>
                  <a:schemeClr val="tx1"/>
                </a:solidFill>
                <a:latin typeface="Times New Roman" pitchFamily="18" charset="0"/>
                <a:cs typeface="Times New Roman" pitchFamily="18" charset="0"/>
              </a:rPr>
              <a:t> </a:t>
            </a:r>
            <a:r>
              <a:rPr lang="ru-RU" sz="2000" dirty="0" err="1">
                <a:solidFill>
                  <a:schemeClr val="tx1"/>
                </a:solidFill>
                <a:latin typeface="Times New Roman" pitchFamily="18" charset="0"/>
                <a:cs typeface="Times New Roman" pitchFamily="18" charset="0"/>
              </a:rPr>
              <a:t>жасалған</a:t>
            </a:r>
            <a:r>
              <a:rPr lang="ru-RU" sz="2000" dirty="0">
                <a:solidFill>
                  <a:schemeClr val="tx1"/>
                </a:solidFill>
                <a:latin typeface="Times New Roman" pitchFamily="18" charset="0"/>
                <a:cs typeface="Times New Roman" pitchFamily="18" charset="0"/>
              </a:rPr>
              <a:t> </a:t>
            </a:r>
            <a:r>
              <a:rPr lang="ru-RU" sz="2000" dirty="0" err="1">
                <a:solidFill>
                  <a:schemeClr val="tx1"/>
                </a:solidFill>
                <a:latin typeface="Times New Roman" pitchFamily="18" charset="0"/>
                <a:cs typeface="Times New Roman" pitchFamily="18" charset="0"/>
              </a:rPr>
              <a:t>дәл</a:t>
            </a:r>
            <a:r>
              <a:rPr lang="ru-RU" sz="2000" dirty="0">
                <a:solidFill>
                  <a:schemeClr val="tx1"/>
                </a:solidFill>
                <a:latin typeface="Times New Roman" pitchFamily="18" charset="0"/>
                <a:cs typeface="Times New Roman" pitchFamily="18" charset="0"/>
              </a:rPr>
              <a:t> </a:t>
            </a:r>
            <a:r>
              <a:rPr lang="ru-RU" sz="2000" dirty="0" err="1">
                <a:solidFill>
                  <a:schemeClr val="tx1"/>
                </a:solidFill>
                <a:latin typeface="Times New Roman" pitchFamily="18" charset="0"/>
                <a:cs typeface="Times New Roman" pitchFamily="18" charset="0"/>
              </a:rPr>
              <a:t>сол</a:t>
            </a:r>
            <a:r>
              <a:rPr lang="ru-RU" sz="2000" dirty="0">
                <a:solidFill>
                  <a:schemeClr val="tx1"/>
                </a:solidFill>
                <a:latin typeface="Times New Roman" pitchFamily="18" charset="0"/>
                <a:cs typeface="Times New Roman" pitchFamily="18" charset="0"/>
              </a:rPr>
              <a:t> </a:t>
            </a:r>
            <a:r>
              <a:rPr lang="ru-RU" sz="2000" dirty="0" err="1">
                <a:solidFill>
                  <a:schemeClr val="tx1"/>
                </a:solidFill>
                <a:latin typeface="Times New Roman" pitchFamily="18" charset="0"/>
                <a:cs typeface="Times New Roman" pitchFamily="18" charset="0"/>
              </a:rPr>
              <a:t>әрекеттер</a:t>
            </a:r>
            <a:r>
              <a:rPr lang="ru-RU" sz="2000" dirty="0">
                <a:solidFill>
                  <a:schemeClr val="tx1"/>
                </a:solidFill>
                <a:latin typeface="Times New Roman" pitchFamily="18" charset="0"/>
                <a:cs typeface="Times New Roman" pitchFamily="18" charset="0"/>
              </a:rPr>
              <a:t> (</a:t>
            </a:r>
            <a:r>
              <a:rPr lang="ru-RU" sz="2000" dirty="0" err="1">
                <a:solidFill>
                  <a:schemeClr val="tx1"/>
                </a:solidFill>
                <a:latin typeface="Times New Roman" pitchFamily="18" charset="0"/>
                <a:cs typeface="Times New Roman" pitchFamily="18" charset="0"/>
              </a:rPr>
              <a:t>кибербуллинг</a:t>
            </a:r>
            <a:r>
              <a:rPr lang="ru-RU" sz="2000" dirty="0" smtClean="0">
                <a:solidFill>
                  <a:schemeClr val="tx1"/>
                </a:solidFill>
                <a:latin typeface="Times New Roman" pitchFamily="18" charset="0"/>
                <a:cs typeface="Times New Roman" pitchFamily="18" charset="0"/>
              </a:rPr>
              <a:t>);</a:t>
            </a:r>
            <a:endParaRPr lang="ru-RU" sz="2000" dirty="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val="155722170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Picture 2"/>
          <p:cNvPicPr>
            <a:picLocks noChangeAspect="1"/>
          </p:cNvPicPr>
          <p:nvPr/>
        </p:nvPicPr>
        <p:blipFill>
          <a:blip r:embed="rId2">
            <a:extLst/>
          </a:blip>
          <a:stretch>
            <a:fillRect/>
          </a:stretch>
        </p:blipFill>
        <p:spPr>
          <a:xfrm>
            <a:off x="7812360" y="-17378"/>
            <a:ext cx="1331640" cy="6892756"/>
          </a:xfrm>
          <a:prstGeom prst="rect">
            <a:avLst/>
          </a:prstGeom>
          <a:ln w="12700">
            <a:miter lim="400000"/>
          </a:ln>
        </p:spPr>
      </p:pic>
      <p:sp>
        <p:nvSpPr>
          <p:cNvPr id="7" name="Прямоугольник 6"/>
          <p:cNvSpPr/>
          <p:nvPr/>
        </p:nvSpPr>
        <p:spPr>
          <a:xfrm>
            <a:off x="190725" y="858083"/>
            <a:ext cx="8118648" cy="523220"/>
          </a:xfrm>
          <a:prstGeom prst="rect">
            <a:avLst/>
          </a:prstGeom>
          <a:solidFill>
            <a:schemeClr val="accent2">
              <a:lumMod val="40000"/>
              <a:lumOff val="60000"/>
            </a:schemeClr>
          </a:solidFill>
        </p:spPr>
        <p:txBody>
          <a:bodyPr wrap="square">
            <a:spAutoFit/>
          </a:bodyPr>
          <a:lstStyle/>
          <a:p>
            <a:r>
              <a:rPr lang="ru-RU" sz="2800" dirty="0" smtClean="0"/>
              <a:t>1-тарау</a:t>
            </a:r>
            <a:r>
              <a:rPr lang="ru-RU" sz="2800" dirty="0"/>
              <a:t>. </a:t>
            </a:r>
            <a:r>
              <a:rPr lang="ru-RU" sz="2800" dirty="0" err="1"/>
              <a:t>Жалпы</a:t>
            </a:r>
            <a:r>
              <a:rPr lang="ru-RU" sz="2800" dirty="0"/>
              <a:t> </a:t>
            </a:r>
            <a:r>
              <a:rPr lang="ru-RU" sz="2800" dirty="0" err="1" smtClean="0"/>
              <a:t>ережелер</a:t>
            </a:r>
            <a:endParaRPr lang="ru-RU" sz="2800" dirty="0"/>
          </a:p>
        </p:txBody>
      </p:sp>
      <p:sp>
        <p:nvSpPr>
          <p:cNvPr id="9" name="Прямоугольник 8"/>
          <p:cNvSpPr/>
          <p:nvPr/>
        </p:nvSpPr>
        <p:spPr>
          <a:xfrm>
            <a:off x="381751" y="1720840"/>
            <a:ext cx="7948449" cy="1631216"/>
          </a:xfrm>
          <a:prstGeom prst="rect">
            <a:avLst/>
          </a:prstGeom>
        </p:spPr>
        <p:txBody>
          <a:bodyPr wrap="square">
            <a:spAutoFit/>
          </a:bodyPr>
          <a:lstStyle/>
          <a:p>
            <a:pPr algn="just" fontAlgn="base"/>
            <a:r>
              <a:rPr lang="ru-RU" sz="2000" b="1" u="sng" dirty="0" err="1">
                <a:solidFill>
                  <a:srgbClr val="FF0000"/>
                </a:solidFill>
                <a:latin typeface="Times New Roman" pitchFamily="18" charset="0"/>
                <a:cs typeface="Times New Roman" pitchFamily="18" charset="0"/>
              </a:rPr>
              <a:t>Ә</a:t>
            </a:r>
            <a:r>
              <a:rPr lang="ru-RU" sz="2000" b="1" u="sng" dirty="0" err="1" smtClean="0">
                <a:solidFill>
                  <a:srgbClr val="FF0000"/>
                </a:solidFill>
                <a:latin typeface="Times New Roman" pitchFamily="18" charset="0"/>
                <a:cs typeface="Times New Roman" pitchFamily="18" charset="0"/>
              </a:rPr>
              <a:t>леуметтік</a:t>
            </a:r>
            <a:r>
              <a:rPr lang="ru-RU" sz="2000" b="1" u="sng" dirty="0" smtClean="0">
                <a:solidFill>
                  <a:srgbClr val="FF0000"/>
                </a:solidFill>
                <a:latin typeface="Times New Roman" pitchFamily="18" charset="0"/>
                <a:cs typeface="Times New Roman" pitchFamily="18" charset="0"/>
              </a:rPr>
              <a:t> </a:t>
            </a:r>
            <a:r>
              <a:rPr lang="ru-RU" sz="2000" b="1" u="sng" dirty="0" err="1">
                <a:solidFill>
                  <a:srgbClr val="FF0000"/>
                </a:solidFill>
                <a:latin typeface="Times New Roman" pitchFamily="18" charset="0"/>
                <a:cs typeface="Times New Roman" pitchFamily="18" charset="0"/>
              </a:rPr>
              <a:t>бейімделу</a:t>
            </a:r>
            <a:r>
              <a:rPr lang="ru-RU" sz="2000" b="1" u="sng" dirty="0">
                <a:solidFill>
                  <a:srgbClr val="FF0000"/>
                </a:solidFill>
                <a:latin typeface="Times New Roman" pitchFamily="18" charset="0"/>
                <a:cs typeface="Times New Roman" pitchFamily="18" charset="0"/>
              </a:rPr>
              <a:t> </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өмірде</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қиын</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ахуалға</a:t>
            </a:r>
            <a:r>
              <a:rPr lang="ru-RU" sz="2000" dirty="0">
                <a:latin typeface="Times New Roman" pitchFamily="18" charset="0"/>
                <a:cs typeface="Times New Roman" pitchFamily="18" charset="0"/>
              </a:rPr>
              <a:t> тап </a:t>
            </a:r>
            <a:r>
              <a:rPr lang="ru-RU" sz="2000" dirty="0" err="1">
                <a:latin typeface="Times New Roman" pitchFamily="18" charset="0"/>
                <a:cs typeface="Times New Roman" pitchFamily="18" charset="0"/>
              </a:rPr>
              <a:t>болған</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баланың</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қоғамдағы</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құндылықтарды</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мінез-құлық</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қағидалары</a:t>
            </a:r>
            <a:r>
              <a:rPr lang="ru-RU" sz="2000" dirty="0">
                <a:latin typeface="Times New Roman" pitchFamily="18" charset="0"/>
                <a:cs typeface="Times New Roman" pitchFamily="18" charset="0"/>
              </a:rPr>
              <a:t> мен </a:t>
            </a:r>
            <a:r>
              <a:rPr lang="ru-RU" sz="2000" dirty="0" err="1">
                <a:latin typeface="Times New Roman" pitchFamily="18" charset="0"/>
                <a:cs typeface="Times New Roman" pitchFamily="18" charset="0"/>
              </a:rPr>
              <a:t>нормаларын</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игеру</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және</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қабылдау</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арқылы</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әлеуметтік</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ортаның</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жағдайларына</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белсенді</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түрде</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бейімделу</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процесі</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сондай-ақ</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басынан</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кешірген</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психологиялық</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және</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немесе</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моральдық</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зардаптарды</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еңсеру</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процесі</a:t>
            </a:r>
            <a:r>
              <a:rPr lang="ru-RU" sz="2000" dirty="0">
                <a:latin typeface="Times New Roman" pitchFamily="18" charset="0"/>
                <a:cs typeface="Times New Roman" pitchFamily="18" charset="0"/>
              </a:rPr>
              <a:t>;</a:t>
            </a:r>
          </a:p>
        </p:txBody>
      </p:sp>
      <p:sp>
        <p:nvSpPr>
          <p:cNvPr id="2" name="Заголовок 1"/>
          <p:cNvSpPr>
            <a:spLocks noGrp="1"/>
          </p:cNvSpPr>
          <p:nvPr>
            <p:ph type="title"/>
          </p:nvPr>
        </p:nvSpPr>
        <p:spPr>
          <a:xfrm>
            <a:off x="381751" y="3861048"/>
            <a:ext cx="8222697" cy="1728192"/>
          </a:xfrm>
        </p:spPr>
        <p:txBody>
          <a:bodyPr>
            <a:noAutofit/>
          </a:bodyPr>
          <a:lstStyle/>
          <a:p>
            <a:pPr algn="just"/>
            <a:r>
              <a:rPr lang="ru-RU" sz="2000" b="1" u="sng" dirty="0" err="1">
                <a:solidFill>
                  <a:srgbClr val="FF0000"/>
                </a:solidFill>
                <a:latin typeface="Times New Roman" pitchFamily="18" charset="0"/>
                <a:cs typeface="Times New Roman" pitchFamily="18" charset="0"/>
              </a:rPr>
              <a:t>Б</a:t>
            </a:r>
            <a:r>
              <a:rPr lang="ru-RU" sz="2000" b="1" u="sng" dirty="0" err="1" smtClean="0">
                <a:solidFill>
                  <a:srgbClr val="FF0000"/>
                </a:solidFill>
                <a:latin typeface="Times New Roman" pitchFamily="18" charset="0"/>
                <a:cs typeface="Times New Roman" pitchFamily="18" charset="0"/>
              </a:rPr>
              <a:t>аланың</a:t>
            </a:r>
            <a:r>
              <a:rPr lang="ru-RU" sz="2000" b="1" u="sng" dirty="0" smtClean="0">
                <a:solidFill>
                  <a:srgbClr val="FF0000"/>
                </a:solidFill>
                <a:latin typeface="Times New Roman" pitchFamily="18" charset="0"/>
                <a:cs typeface="Times New Roman" pitchFamily="18" charset="0"/>
              </a:rPr>
              <a:t> </a:t>
            </a:r>
            <a:r>
              <a:rPr lang="ru-RU" sz="2000" b="1" u="sng" dirty="0" err="1">
                <a:solidFill>
                  <a:srgbClr val="FF0000"/>
                </a:solidFill>
                <a:latin typeface="Times New Roman" pitchFamily="18" charset="0"/>
                <a:cs typeface="Times New Roman" pitchFamily="18" charset="0"/>
              </a:rPr>
              <a:t>заңды</a:t>
            </a:r>
            <a:r>
              <a:rPr lang="ru-RU" sz="2000" b="1" u="sng" dirty="0">
                <a:solidFill>
                  <a:srgbClr val="FF0000"/>
                </a:solidFill>
                <a:latin typeface="Times New Roman" pitchFamily="18" charset="0"/>
                <a:cs typeface="Times New Roman" pitchFamily="18" charset="0"/>
              </a:rPr>
              <a:t> </a:t>
            </a:r>
            <a:r>
              <a:rPr lang="ru-RU" sz="2000" b="1" u="sng" dirty="0" err="1">
                <a:solidFill>
                  <a:srgbClr val="FF0000"/>
                </a:solidFill>
                <a:latin typeface="Times New Roman" pitchFamily="18" charset="0"/>
                <a:cs typeface="Times New Roman" pitchFamily="18" charset="0"/>
              </a:rPr>
              <a:t>өк</a:t>
            </a:r>
            <a:r>
              <a:rPr lang="en-US" sz="2000" b="1" u="sng" dirty="0" err="1">
                <a:solidFill>
                  <a:srgbClr val="FF0000"/>
                </a:solidFill>
                <a:latin typeface="Times New Roman" pitchFamily="18" charset="0"/>
                <a:cs typeface="Times New Roman" pitchFamily="18" charset="0"/>
              </a:rPr>
              <a:t>i</a:t>
            </a:r>
            <a:r>
              <a:rPr lang="ru-RU" sz="2000" b="1" u="sng" dirty="0" err="1">
                <a:solidFill>
                  <a:srgbClr val="FF0000"/>
                </a:solidFill>
                <a:latin typeface="Times New Roman" pitchFamily="18" charset="0"/>
                <a:cs typeface="Times New Roman" pitchFamily="18" charset="0"/>
              </a:rPr>
              <a:t>лдер</a:t>
            </a:r>
            <a:r>
              <a:rPr lang="en-US" sz="2000" b="1" u="sng" dirty="0" err="1">
                <a:solidFill>
                  <a:srgbClr val="FF0000"/>
                </a:solidFill>
                <a:latin typeface="Times New Roman" pitchFamily="18" charset="0"/>
                <a:cs typeface="Times New Roman" pitchFamily="18" charset="0"/>
              </a:rPr>
              <a:t>i</a:t>
            </a:r>
            <a:r>
              <a:rPr lang="en-US" sz="2000" b="1" u="sng" dirty="0">
                <a:solidFill>
                  <a:srgbClr val="FF0000"/>
                </a:solidFill>
                <a:latin typeface="Times New Roman" pitchFamily="18" charset="0"/>
                <a:cs typeface="Times New Roman" pitchFamily="18" charset="0"/>
              </a:rPr>
              <a:t> </a:t>
            </a:r>
            <a:r>
              <a:rPr lang="en-US"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Қазақстан</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Республикасының</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заңнамасына</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сәйкес</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балаға</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қамқорлық</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жасауды</a:t>
            </a:r>
            <a:r>
              <a:rPr lang="ru-RU" sz="2000" dirty="0">
                <a:latin typeface="Times New Roman" pitchFamily="18" charset="0"/>
                <a:cs typeface="Times New Roman" pitchFamily="18" charset="0"/>
              </a:rPr>
              <a:t>, б</a:t>
            </a:r>
            <a:r>
              <a:rPr lang="en-US" sz="2000" dirty="0" err="1">
                <a:latin typeface="Times New Roman" pitchFamily="18" charset="0"/>
                <a:cs typeface="Times New Roman" pitchFamily="18" charset="0"/>
              </a:rPr>
              <a:t>i</a:t>
            </a:r>
            <a:r>
              <a:rPr lang="ru-RU" sz="2000" dirty="0">
                <a:latin typeface="Times New Roman" pitchFamily="18" charset="0"/>
                <a:cs typeface="Times New Roman" pitchFamily="18" charset="0"/>
              </a:rPr>
              <a:t>л</a:t>
            </a:r>
            <a:r>
              <a:rPr lang="en-US" sz="2000" dirty="0" err="1">
                <a:latin typeface="Times New Roman" pitchFamily="18" charset="0"/>
                <a:cs typeface="Times New Roman" pitchFamily="18" charset="0"/>
              </a:rPr>
              <a:t>i</a:t>
            </a:r>
            <a:r>
              <a:rPr lang="ru-RU" sz="2000" dirty="0">
                <a:latin typeface="Times New Roman" pitchFamily="18" charset="0"/>
                <a:cs typeface="Times New Roman" pitchFamily="18" charset="0"/>
              </a:rPr>
              <a:t>м, </a:t>
            </a:r>
            <a:r>
              <a:rPr lang="ru-RU" sz="2000" dirty="0" err="1">
                <a:latin typeface="Times New Roman" pitchFamily="18" charset="0"/>
                <a:cs typeface="Times New Roman" pitchFamily="18" charset="0"/>
              </a:rPr>
              <a:t>тәрбие</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беруд</a:t>
            </a:r>
            <a:r>
              <a:rPr lang="en-US" sz="2000" dirty="0" err="1">
                <a:latin typeface="Times New Roman" pitchFamily="18" charset="0"/>
                <a:cs typeface="Times New Roman" pitchFamily="18" charset="0"/>
              </a:rPr>
              <a:t>i</a:t>
            </a:r>
            <a:r>
              <a:rPr lang="en-US"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оның</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құқықтары</a:t>
            </a:r>
            <a:r>
              <a:rPr lang="ru-RU" sz="2000" dirty="0">
                <a:latin typeface="Times New Roman" pitchFamily="18" charset="0"/>
                <a:cs typeface="Times New Roman" pitchFamily="18" charset="0"/>
              </a:rPr>
              <a:t> мен </a:t>
            </a:r>
            <a:r>
              <a:rPr lang="ru-RU" sz="2000" dirty="0" err="1">
                <a:latin typeface="Times New Roman" pitchFamily="18" charset="0"/>
                <a:cs typeface="Times New Roman" pitchFamily="18" charset="0"/>
              </a:rPr>
              <a:t>мүдделер</a:t>
            </a:r>
            <a:r>
              <a:rPr lang="en-US" sz="2000" dirty="0" err="1">
                <a:latin typeface="Times New Roman" pitchFamily="18" charset="0"/>
                <a:cs typeface="Times New Roman" pitchFamily="18" charset="0"/>
              </a:rPr>
              <a:t>i</a:t>
            </a:r>
            <a:r>
              <a:rPr lang="ru-RU" sz="2000" dirty="0">
                <a:latin typeface="Times New Roman" pitchFamily="18" charset="0"/>
                <a:cs typeface="Times New Roman" pitchFamily="18" charset="0"/>
              </a:rPr>
              <a:t>н </a:t>
            </a:r>
            <a:r>
              <a:rPr lang="ru-RU" sz="2000" dirty="0" err="1">
                <a:latin typeface="Times New Roman" pitchFamily="18" charset="0"/>
                <a:cs typeface="Times New Roman" pitchFamily="18" charset="0"/>
              </a:rPr>
              <a:t>қорғауды</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жүзеге</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асыратын</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ата-аналар</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ата-ана</a:t>
            </a:r>
            <a:r>
              <a:rPr lang="ru-RU" sz="2000" dirty="0">
                <a:latin typeface="Times New Roman" pitchFamily="18" charset="0"/>
                <a:cs typeface="Times New Roman" pitchFamily="18" charset="0"/>
              </a:rPr>
              <a:t>), бала </a:t>
            </a:r>
            <a:r>
              <a:rPr lang="ru-RU" sz="2000" dirty="0" err="1">
                <a:latin typeface="Times New Roman" pitchFamily="18" charset="0"/>
                <a:cs typeface="Times New Roman" pitchFamily="18" charset="0"/>
              </a:rPr>
              <a:t>асырап</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алушылар</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қорғаншы</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немесе</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қамқоршы</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баланы</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қабылдайтын</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ата-ана</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баланы</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қабылдайтын</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ата-аналар</a:t>
            </a:r>
            <a:r>
              <a:rPr lang="ru-RU" sz="2000" dirty="0">
                <a:latin typeface="Times New Roman" pitchFamily="18" charset="0"/>
                <a:cs typeface="Times New Roman" pitchFamily="18" charset="0"/>
              </a:rPr>
              <a:t>), патронат </a:t>
            </a:r>
            <a:r>
              <a:rPr lang="ru-RU" sz="2000" dirty="0" err="1">
                <a:latin typeface="Times New Roman" pitchFamily="18" charset="0"/>
                <a:cs typeface="Times New Roman" pitchFamily="18" charset="0"/>
              </a:rPr>
              <a:t>тәрбиеш</a:t>
            </a:r>
            <a:r>
              <a:rPr lang="en-US" sz="2000" dirty="0" err="1">
                <a:latin typeface="Times New Roman" pitchFamily="18" charset="0"/>
                <a:cs typeface="Times New Roman" pitchFamily="18" charset="0"/>
              </a:rPr>
              <a:t>i</a:t>
            </a:r>
            <a:r>
              <a:rPr lang="en-US"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және</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оларды</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алмастырушы</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басқа</a:t>
            </a:r>
            <a:r>
              <a:rPr lang="ru-RU" sz="2000" dirty="0">
                <a:latin typeface="Times New Roman" pitchFamily="18" charset="0"/>
                <a:cs typeface="Times New Roman" pitchFamily="18" charset="0"/>
              </a:rPr>
              <a:t> да </a:t>
            </a:r>
            <a:r>
              <a:rPr lang="ru-RU" sz="2000" dirty="0" err="1">
                <a:latin typeface="Times New Roman" pitchFamily="18" charset="0"/>
                <a:cs typeface="Times New Roman" pitchFamily="18" charset="0"/>
              </a:rPr>
              <a:t>адамдар</a:t>
            </a:r>
            <a:r>
              <a:rPr lang="ru-RU" sz="2000" dirty="0">
                <a:latin typeface="Times New Roman" pitchFamily="18" charset="0"/>
                <a:cs typeface="Times New Roman" pitchFamily="18" charset="0"/>
              </a:rPr>
              <a:t>.</a:t>
            </a:r>
          </a:p>
        </p:txBody>
      </p:sp>
    </p:spTree>
    <p:extLst>
      <p:ext uri="{BB962C8B-B14F-4D97-AF65-F5344CB8AC3E}">
        <p14:creationId xmlns:p14="http://schemas.microsoft.com/office/powerpoint/2010/main" val="106730004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Picture 2"/>
          <p:cNvPicPr>
            <a:picLocks noChangeAspect="1"/>
          </p:cNvPicPr>
          <p:nvPr/>
        </p:nvPicPr>
        <p:blipFill>
          <a:blip r:embed="rId2">
            <a:extLst/>
          </a:blip>
          <a:stretch>
            <a:fillRect/>
          </a:stretch>
        </p:blipFill>
        <p:spPr>
          <a:xfrm>
            <a:off x="7812360" y="-17378"/>
            <a:ext cx="1331640" cy="6892756"/>
          </a:xfrm>
          <a:prstGeom prst="rect">
            <a:avLst/>
          </a:prstGeom>
          <a:ln w="12700">
            <a:miter lim="400000"/>
          </a:ln>
        </p:spPr>
      </p:pic>
      <p:sp>
        <p:nvSpPr>
          <p:cNvPr id="2" name="Прямоугольник 1"/>
          <p:cNvSpPr/>
          <p:nvPr/>
        </p:nvSpPr>
        <p:spPr>
          <a:xfrm>
            <a:off x="251520" y="188640"/>
            <a:ext cx="8226660" cy="369332"/>
          </a:xfrm>
          <a:prstGeom prst="rect">
            <a:avLst/>
          </a:prstGeom>
          <a:solidFill>
            <a:schemeClr val="accent2">
              <a:lumMod val="40000"/>
              <a:lumOff val="60000"/>
            </a:schemeClr>
          </a:solidFill>
          <a:ln w="12700"/>
        </p:spPr>
        <p:style>
          <a:lnRef idx="2">
            <a:schemeClr val="accent1"/>
          </a:lnRef>
          <a:fillRef idx="1">
            <a:schemeClr val="lt1"/>
          </a:fillRef>
          <a:effectRef idx="0">
            <a:schemeClr val="accent1"/>
          </a:effectRef>
          <a:fontRef idx="minor">
            <a:schemeClr val="dk1"/>
          </a:fontRef>
        </p:style>
        <p:txBody>
          <a:bodyPr wrap="square">
            <a:spAutoFit/>
          </a:bodyPr>
          <a:lstStyle/>
          <a:p>
            <a:pPr fontAlgn="base"/>
            <a:r>
              <a:rPr lang="ru-RU" dirty="0">
                <a:latin typeface="Times New Roman" pitchFamily="18" charset="0"/>
                <a:cs typeface="Times New Roman" pitchFamily="18" charset="0"/>
              </a:rPr>
              <a:t>2-тарау. Баланы </a:t>
            </a:r>
            <a:r>
              <a:rPr lang="ru-RU" dirty="0" err="1">
                <a:latin typeface="Times New Roman" pitchFamily="18" charset="0"/>
                <a:cs typeface="Times New Roman" pitchFamily="18" charset="0"/>
              </a:rPr>
              <a:t>жәбірлеудің</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буллингтің</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профилактикасын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жүргізу</a:t>
            </a:r>
            <a:r>
              <a:rPr lang="ru-RU" dirty="0">
                <a:latin typeface="Times New Roman" pitchFamily="18" charset="0"/>
                <a:cs typeface="Times New Roman" pitchFamily="18" charset="0"/>
              </a:rPr>
              <a:t> </a:t>
            </a:r>
            <a:r>
              <a:rPr lang="ru-RU" dirty="0" err="1" smtClean="0">
                <a:latin typeface="Times New Roman" pitchFamily="18" charset="0"/>
                <a:cs typeface="Times New Roman" pitchFamily="18" charset="0"/>
              </a:rPr>
              <a:t>тәртібі</a:t>
            </a:r>
            <a:r>
              <a:rPr lang="ru-RU" sz="1600" dirty="0" smtClean="0"/>
              <a:t>.</a:t>
            </a:r>
            <a:endParaRPr lang="ru-RU" sz="1600" dirty="0"/>
          </a:p>
        </p:txBody>
      </p:sp>
      <p:sp>
        <p:nvSpPr>
          <p:cNvPr id="8" name="Заголовок 7"/>
          <p:cNvSpPr>
            <a:spLocks noGrp="1"/>
          </p:cNvSpPr>
          <p:nvPr>
            <p:ph type="ctrTitle"/>
          </p:nvPr>
        </p:nvSpPr>
        <p:spPr>
          <a:xfrm>
            <a:off x="256658" y="764704"/>
            <a:ext cx="7772400" cy="1470025"/>
          </a:xfrm>
        </p:spPr>
        <p:txBody>
          <a:bodyPr>
            <a:noAutofit/>
          </a:bodyPr>
          <a:lstStyle/>
          <a:p>
            <a:pPr marL="342900" indent="-342900" algn="just">
              <a:buFont typeface="Wingdings" pitchFamily="2" charset="2"/>
              <a:buChar char="ü"/>
            </a:pPr>
            <a:r>
              <a:rPr lang="ru-RU" sz="2000" dirty="0" err="1">
                <a:latin typeface="Times New Roman" pitchFamily="18" charset="0"/>
                <a:cs typeface="Times New Roman" pitchFamily="18" charset="0"/>
              </a:rPr>
              <a:t>Білім</a:t>
            </a:r>
            <a:r>
              <a:rPr lang="ru-RU" sz="2000" dirty="0">
                <a:latin typeface="Times New Roman" pitchFamily="18" charset="0"/>
                <a:cs typeface="Times New Roman" pitchFamily="18" charset="0"/>
              </a:rPr>
              <a:t> беру </a:t>
            </a:r>
            <a:r>
              <a:rPr lang="ru-RU" sz="2000" dirty="0" err="1">
                <a:latin typeface="Times New Roman" pitchFamily="18" charset="0"/>
                <a:cs typeface="Times New Roman" pitchFamily="18" charset="0"/>
              </a:rPr>
              <a:t>ұйымының</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әкімшілігі</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баланы</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жәбірлеудің</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буллингтің</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профилактикасы</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және</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алдын</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алу</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жөніндегі</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қызметті</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қамтамасыз</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етеді</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және</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білім</a:t>
            </a:r>
            <a:r>
              <a:rPr lang="ru-RU" sz="2000" dirty="0">
                <a:latin typeface="Times New Roman" pitchFamily="18" charset="0"/>
                <a:cs typeface="Times New Roman" pitchFamily="18" charset="0"/>
              </a:rPr>
              <a:t> беру </a:t>
            </a:r>
            <a:r>
              <a:rPr lang="ru-RU" sz="2000" dirty="0" err="1">
                <a:latin typeface="Times New Roman" pitchFamily="18" charset="0"/>
                <a:cs typeface="Times New Roman" pitchFamily="18" charset="0"/>
              </a:rPr>
              <a:t>процесіне</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қатысушылардың</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құқықтары</a:t>
            </a:r>
            <a:r>
              <a:rPr lang="ru-RU" sz="2000" dirty="0">
                <a:latin typeface="Times New Roman" pitchFamily="18" charset="0"/>
                <a:cs typeface="Times New Roman" pitchFamily="18" charset="0"/>
              </a:rPr>
              <a:t> мен </a:t>
            </a:r>
            <a:r>
              <a:rPr lang="ru-RU" sz="2000" dirty="0" err="1">
                <a:latin typeface="Times New Roman" pitchFamily="18" charset="0"/>
                <a:cs typeface="Times New Roman" pitchFamily="18" charset="0"/>
              </a:rPr>
              <a:t>мүдделерін</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құрметтеуді</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баланы</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жәбірлеуге</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буллингке</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нөлдік</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төзімділік</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мәдениетін</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қалыптастыруға</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бағытталған</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білім</a:t>
            </a:r>
            <a:r>
              <a:rPr lang="ru-RU" sz="2000" dirty="0">
                <a:latin typeface="Times New Roman" pitchFamily="18" charset="0"/>
                <a:cs typeface="Times New Roman" pitchFamily="18" charset="0"/>
              </a:rPr>
              <a:t> беру </a:t>
            </a:r>
            <a:r>
              <a:rPr lang="ru-RU" sz="2000" dirty="0" err="1">
                <a:latin typeface="Times New Roman" pitchFamily="18" charset="0"/>
                <a:cs typeface="Times New Roman" pitchFamily="18" charset="0"/>
              </a:rPr>
              <a:t>ортасында</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жағдай</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жасайды</a:t>
            </a:r>
            <a:r>
              <a:rPr lang="ru-RU" sz="2000" dirty="0">
                <a:latin typeface="Times New Roman" pitchFamily="18" charset="0"/>
                <a:cs typeface="Times New Roman" pitchFamily="18" charset="0"/>
              </a:rPr>
              <a:t>.</a:t>
            </a:r>
          </a:p>
        </p:txBody>
      </p:sp>
      <p:sp>
        <p:nvSpPr>
          <p:cNvPr id="9" name="Подзаголовок 8"/>
          <p:cNvSpPr>
            <a:spLocks noGrp="1"/>
          </p:cNvSpPr>
          <p:nvPr>
            <p:ph type="subTitle" idx="1"/>
          </p:nvPr>
        </p:nvSpPr>
        <p:spPr>
          <a:xfrm>
            <a:off x="368406" y="2552700"/>
            <a:ext cx="7992888" cy="1752600"/>
          </a:xfrm>
        </p:spPr>
        <p:txBody>
          <a:bodyPr>
            <a:noAutofit/>
          </a:bodyPr>
          <a:lstStyle/>
          <a:p>
            <a:pPr marL="342900" indent="-342900" algn="just">
              <a:buFont typeface="Wingdings" pitchFamily="2" charset="2"/>
              <a:buChar char="ü"/>
            </a:pPr>
            <a:r>
              <a:rPr lang="ru-RU" sz="2000" dirty="0" err="1">
                <a:solidFill>
                  <a:schemeClr val="tx1"/>
                </a:solidFill>
                <a:latin typeface="Times New Roman" pitchFamily="18" charset="0"/>
                <a:cs typeface="Times New Roman" pitchFamily="18" charset="0"/>
              </a:rPr>
              <a:t>Білім</a:t>
            </a:r>
            <a:r>
              <a:rPr lang="ru-RU" sz="2000" dirty="0">
                <a:solidFill>
                  <a:schemeClr val="tx1"/>
                </a:solidFill>
                <a:latin typeface="Times New Roman" pitchFamily="18" charset="0"/>
                <a:cs typeface="Times New Roman" pitchFamily="18" charset="0"/>
              </a:rPr>
              <a:t> беру </a:t>
            </a:r>
            <a:r>
              <a:rPr lang="ru-RU" sz="2000" dirty="0" err="1">
                <a:solidFill>
                  <a:schemeClr val="tx1"/>
                </a:solidFill>
                <a:latin typeface="Times New Roman" pitchFamily="18" charset="0"/>
                <a:cs typeface="Times New Roman" pitchFamily="18" charset="0"/>
              </a:rPr>
              <a:t>ұйымының</a:t>
            </a:r>
            <a:r>
              <a:rPr lang="ru-RU" sz="2000" dirty="0">
                <a:solidFill>
                  <a:schemeClr val="tx1"/>
                </a:solidFill>
                <a:latin typeface="Times New Roman" pitchFamily="18" charset="0"/>
                <a:cs typeface="Times New Roman" pitchFamily="18" charset="0"/>
              </a:rPr>
              <a:t> </a:t>
            </a:r>
            <a:r>
              <a:rPr lang="ru-RU" sz="2000" dirty="0" err="1">
                <a:solidFill>
                  <a:schemeClr val="tx1"/>
                </a:solidFill>
                <a:latin typeface="Times New Roman" pitchFamily="18" charset="0"/>
                <a:cs typeface="Times New Roman" pitchFamily="18" charset="0"/>
              </a:rPr>
              <a:t>басшысы</a:t>
            </a:r>
            <a:r>
              <a:rPr lang="ru-RU" sz="2000" dirty="0">
                <a:solidFill>
                  <a:schemeClr val="tx1"/>
                </a:solidFill>
                <a:latin typeface="Times New Roman" pitchFamily="18" charset="0"/>
                <a:cs typeface="Times New Roman" pitchFamily="18" charset="0"/>
              </a:rPr>
              <a:t> </a:t>
            </a:r>
            <a:r>
              <a:rPr lang="ru-RU" sz="2000" dirty="0" err="1">
                <a:solidFill>
                  <a:schemeClr val="tx1"/>
                </a:solidFill>
                <a:latin typeface="Times New Roman" pitchFamily="18" charset="0"/>
                <a:cs typeface="Times New Roman" pitchFamily="18" charset="0"/>
              </a:rPr>
              <a:t>баланы</a:t>
            </a:r>
            <a:r>
              <a:rPr lang="ru-RU" sz="2000" dirty="0">
                <a:solidFill>
                  <a:schemeClr val="tx1"/>
                </a:solidFill>
                <a:latin typeface="Times New Roman" pitchFamily="18" charset="0"/>
                <a:cs typeface="Times New Roman" pitchFamily="18" charset="0"/>
              </a:rPr>
              <a:t> </a:t>
            </a:r>
            <a:r>
              <a:rPr lang="ru-RU" sz="2000" dirty="0" err="1">
                <a:solidFill>
                  <a:schemeClr val="tx1"/>
                </a:solidFill>
                <a:latin typeface="Times New Roman" pitchFamily="18" charset="0"/>
                <a:cs typeface="Times New Roman" pitchFamily="18" charset="0"/>
              </a:rPr>
              <a:t>жәбірлеудің</a:t>
            </a:r>
            <a:r>
              <a:rPr lang="ru-RU" sz="2000" dirty="0">
                <a:solidFill>
                  <a:schemeClr val="tx1"/>
                </a:solidFill>
                <a:latin typeface="Times New Roman" pitchFamily="18" charset="0"/>
                <a:cs typeface="Times New Roman" pitchFamily="18" charset="0"/>
              </a:rPr>
              <a:t> (</a:t>
            </a:r>
            <a:r>
              <a:rPr lang="ru-RU" sz="2000" dirty="0" err="1">
                <a:solidFill>
                  <a:schemeClr val="tx1"/>
                </a:solidFill>
                <a:latin typeface="Times New Roman" pitchFamily="18" charset="0"/>
                <a:cs typeface="Times New Roman" pitchFamily="18" charset="0"/>
              </a:rPr>
              <a:t>буллингтің</a:t>
            </a:r>
            <a:r>
              <a:rPr lang="ru-RU" sz="2000" dirty="0">
                <a:solidFill>
                  <a:schemeClr val="tx1"/>
                </a:solidFill>
                <a:latin typeface="Times New Roman" pitchFamily="18" charset="0"/>
                <a:cs typeface="Times New Roman" pitchFamily="18" charset="0"/>
              </a:rPr>
              <a:t>) </a:t>
            </a:r>
            <a:r>
              <a:rPr lang="ru-RU" sz="2000" dirty="0" err="1">
                <a:solidFill>
                  <a:schemeClr val="tx1"/>
                </a:solidFill>
                <a:latin typeface="Times New Roman" pitchFamily="18" charset="0"/>
                <a:cs typeface="Times New Roman" pitchFamily="18" charset="0"/>
              </a:rPr>
              <a:t>профилактикасы</a:t>
            </a:r>
            <a:r>
              <a:rPr lang="ru-RU" sz="2000" dirty="0">
                <a:solidFill>
                  <a:schemeClr val="tx1"/>
                </a:solidFill>
                <a:latin typeface="Times New Roman" pitchFamily="18" charset="0"/>
                <a:cs typeface="Times New Roman" pitchFamily="18" charset="0"/>
              </a:rPr>
              <a:t> </a:t>
            </a:r>
            <a:r>
              <a:rPr lang="ru-RU" sz="2000" dirty="0" err="1">
                <a:solidFill>
                  <a:schemeClr val="tx1"/>
                </a:solidFill>
                <a:latin typeface="Times New Roman" pitchFamily="18" charset="0"/>
                <a:cs typeface="Times New Roman" pitchFamily="18" charset="0"/>
              </a:rPr>
              <a:t>мақсатында</a:t>
            </a:r>
            <a:r>
              <a:rPr lang="ru-RU" sz="2000" dirty="0">
                <a:solidFill>
                  <a:schemeClr val="tx1"/>
                </a:solidFill>
                <a:latin typeface="Times New Roman" pitchFamily="18" charset="0"/>
                <a:cs typeface="Times New Roman" pitchFamily="18" charset="0"/>
              </a:rPr>
              <a:t> </a:t>
            </a:r>
            <a:r>
              <a:rPr lang="ru-RU" sz="2000" dirty="0" err="1">
                <a:solidFill>
                  <a:schemeClr val="tx1"/>
                </a:solidFill>
                <a:latin typeface="Times New Roman" pitchFamily="18" charset="0"/>
                <a:cs typeface="Times New Roman" pitchFamily="18" charset="0"/>
              </a:rPr>
              <a:t>жыл</a:t>
            </a:r>
            <a:r>
              <a:rPr lang="ru-RU" sz="2000" dirty="0">
                <a:solidFill>
                  <a:schemeClr val="tx1"/>
                </a:solidFill>
                <a:latin typeface="Times New Roman" pitchFamily="18" charset="0"/>
                <a:cs typeface="Times New Roman" pitchFamily="18" charset="0"/>
              </a:rPr>
              <a:t> </a:t>
            </a:r>
            <a:r>
              <a:rPr lang="ru-RU" sz="2000" dirty="0" err="1">
                <a:solidFill>
                  <a:schemeClr val="tx1"/>
                </a:solidFill>
                <a:latin typeface="Times New Roman" pitchFamily="18" charset="0"/>
                <a:cs typeface="Times New Roman" pitchFamily="18" charset="0"/>
              </a:rPr>
              <a:t>сайын</a:t>
            </a:r>
            <a:r>
              <a:rPr lang="ru-RU" sz="2000" dirty="0">
                <a:solidFill>
                  <a:schemeClr val="tx1"/>
                </a:solidFill>
                <a:latin typeface="Times New Roman" pitchFamily="18" charset="0"/>
                <a:cs typeface="Times New Roman" pitchFamily="18" charset="0"/>
              </a:rPr>
              <a:t> </a:t>
            </a:r>
            <a:r>
              <a:rPr lang="ru-RU" sz="2000" dirty="0" err="1">
                <a:solidFill>
                  <a:schemeClr val="tx1"/>
                </a:solidFill>
                <a:latin typeface="Times New Roman" pitchFamily="18" charset="0"/>
                <a:cs typeface="Times New Roman" pitchFamily="18" charset="0"/>
              </a:rPr>
              <a:t>оқу</a:t>
            </a:r>
            <a:r>
              <a:rPr lang="ru-RU" sz="2000" dirty="0">
                <a:solidFill>
                  <a:schemeClr val="tx1"/>
                </a:solidFill>
                <a:latin typeface="Times New Roman" pitchFamily="18" charset="0"/>
                <a:cs typeface="Times New Roman" pitchFamily="18" charset="0"/>
              </a:rPr>
              <a:t> </a:t>
            </a:r>
            <a:r>
              <a:rPr lang="ru-RU" sz="2000" dirty="0" err="1">
                <a:solidFill>
                  <a:schemeClr val="tx1"/>
                </a:solidFill>
                <a:latin typeface="Times New Roman" pitchFamily="18" charset="0"/>
                <a:cs typeface="Times New Roman" pitchFamily="18" charset="0"/>
              </a:rPr>
              <a:t>жылының</a:t>
            </a:r>
            <a:r>
              <a:rPr lang="ru-RU" sz="2000" dirty="0">
                <a:solidFill>
                  <a:schemeClr val="tx1"/>
                </a:solidFill>
                <a:latin typeface="Times New Roman" pitchFamily="18" charset="0"/>
                <a:cs typeface="Times New Roman" pitchFamily="18" charset="0"/>
              </a:rPr>
              <a:t> </a:t>
            </a:r>
            <a:r>
              <a:rPr lang="ru-RU" sz="2000" dirty="0" err="1">
                <a:solidFill>
                  <a:schemeClr val="tx1"/>
                </a:solidFill>
                <a:latin typeface="Times New Roman" pitchFamily="18" charset="0"/>
                <a:cs typeface="Times New Roman" pitchFamily="18" charset="0"/>
              </a:rPr>
              <a:t>басында</a:t>
            </a:r>
            <a:r>
              <a:rPr lang="ru-RU" sz="2000" dirty="0">
                <a:solidFill>
                  <a:schemeClr val="tx1"/>
                </a:solidFill>
                <a:latin typeface="Times New Roman" pitchFamily="18" charset="0"/>
                <a:cs typeface="Times New Roman" pitchFamily="18" charset="0"/>
              </a:rPr>
              <a:t> </a:t>
            </a:r>
            <a:r>
              <a:rPr lang="ru-RU" sz="2000" dirty="0" err="1">
                <a:solidFill>
                  <a:schemeClr val="tx1"/>
                </a:solidFill>
                <a:latin typeface="Times New Roman" pitchFamily="18" charset="0"/>
                <a:cs typeface="Times New Roman" pitchFamily="18" charset="0"/>
              </a:rPr>
              <a:t>баланы</a:t>
            </a:r>
            <a:r>
              <a:rPr lang="ru-RU" sz="2000" dirty="0">
                <a:solidFill>
                  <a:schemeClr val="tx1"/>
                </a:solidFill>
                <a:latin typeface="Times New Roman" pitchFamily="18" charset="0"/>
                <a:cs typeface="Times New Roman" pitchFamily="18" charset="0"/>
              </a:rPr>
              <a:t> </a:t>
            </a:r>
            <a:r>
              <a:rPr lang="ru-RU" sz="2000" dirty="0" err="1">
                <a:solidFill>
                  <a:schemeClr val="tx1"/>
                </a:solidFill>
                <a:latin typeface="Times New Roman" pitchFamily="18" charset="0"/>
                <a:cs typeface="Times New Roman" pitchFamily="18" charset="0"/>
              </a:rPr>
              <a:t>жәбірлеудің</a:t>
            </a:r>
            <a:r>
              <a:rPr lang="ru-RU" sz="2000" dirty="0">
                <a:solidFill>
                  <a:schemeClr val="tx1"/>
                </a:solidFill>
                <a:latin typeface="Times New Roman" pitchFamily="18" charset="0"/>
                <a:cs typeface="Times New Roman" pitchFamily="18" charset="0"/>
              </a:rPr>
              <a:t> (</a:t>
            </a:r>
            <a:r>
              <a:rPr lang="ru-RU" sz="2000" dirty="0" err="1">
                <a:solidFill>
                  <a:schemeClr val="tx1"/>
                </a:solidFill>
                <a:latin typeface="Times New Roman" pitchFamily="18" charset="0"/>
                <a:cs typeface="Times New Roman" pitchFamily="18" charset="0"/>
              </a:rPr>
              <a:t>буллингтің</a:t>
            </a:r>
            <a:r>
              <a:rPr lang="ru-RU" sz="2000" dirty="0">
                <a:solidFill>
                  <a:schemeClr val="tx1"/>
                </a:solidFill>
                <a:latin typeface="Times New Roman" pitchFamily="18" charset="0"/>
                <a:cs typeface="Times New Roman" pitchFamily="18" charset="0"/>
              </a:rPr>
              <a:t>) </a:t>
            </a:r>
            <a:r>
              <a:rPr lang="ru-RU" sz="2000" dirty="0" err="1">
                <a:solidFill>
                  <a:schemeClr val="tx1"/>
                </a:solidFill>
                <a:latin typeface="Times New Roman" pitchFamily="18" charset="0"/>
                <a:cs typeface="Times New Roman" pitchFamily="18" charset="0"/>
              </a:rPr>
              <a:t>профилактикасы</a:t>
            </a:r>
            <a:r>
              <a:rPr lang="ru-RU" sz="2000" dirty="0">
                <a:solidFill>
                  <a:schemeClr val="tx1"/>
                </a:solidFill>
                <a:latin typeface="Times New Roman" pitchFamily="18" charset="0"/>
                <a:cs typeface="Times New Roman" pitchFamily="18" charset="0"/>
              </a:rPr>
              <a:t> </a:t>
            </a:r>
            <a:r>
              <a:rPr lang="ru-RU" sz="2000" dirty="0" err="1">
                <a:solidFill>
                  <a:schemeClr val="tx1"/>
                </a:solidFill>
                <a:latin typeface="Times New Roman" pitchFamily="18" charset="0"/>
                <a:cs typeface="Times New Roman" pitchFamily="18" charset="0"/>
              </a:rPr>
              <a:t>жөніндегі</a:t>
            </a:r>
            <a:r>
              <a:rPr lang="ru-RU" sz="2000" dirty="0">
                <a:solidFill>
                  <a:schemeClr val="tx1"/>
                </a:solidFill>
                <a:latin typeface="Times New Roman" pitchFamily="18" charset="0"/>
                <a:cs typeface="Times New Roman" pitchFamily="18" charset="0"/>
              </a:rPr>
              <a:t> </a:t>
            </a:r>
            <a:r>
              <a:rPr lang="ru-RU" sz="2000" dirty="0" err="1">
                <a:solidFill>
                  <a:schemeClr val="tx1"/>
                </a:solidFill>
                <a:latin typeface="Times New Roman" pitchFamily="18" charset="0"/>
                <a:cs typeface="Times New Roman" pitchFamily="18" charset="0"/>
              </a:rPr>
              <a:t>жоспарды</a:t>
            </a:r>
            <a:r>
              <a:rPr lang="ru-RU" sz="2000" dirty="0">
                <a:solidFill>
                  <a:schemeClr val="tx1"/>
                </a:solidFill>
                <a:latin typeface="Times New Roman" pitchFamily="18" charset="0"/>
                <a:cs typeface="Times New Roman" pitchFamily="18" charset="0"/>
              </a:rPr>
              <a:t> (</a:t>
            </a:r>
            <a:r>
              <a:rPr lang="ru-RU" sz="2000" dirty="0" err="1">
                <a:solidFill>
                  <a:schemeClr val="tx1"/>
                </a:solidFill>
                <a:latin typeface="Times New Roman" pitchFamily="18" charset="0"/>
                <a:cs typeface="Times New Roman" pitchFamily="18" charset="0"/>
              </a:rPr>
              <a:t>бұдан</a:t>
            </a:r>
            <a:r>
              <a:rPr lang="ru-RU" sz="2000" dirty="0">
                <a:solidFill>
                  <a:schemeClr val="tx1"/>
                </a:solidFill>
                <a:latin typeface="Times New Roman" pitchFamily="18" charset="0"/>
                <a:cs typeface="Times New Roman" pitchFamily="18" charset="0"/>
              </a:rPr>
              <a:t> </a:t>
            </a:r>
            <a:r>
              <a:rPr lang="ru-RU" sz="2000" dirty="0" err="1">
                <a:solidFill>
                  <a:schemeClr val="tx1"/>
                </a:solidFill>
                <a:latin typeface="Times New Roman" pitchFamily="18" charset="0"/>
                <a:cs typeface="Times New Roman" pitchFamily="18" charset="0"/>
              </a:rPr>
              <a:t>әрі</a:t>
            </a:r>
            <a:r>
              <a:rPr lang="ru-RU" sz="2000" dirty="0">
                <a:solidFill>
                  <a:schemeClr val="tx1"/>
                </a:solidFill>
                <a:latin typeface="Times New Roman" pitchFamily="18" charset="0"/>
                <a:cs typeface="Times New Roman" pitchFamily="18" charset="0"/>
              </a:rPr>
              <a:t> – </a:t>
            </a:r>
            <a:r>
              <a:rPr lang="ru-RU" sz="2000" dirty="0" err="1">
                <a:solidFill>
                  <a:schemeClr val="tx1"/>
                </a:solidFill>
                <a:latin typeface="Times New Roman" pitchFamily="18" charset="0"/>
                <a:cs typeface="Times New Roman" pitchFamily="18" charset="0"/>
              </a:rPr>
              <a:t>жоспар</a:t>
            </a:r>
            <a:r>
              <a:rPr lang="ru-RU" sz="2000" dirty="0">
                <a:solidFill>
                  <a:schemeClr val="tx1"/>
                </a:solidFill>
                <a:latin typeface="Times New Roman" pitchFamily="18" charset="0"/>
                <a:cs typeface="Times New Roman" pitchFamily="18" charset="0"/>
              </a:rPr>
              <a:t>) </a:t>
            </a:r>
            <a:r>
              <a:rPr lang="ru-RU" sz="2000" dirty="0" err="1">
                <a:solidFill>
                  <a:schemeClr val="tx1"/>
                </a:solidFill>
                <a:latin typeface="Times New Roman" pitchFamily="18" charset="0"/>
                <a:cs typeface="Times New Roman" pitchFamily="18" charset="0"/>
              </a:rPr>
              <a:t>бекітеді</a:t>
            </a:r>
            <a:r>
              <a:rPr lang="ru-RU" sz="2000" dirty="0">
                <a:solidFill>
                  <a:schemeClr val="tx1"/>
                </a:solidFill>
                <a:latin typeface="Times New Roman" pitchFamily="18" charset="0"/>
                <a:cs typeface="Times New Roman" pitchFamily="18" charset="0"/>
              </a:rPr>
              <a:t>. </a:t>
            </a:r>
            <a:r>
              <a:rPr lang="ru-RU" sz="2000" dirty="0" err="1">
                <a:solidFill>
                  <a:schemeClr val="tx1"/>
                </a:solidFill>
                <a:latin typeface="Times New Roman" pitchFamily="18" charset="0"/>
                <a:cs typeface="Times New Roman" pitchFamily="18" charset="0"/>
              </a:rPr>
              <a:t>Жоспарға</a:t>
            </a:r>
            <a:r>
              <a:rPr lang="ru-RU" sz="2000" dirty="0">
                <a:solidFill>
                  <a:schemeClr val="tx1"/>
                </a:solidFill>
                <a:latin typeface="Times New Roman" pitchFamily="18" charset="0"/>
                <a:cs typeface="Times New Roman" pitchFamily="18" charset="0"/>
              </a:rPr>
              <a:t> </a:t>
            </a:r>
            <a:r>
              <a:rPr lang="ru-RU" sz="2000" dirty="0" err="1">
                <a:solidFill>
                  <a:schemeClr val="tx1"/>
                </a:solidFill>
                <a:latin typeface="Times New Roman" pitchFamily="18" charset="0"/>
                <a:cs typeface="Times New Roman" pitchFamily="18" charset="0"/>
              </a:rPr>
              <a:t>мерзімдер</a:t>
            </a:r>
            <a:r>
              <a:rPr lang="ru-RU" sz="2000" dirty="0">
                <a:solidFill>
                  <a:schemeClr val="tx1"/>
                </a:solidFill>
                <a:latin typeface="Times New Roman" pitchFamily="18" charset="0"/>
                <a:cs typeface="Times New Roman" pitchFamily="18" charset="0"/>
              </a:rPr>
              <a:t>, </a:t>
            </a:r>
            <a:r>
              <a:rPr lang="ru-RU" sz="2000" dirty="0" err="1">
                <a:solidFill>
                  <a:schemeClr val="tx1"/>
                </a:solidFill>
                <a:latin typeface="Times New Roman" pitchFamily="18" charset="0"/>
                <a:cs typeface="Times New Roman" pitchFamily="18" charset="0"/>
              </a:rPr>
              <a:t>аяқтау</a:t>
            </a:r>
            <a:r>
              <a:rPr lang="ru-RU" sz="2000" dirty="0">
                <a:solidFill>
                  <a:schemeClr val="tx1"/>
                </a:solidFill>
                <a:latin typeface="Times New Roman" pitchFamily="18" charset="0"/>
                <a:cs typeface="Times New Roman" pitchFamily="18" charset="0"/>
              </a:rPr>
              <a:t> </a:t>
            </a:r>
            <a:r>
              <a:rPr lang="ru-RU" sz="2000" dirty="0" err="1">
                <a:solidFill>
                  <a:schemeClr val="tx1"/>
                </a:solidFill>
                <a:latin typeface="Times New Roman" pitchFamily="18" charset="0"/>
                <a:cs typeface="Times New Roman" pitchFamily="18" charset="0"/>
              </a:rPr>
              <a:t>нысандары</a:t>
            </a:r>
            <a:r>
              <a:rPr lang="ru-RU" sz="2000" dirty="0">
                <a:solidFill>
                  <a:schemeClr val="tx1"/>
                </a:solidFill>
                <a:latin typeface="Times New Roman" pitchFamily="18" charset="0"/>
                <a:cs typeface="Times New Roman" pitchFamily="18" charset="0"/>
              </a:rPr>
              <a:t>, </a:t>
            </a:r>
            <a:r>
              <a:rPr lang="ru-RU" sz="2000" dirty="0" err="1">
                <a:solidFill>
                  <a:schemeClr val="tx1"/>
                </a:solidFill>
                <a:latin typeface="Times New Roman" pitchFamily="18" charset="0"/>
                <a:cs typeface="Times New Roman" pitchFamily="18" charset="0"/>
              </a:rPr>
              <a:t>жауапты</a:t>
            </a:r>
            <a:r>
              <a:rPr lang="ru-RU" sz="2000" dirty="0">
                <a:solidFill>
                  <a:schemeClr val="tx1"/>
                </a:solidFill>
                <a:latin typeface="Times New Roman" pitchFamily="18" charset="0"/>
                <a:cs typeface="Times New Roman" pitchFamily="18" charset="0"/>
              </a:rPr>
              <a:t> </a:t>
            </a:r>
            <a:r>
              <a:rPr lang="ru-RU" sz="2000" dirty="0" err="1">
                <a:solidFill>
                  <a:schemeClr val="tx1"/>
                </a:solidFill>
                <a:latin typeface="Times New Roman" pitchFamily="18" charset="0"/>
                <a:cs typeface="Times New Roman" pitchFamily="18" charset="0"/>
              </a:rPr>
              <a:t>тұлғалар</a:t>
            </a:r>
            <a:r>
              <a:rPr lang="ru-RU" sz="2000" dirty="0">
                <a:solidFill>
                  <a:schemeClr val="tx1"/>
                </a:solidFill>
                <a:latin typeface="Times New Roman" pitchFamily="18" charset="0"/>
                <a:cs typeface="Times New Roman" pitchFamily="18" charset="0"/>
              </a:rPr>
              <a:t> </a:t>
            </a:r>
            <a:r>
              <a:rPr lang="ru-RU" sz="2000" dirty="0" err="1">
                <a:solidFill>
                  <a:schemeClr val="tx1"/>
                </a:solidFill>
                <a:latin typeface="Times New Roman" pitchFamily="18" charset="0"/>
                <a:cs typeface="Times New Roman" pitchFamily="18" charset="0"/>
              </a:rPr>
              <a:t>және</a:t>
            </a:r>
            <a:r>
              <a:rPr lang="ru-RU" sz="2000" dirty="0">
                <a:solidFill>
                  <a:schemeClr val="tx1"/>
                </a:solidFill>
                <a:latin typeface="Times New Roman" pitchFamily="18" charset="0"/>
                <a:cs typeface="Times New Roman" pitchFamily="18" charset="0"/>
              </a:rPr>
              <a:t> </a:t>
            </a:r>
            <a:r>
              <a:rPr lang="ru-RU" sz="2000" dirty="0" err="1">
                <a:solidFill>
                  <a:schemeClr val="tx1"/>
                </a:solidFill>
                <a:latin typeface="Times New Roman" pitchFamily="18" charset="0"/>
                <a:cs typeface="Times New Roman" pitchFamily="18" charset="0"/>
              </a:rPr>
              <a:t>келесі</a:t>
            </a:r>
            <a:r>
              <a:rPr lang="ru-RU" sz="2000" dirty="0">
                <a:solidFill>
                  <a:schemeClr val="tx1"/>
                </a:solidFill>
                <a:latin typeface="Times New Roman" pitchFamily="18" charset="0"/>
                <a:cs typeface="Times New Roman" pitchFamily="18" charset="0"/>
              </a:rPr>
              <a:t> </a:t>
            </a:r>
            <a:r>
              <a:rPr lang="ru-RU" sz="2000" dirty="0" err="1">
                <a:solidFill>
                  <a:schemeClr val="tx1"/>
                </a:solidFill>
                <a:latin typeface="Times New Roman" pitchFamily="18" charset="0"/>
                <a:cs typeface="Times New Roman" pitchFamily="18" charset="0"/>
              </a:rPr>
              <a:t>іс-шаралар</a:t>
            </a:r>
            <a:r>
              <a:rPr lang="ru-RU" sz="2000" dirty="0">
                <a:solidFill>
                  <a:schemeClr val="tx1"/>
                </a:solidFill>
                <a:latin typeface="Times New Roman" pitchFamily="18" charset="0"/>
                <a:cs typeface="Times New Roman" pitchFamily="18" charset="0"/>
              </a:rPr>
              <a:t> </a:t>
            </a:r>
            <a:r>
              <a:rPr lang="ru-RU" sz="2000" dirty="0" err="1">
                <a:solidFill>
                  <a:schemeClr val="tx1"/>
                </a:solidFill>
                <a:latin typeface="Times New Roman" pitchFamily="18" charset="0"/>
                <a:cs typeface="Times New Roman" pitchFamily="18" charset="0"/>
              </a:rPr>
              <a:t>кіреді</a:t>
            </a:r>
            <a:r>
              <a:rPr lang="ru-RU" sz="2000" dirty="0">
                <a:solidFill>
                  <a:schemeClr val="tx1"/>
                </a:solidFill>
                <a:latin typeface="Times New Roman" pitchFamily="18" charset="0"/>
                <a:cs typeface="Times New Roman" pitchFamily="18" charset="0"/>
              </a:rPr>
              <a:t>:</a:t>
            </a:r>
          </a:p>
        </p:txBody>
      </p:sp>
      <p:sp>
        <p:nvSpPr>
          <p:cNvPr id="10" name="Прямоугольник 9"/>
          <p:cNvSpPr/>
          <p:nvPr/>
        </p:nvSpPr>
        <p:spPr>
          <a:xfrm>
            <a:off x="261120" y="4149080"/>
            <a:ext cx="8217059" cy="2554545"/>
          </a:xfrm>
          <a:prstGeom prst="rect">
            <a:avLst/>
          </a:prstGeom>
        </p:spPr>
        <p:txBody>
          <a:bodyPr wrap="square">
            <a:spAutoFit/>
          </a:bodyPr>
          <a:lstStyle/>
          <a:p>
            <a:pPr marL="285750" indent="-285750" algn="just">
              <a:buFont typeface="Wingdings" pitchFamily="2" charset="2"/>
              <a:buChar char="ü"/>
            </a:pPr>
            <a:r>
              <a:rPr lang="ru-RU" sz="2000" dirty="0" err="1" smtClean="0">
                <a:latin typeface="Times New Roman" pitchFamily="18" charset="0"/>
                <a:cs typeface="Times New Roman" pitchFamily="18" charset="0"/>
              </a:rPr>
              <a:t>Тоқсанына</a:t>
            </a:r>
            <a:r>
              <a:rPr lang="ru-RU" sz="2000" dirty="0" smtClean="0">
                <a:latin typeface="Times New Roman" pitchFamily="18" charset="0"/>
                <a:cs typeface="Times New Roman" pitchFamily="18" charset="0"/>
              </a:rPr>
              <a:t> </a:t>
            </a:r>
            <a:r>
              <a:rPr lang="ru-RU" sz="2000" dirty="0" err="1">
                <a:latin typeface="Times New Roman" pitchFamily="18" charset="0"/>
                <a:cs typeface="Times New Roman" pitchFamily="18" charset="0"/>
              </a:rPr>
              <a:t>кемінде</a:t>
            </a:r>
            <a:r>
              <a:rPr lang="ru-RU" sz="2000" dirty="0">
                <a:latin typeface="Times New Roman" pitchFamily="18" charset="0"/>
                <a:cs typeface="Times New Roman" pitchFamily="18" charset="0"/>
              </a:rPr>
              <a:t> 1 (</a:t>
            </a:r>
            <a:r>
              <a:rPr lang="ru-RU" sz="2000" dirty="0" err="1">
                <a:latin typeface="Times New Roman" pitchFamily="18" charset="0"/>
                <a:cs typeface="Times New Roman" pitchFamily="18" charset="0"/>
              </a:rPr>
              <a:t>бір</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рет</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білім</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алушылар</a:t>
            </a:r>
            <a:r>
              <a:rPr lang="ru-RU" sz="2000" dirty="0">
                <a:latin typeface="Times New Roman" pitchFamily="18" charset="0"/>
                <a:cs typeface="Times New Roman" pitchFamily="18" charset="0"/>
              </a:rPr>
              <a:t> мен </a:t>
            </a:r>
            <a:r>
              <a:rPr lang="ru-RU" sz="2000" dirty="0" err="1">
                <a:latin typeface="Times New Roman" pitchFamily="18" charset="0"/>
                <a:cs typeface="Times New Roman" pitchFamily="18" charset="0"/>
              </a:rPr>
              <a:t>тәрбиеленушілердің</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педагогтердің</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баланың</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заңды</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өкілдерінің</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жәбірлеудің</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буллингтің</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профилактикасы</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және</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жәбірлеудің</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буллингтің</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алдын</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алу</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мәселелерінде</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білім</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алушылар</a:t>
            </a:r>
            <a:r>
              <a:rPr lang="ru-RU" sz="2000" dirty="0">
                <a:latin typeface="Times New Roman" pitchFamily="18" charset="0"/>
                <a:cs typeface="Times New Roman" pitchFamily="18" charset="0"/>
              </a:rPr>
              <a:t> мен </a:t>
            </a:r>
            <a:r>
              <a:rPr lang="ru-RU" sz="2000" dirty="0" err="1">
                <a:latin typeface="Times New Roman" pitchFamily="18" charset="0"/>
                <a:cs typeface="Times New Roman" pitchFamily="18" charset="0"/>
              </a:rPr>
              <a:t>тәрбиеленушілердің</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мүдделеріне</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қайшы</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келмейтін</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ақпараттық-түсіндіру</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жұмыстарын</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әңгімелер</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құқықтық</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жалпыға</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бірдей</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оқыту</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сынып</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сағаттары</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ата-аналар</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жиналыстары</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сабақтан</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тыс</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іс-шаралар</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және</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басқалар</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жүргізу</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арқылы</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хабардар</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болуын</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арттыру</a:t>
            </a:r>
            <a:r>
              <a:rPr lang="ru-RU" sz="2000" dirty="0">
                <a:latin typeface="Times New Roman" pitchFamily="18" charset="0"/>
                <a:cs typeface="Times New Roman" pitchFamily="18" charset="0"/>
              </a:rPr>
              <a:t>;</a:t>
            </a:r>
          </a:p>
        </p:txBody>
      </p:sp>
    </p:spTree>
    <p:extLst>
      <p:ext uri="{BB962C8B-B14F-4D97-AF65-F5344CB8AC3E}">
        <p14:creationId xmlns:p14="http://schemas.microsoft.com/office/powerpoint/2010/main" val="3669762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79512" y="764704"/>
            <a:ext cx="8640960" cy="5904656"/>
          </a:xfrm>
        </p:spPr>
        <p:txBody>
          <a:bodyPr>
            <a:noAutofit/>
          </a:bodyPr>
          <a:lstStyle/>
          <a:p>
            <a:pPr algn="just">
              <a:buFont typeface="Wingdings" pitchFamily="2" charset="2"/>
              <a:buChar char="ü"/>
            </a:pPr>
            <a:r>
              <a:rPr lang="ru-RU" sz="2000" dirty="0" err="1">
                <a:latin typeface="Times New Roman" pitchFamily="18" charset="0"/>
                <a:cs typeface="Times New Roman" pitchFamily="18" charset="0"/>
              </a:rPr>
              <a:t>О</a:t>
            </a:r>
            <a:r>
              <a:rPr lang="ru-RU" sz="2000" dirty="0" err="1" smtClean="0">
                <a:latin typeface="Times New Roman" pitchFamily="18" charset="0"/>
                <a:cs typeface="Times New Roman" pitchFamily="18" charset="0"/>
              </a:rPr>
              <a:t>қыту</a:t>
            </a:r>
            <a:r>
              <a:rPr lang="ru-RU" sz="2000" dirty="0" smtClean="0">
                <a:latin typeface="Times New Roman" pitchFamily="18" charset="0"/>
                <a:cs typeface="Times New Roman" pitchFamily="18" charset="0"/>
              </a:rPr>
              <a:t> </a:t>
            </a:r>
            <a:r>
              <a:rPr lang="ru-RU" sz="2000" dirty="0" err="1">
                <a:latin typeface="Times New Roman" pitchFamily="18" charset="0"/>
                <a:cs typeface="Times New Roman" pitchFamily="18" charset="0"/>
              </a:rPr>
              <a:t>семинарларына</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вебинарларға</a:t>
            </a:r>
            <a:r>
              <a:rPr lang="ru-RU" sz="2000" dirty="0">
                <a:latin typeface="Times New Roman" pitchFamily="18" charset="0"/>
                <a:cs typeface="Times New Roman" pitchFamily="18" charset="0"/>
              </a:rPr>
              <a:t>), семинар-</a:t>
            </a:r>
            <a:r>
              <a:rPr lang="ru-RU" sz="2000" dirty="0" err="1">
                <a:latin typeface="Times New Roman" pitchFamily="18" charset="0"/>
                <a:cs typeface="Times New Roman" pitchFamily="18" charset="0"/>
              </a:rPr>
              <a:t>тренингтерге</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шеберлік</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сыныптарына</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коучингтерге</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конференцияларға</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форумдарға</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панельдік</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пікірталастарға</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қатысу</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арқылы</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педагогтердің</a:t>
            </a:r>
            <a:r>
              <a:rPr lang="ru-RU" sz="2000" dirty="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оқу-тәрбие</a:t>
            </a:r>
            <a:r>
              <a:rPr lang="ru-RU" sz="2000" dirty="0" smtClean="0">
                <a:latin typeface="Times New Roman" pitchFamily="18" charset="0"/>
                <a:cs typeface="Times New Roman" pitchFamily="18" charset="0"/>
              </a:rPr>
              <a:t> </a:t>
            </a:r>
            <a:r>
              <a:rPr lang="ru-RU" sz="2000" dirty="0" err="1">
                <a:latin typeface="Times New Roman" pitchFamily="18" charset="0"/>
                <a:cs typeface="Times New Roman" pitchFamily="18" charset="0"/>
              </a:rPr>
              <a:t>жұмысындағы</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кәсіби</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құзыреттілігін</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арттыру</a:t>
            </a:r>
            <a:r>
              <a:rPr lang="ru-RU" sz="2000" dirty="0" smtClean="0">
                <a:latin typeface="Times New Roman" pitchFamily="18" charset="0"/>
                <a:cs typeface="Times New Roman" pitchFamily="18" charset="0"/>
              </a:rPr>
              <a:t>;</a:t>
            </a:r>
          </a:p>
          <a:p>
            <a:pPr algn="just">
              <a:buFont typeface="Wingdings" pitchFamily="2" charset="2"/>
              <a:buChar char="ü"/>
            </a:pPr>
            <a:r>
              <a:rPr lang="ru-RU" sz="2000" dirty="0" err="1">
                <a:latin typeface="Times New Roman" pitchFamily="18" charset="0"/>
                <a:cs typeface="Times New Roman" pitchFamily="18" charset="0"/>
              </a:rPr>
              <a:t>Б</a:t>
            </a:r>
            <a:r>
              <a:rPr lang="ru-RU" sz="2000" dirty="0" err="1" smtClean="0">
                <a:latin typeface="Times New Roman" pitchFamily="18" charset="0"/>
                <a:cs typeface="Times New Roman" pitchFamily="18" charset="0"/>
              </a:rPr>
              <a:t>ілім</a:t>
            </a:r>
            <a:r>
              <a:rPr lang="ru-RU" sz="2000" dirty="0" smtClean="0">
                <a:latin typeface="Times New Roman" pitchFamily="18" charset="0"/>
                <a:cs typeface="Times New Roman" pitchFamily="18" charset="0"/>
              </a:rPr>
              <a:t> </a:t>
            </a:r>
            <a:r>
              <a:rPr lang="ru-RU" sz="2000" dirty="0" err="1">
                <a:latin typeface="Times New Roman" pitchFamily="18" charset="0"/>
                <a:cs typeface="Times New Roman" pitchFamily="18" charset="0"/>
              </a:rPr>
              <a:t>алушылар</a:t>
            </a:r>
            <a:r>
              <a:rPr lang="ru-RU" sz="2000" dirty="0">
                <a:latin typeface="Times New Roman" pitchFamily="18" charset="0"/>
                <a:cs typeface="Times New Roman" pitchFamily="18" charset="0"/>
              </a:rPr>
              <a:t> мен </a:t>
            </a:r>
            <a:r>
              <a:rPr lang="ru-RU" sz="2000" dirty="0" err="1">
                <a:latin typeface="Times New Roman" pitchFamily="18" charset="0"/>
                <a:cs typeface="Times New Roman" pitchFamily="18" charset="0"/>
              </a:rPr>
              <a:t>тәрбиеленушілерді</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баланың</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заңды</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өкілдерін</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баланы</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жәбірлеуге</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буллингке</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жол</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берілмейтіндігі</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туралы</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жазбаша</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және</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немесе</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ауызша</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түрінде</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хабардар</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ету</a:t>
            </a:r>
            <a:r>
              <a:rPr lang="ru-RU" sz="2000" dirty="0" smtClean="0">
                <a:latin typeface="Times New Roman" pitchFamily="18" charset="0"/>
                <a:cs typeface="Times New Roman" pitchFamily="18" charset="0"/>
              </a:rPr>
              <a:t>;</a:t>
            </a:r>
          </a:p>
          <a:p>
            <a:pPr algn="just">
              <a:buFont typeface="Wingdings" pitchFamily="2" charset="2"/>
              <a:buChar char="ü"/>
            </a:pPr>
            <a:r>
              <a:rPr lang="ru-RU" sz="2000" dirty="0" smtClean="0">
                <a:latin typeface="Times New Roman" pitchFamily="18" charset="0"/>
                <a:cs typeface="Times New Roman" pitchFamily="18" charset="0"/>
              </a:rPr>
              <a:t> </a:t>
            </a:r>
            <a:r>
              <a:rPr lang="ru-RU" sz="2000" dirty="0" err="1">
                <a:latin typeface="Times New Roman" pitchFamily="18" charset="0"/>
                <a:cs typeface="Times New Roman" pitchFamily="18" charset="0"/>
              </a:rPr>
              <a:t>Б</a:t>
            </a:r>
            <a:r>
              <a:rPr lang="ru-RU" sz="2000" dirty="0" err="1" smtClean="0">
                <a:latin typeface="Times New Roman" pitchFamily="18" charset="0"/>
                <a:cs typeface="Times New Roman" pitchFamily="18" charset="0"/>
              </a:rPr>
              <a:t>ілім</a:t>
            </a:r>
            <a:r>
              <a:rPr lang="ru-RU" sz="2000" dirty="0" smtClean="0">
                <a:latin typeface="Times New Roman" pitchFamily="18" charset="0"/>
                <a:cs typeface="Times New Roman" pitchFamily="18" charset="0"/>
              </a:rPr>
              <a:t> </a:t>
            </a:r>
            <a:r>
              <a:rPr lang="ru-RU" sz="2000" dirty="0" err="1">
                <a:latin typeface="Times New Roman" pitchFamily="18" charset="0"/>
                <a:cs typeface="Times New Roman" pitchFamily="18" charset="0"/>
              </a:rPr>
              <a:t>алушылар</a:t>
            </a:r>
            <a:r>
              <a:rPr lang="ru-RU" sz="2000" dirty="0">
                <a:latin typeface="Times New Roman" pitchFamily="18" charset="0"/>
                <a:cs typeface="Times New Roman" pitchFamily="18" charset="0"/>
              </a:rPr>
              <a:t> мен </a:t>
            </a:r>
            <a:r>
              <a:rPr lang="ru-RU" sz="2000" dirty="0" err="1">
                <a:latin typeface="Times New Roman" pitchFamily="18" charset="0"/>
                <a:cs typeface="Times New Roman" pitchFamily="18" charset="0"/>
              </a:rPr>
              <a:t>тәрбиеленушілерге</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қатысты</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жәбірлеу</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буллинг</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белгілеріне</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ол</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анықталған</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жағдайда</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дереу</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ден</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қою</a:t>
            </a:r>
            <a:r>
              <a:rPr lang="ru-RU" sz="2000" dirty="0" smtClean="0">
                <a:latin typeface="Times New Roman" pitchFamily="18" charset="0"/>
                <a:cs typeface="Times New Roman" pitchFamily="18" charset="0"/>
              </a:rPr>
              <a:t>;</a:t>
            </a:r>
          </a:p>
          <a:p>
            <a:pPr algn="just">
              <a:buFont typeface="Wingdings" pitchFamily="2" charset="2"/>
              <a:buChar char="ü"/>
            </a:pPr>
            <a:r>
              <a:rPr lang="ru-RU" sz="2000" dirty="0" err="1">
                <a:latin typeface="Times New Roman" pitchFamily="18" charset="0"/>
                <a:cs typeface="Times New Roman" pitchFamily="18" charset="0"/>
              </a:rPr>
              <a:t>Б</a:t>
            </a:r>
            <a:r>
              <a:rPr lang="ru-RU" sz="2000" dirty="0" err="1" smtClean="0">
                <a:latin typeface="Times New Roman" pitchFamily="18" charset="0"/>
                <a:cs typeface="Times New Roman" pitchFamily="18" charset="0"/>
              </a:rPr>
              <a:t>ілім</a:t>
            </a:r>
            <a:r>
              <a:rPr lang="ru-RU" sz="2000" dirty="0" smtClean="0">
                <a:latin typeface="Times New Roman" pitchFamily="18" charset="0"/>
                <a:cs typeface="Times New Roman" pitchFamily="18" charset="0"/>
              </a:rPr>
              <a:t> </a:t>
            </a:r>
            <a:r>
              <a:rPr lang="ru-RU" sz="2000" dirty="0" err="1">
                <a:latin typeface="Times New Roman" pitchFamily="18" charset="0"/>
                <a:cs typeface="Times New Roman" pitchFamily="18" charset="0"/>
              </a:rPr>
              <a:t>алушылар</a:t>
            </a:r>
            <a:r>
              <a:rPr lang="ru-RU" sz="2000" dirty="0">
                <a:latin typeface="Times New Roman" pitchFamily="18" charset="0"/>
                <a:cs typeface="Times New Roman" pitchFamily="18" charset="0"/>
              </a:rPr>
              <a:t> мен </a:t>
            </a:r>
            <a:r>
              <a:rPr lang="ru-RU" sz="2000" dirty="0" err="1">
                <a:latin typeface="Times New Roman" pitchFamily="18" charset="0"/>
                <a:cs typeface="Times New Roman" pitchFamily="18" charset="0"/>
              </a:rPr>
              <a:t>тәрбиеленушілердің</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құқықтары</a:t>
            </a:r>
            <a:r>
              <a:rPr lang="ru-RU" sz="2000" dirty="0">
                <a:latin typeface="Times New Roman" pitchFamily="18" charset="0"/>
                <a:cs typeface="Times New Roman" pitchFamily="18" charset="0"/>
              </a:rPr>
              <a:t> мен </a:t>
            </a:r>
            <a:r>
              <a:rPr lang="ru-RU" sz="2000" dirty="0" err="1">
                <a:latin typeface="Times New Roman" pitchFamily="18" charset="0"/>
                <a:cs typeface="Times New Roman" pitchFamily="18" charset="0"/>
              </a:rPr>
              <a:t>мүдделерін</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сақтау</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оларды</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оқыту</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тәрбиелеу</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және</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білім</a:t>
            </a:r>
            <a:r>
              <a:rPr lang="ru-RU" sz="2000" dirty="0">
                <a:latin typeface="Times New Roman" pitchFamily="18" charset="0"/>
                <a:cs typeface="Times New Roman" pitchFamily="18" charset="0"/>
              </a:rPr>
              <a:t> беру </a:t>
            </a:r>
            <a:r>
              <a:rPr lang="ru-RU" sz="2000" dirty="0" err="1">
                <a:latin typeface="Times New Roman" pitchFamily="18" charset="0"/>
                <a:cs typeface="Times New Roman" pitchFamily="18" charset="0"/>
              </a:rPr>
              <a:t>ұйымдарында</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қауіпсіз</a:t>
            </a:r>
            <a:r>
              <a:rPr lang="ru-RU" sz="2000" dirty="0">
                <a:latin typeface="Times New Roman" pitchFamily="18" charset="0"/>
                <a:cs typeface="Times New Roman" pitchFamily="18" charset="0"/>
              </a:rPr>
              <a:t> болу </a:t>
            </a:r>
            <a:r>
              <a:rPr lang="ru-RU" sz="2000" dirty="0" err="1">
                <a:latin typeface="Times New Roman" pitchFamily="18" charset="0"/>
                <a:cs typeface="Times New Roman" pitchFamily="18" charset="0"/>
              </a:rPr>
              <a:t>үшін</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ресурстармен</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қамтамасыз</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ету</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тұрғысынан</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тәрбие</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процесі</a:t>
            </a:r>
            <a:r>
              <a:rPr lang="ru-RU" sz="2000" dirty="0">
                <a:latin typeface="Times New Roman" pitchFamily="18" charset="0"/>
                <a:cs typeface="Times New Roman" pitchFamily="18" charset="0"/>
              </a:rPr>
              <a:t> мен </a:t>
            </a:r>
            <a:r>
              <a:rPr lang="ru-RU" sz="2000" dirty="0" err="1">
                <a:latin typeface="Times New Roman" pitchFamily="18" charset="0"/>
                <a:cs typeface="Times New Roman" pitchFamily="18" charset="0"/>
              </a:rPr>
              <a:t>білім</a:t>
            </a:r>
            <a:r>
              <a:rPr lang="ru-RU" sz="2000" dirty="0">
                <a:latin typeface="Times New Roman" pitchFamily="18" charset="0"/>
                <a:cs typeface="Times New Roman" pitchFamily="18" charset="0"/>
              </a:rPr>
              <a:t> беру </a:t>
            </a:r>
            <a:r>
              <a:rPr lang="ru-RU" sz="2000" dirty="0" err="1">
                <a:latin typeface="Times New Roman" pitchFamily="18" charset="0"/>
                <a:cs typeface="Times New Roman" pitchFamily="18" charset="0"/>
              </a:rPr>
              <a:t>ортасының</a:t>
            </a:r>
            <a:r>
              <a:rPr lang="ru-RU" sz="2000" dirty="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жағдайларына</a:t>
            </a:r>
            <a:r>
              <a:rPr lang="ru-RU" sz="2000" dirty="0" smtClean="0">
                <a:latin typeface="Times New Roman" pitchFamily="18" charset="0"/>
                <a:cs typeface="Times New Roman" pitchFamily="18" charset="0"/>
              </a:rPr>
              <a:t> </a:t>
            </a:r>
            <a:r>
              <a:rPr lang="ru-RU" sz="2000" dirty="0">
                <a:latin typeface="Times New Roman" pitchFamily="18" charset="0"/>
                <a:cs typeface="Times New Roman" pitchFamily="18" charset="0"/>
              </a:rPr>
              <a:t>мониторинг </a:t>
            </a:r>
            <a:r>
              <a:rPr lang="ru-RU" sz="2000" dirty="0" err="1">
                <a:latin typeface="Times New Roman" pitchFamily="18" charset="0"/>
                <a:cs typeface="Times New Roman" pitchFamily="18" charset="0"/>
              </a:rPr>
              <a:t>жүргізу</a:t>
            </a:r>
            <a:r>
              <a:rPr lang="ru-RU" sz="2000" dirty="0" smtClean="0">
                <a:latin typeface="Times New Roman" pitchFamily="18" charset="0"/>
                <a:cs typeface="Times New Roman" pitchFamily="18" charset="0"/>
              </a:rPr>
              <a:t>;</a:t>
            </a:r>
          </a:p>
          <a:p>
            <a:pPr algn="just">
              <a:buFont typeface="Wingdings" pitchFamily="2" charset="2"/>
              <a:buChar char="ü"/>
            </a:pPr>
            <a:r>
              <a:rPr lang="ru-RU" sz="2000" dirty="0" err="1">
                <a:latin typeface="Times New Roman" pitchFamily="18" charset="0"/>
                <a:cs typeface="Times New Roman" pitchFamily="18" charset="0"/>
              </a:rPr>
              <a:t>Б</a:t>
            </a:r>
            <a:r>
              <a:rPr lang="ru-RU" sz="2000" dirty="0" err="1" smtClean="0">
                <a:latin typeface="Times New Roman" pitchFamily="18" charset="0"/>
                <a:cs typeface="Times New Roman" pitchFamily="18" charset="0"/>
              </a:rPr>
              <a:t>ілім</a:t>
            </a:r>
            <a:r>
              <a:rPr lang="ru-RU" sz="2000" dirty="0" smtClean="0">
                <a:latin typeface="Times New Roman" pitchFamily="18" charset="0"/>
                <a:cs typeface="Times New Roman" pitchFamily="18" charset="0"/>
              </a:rPr>
              <a:t> </a:t>
            </a:r>
            <a:r>
              <a:rPr lang="ru-RU" sz="2000" dirty="0" err="1">
                <a:latin typeface="Times New Roman" pitchFamily="18" charset="0"/>
                <a:cs typeface="Times New Roman" pitchFamily="18" charset="0"/>
              </a:rPr>
              <a:t>алушылар</a:t>
            </a:r>
            <a:r>
              <a:rPr lang="ru-RU" sz="2000" dirty="0">
                <a:latin typeface="Times New Roman" pitchFamily="18" charset="0"/>
                <a:cs typeface="Times New Roman" pitchFamily="18" charset="0"/>
              </a:rPr>
              <a:t> мен </a:t>
            </a:r>
            <a:r>
              <a:rPr lang="ru-RU" sz="2000" dirty="0" err="1">
                <a:latin typeface="Times New Roman" pitchFamily="18" charset="0"/>
                <a:cs typeface="Times New Roman" pitchFamily="18" charset="0"/>
              </a:rPr>
              <a:t>тәрбиеленушілер</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арасында</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жәбірлеудің</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буллингтің</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профилактикасы</a:t>
            </a:r>
            <a:r>
              <a:rPr lang="ru-RU" sz="2000" dirty="0">
                <a:latin typeface="Times New Roman" pitchFamily="18" charset="0"/>
                <a:cs typeface="Times New Roman" pitchFamily="18" charset="0"/>
              </a:rPr>
              <a:t> мен </a:t>
            </a:r>
            <a:r>
              <a:rPr lang="ru-RU" sz="2000" dirty="0" err="1">
                <a:latin typeface="Times New Roman" pitchFamily="18" charset="0"/>
                <a:cs typeface="Times New Roman" pitchFamily="18" charset="0"/>
              </a:rPr>
              <a:t>болдырмау</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мәселесін</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ата-аналар</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комитетін</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тарта</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отырып</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білім</a:t>
            </a:r>
            <a:r>
              <a:rPr lang="ru-RU" sz="2000" dirty="0">
                <a:latin typeface="Times New Roman" pitchFamily="18" charset="0"/>
                <a:cs typeface="Times New Roman" pitchFamily="18" charset="0"/>
              </a:rPr>
              <a:t> беру </a:t>
            </a:r>
            <a:r>
              <a:rPr lang="ru-RU" sz="2000" dirty="0" err="1">
                <a:latin typeface="Times New Roman" pitchFamily="18" charset="0"/>
                <a:cs typeface="Times New Roman" pitchFamily="18" charset="0"/>
              </a:rPr>
              <a:t>ұйымының</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алқалы</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басқару</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органдарының</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отырыстарында</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қарау</a:t>
            </a:r>
            <a:r>
              <a:rPr lang="ru-RU" sz="2000" dirty="0">
                <a:latin typeface="Times New Roman" pitchFamily="18" charset="0"/>
                <a:cs typeface="Times New Roman" pitchFamily="18" charset="0"/>
              </a:rPr>
              <a:t>.</a:t>
            </a:r>
            <a:endParaRPr lang="ru-RU" sz="2000" dirty="0" smtClean="0">
              <a:latin typeface="Times New Roman" pitchFamily="18" charset="0"/>
              <a:cs typeface="Times New Roman" pitchFamily="18" charset="0"/>
            </a:endParaRPr>
          </a:p>
        </p:txBody>
      </p:sp>
      <p:sp>
        <p:nvSpPr>
          <p:cNvPr id="4" name="Заголовок 3"/>
          <p:cNvSpPr>
            <a:spLocks noGrp="1"/>
          </p:cNvSpPr>
          <p:nvPr>
            <p:ph type="title"/>
          </p:nvPr>
        </p:nvSpPr>
        <p:spPr>
          <a:xfrm>
            <a:off x="395536" y="260648"/>
            <a:ext cx="8229600" cy="369332"/>
          </a:xfrm>
          <a:prstGeom prst="rect">
            <a:avLst/>
          </a:prstGeom>
          <a:solidFill>
            <a:schemeClr val="accent2">
              <a:lumMod val="40000"/>
              <a:lumOff val="60000"/>
            </a:schemeClr>
          </a:solidFill>
          <a:ln w="12700"/>
        </p:spPr>
        <p:style>
          <a:lnRef idx="2">
            <a:schemeClr val="accent1"/>
          </a:lnRef>
          <a:fillRef idx="1">
            <a:schemeClr val="lt1"/>
          </a:fillRef>
          <a:effectRef idx="0">
            <a:schemeClr val="accent1"/>
          </a:effectRef>
          <a:fontRef idx="minor">
            <a:schemeClr val="dk1"/>
          </a:fontRef>
        </p:style>
        <p:txBody>
          <a:bodyPr wrap="square">
            <a:spAutoFit/>
          </a:bodyPr>
          <a:lstStyle/>
          <a:p>
            <a:pPr fontAlgn="base"/>
            <a:r>
              <a:rPr lang="ru-RU" sz="1800" dirty="0">
                <a:latin typeface="Times New Roman" pitchFamily="18" charset="0"/>
                <a:cs typeface="Times New Roman" pitchFamily="18" charset="0"/>
              </a:rPr>
              <a:t>2-тарау. Баланы </a:t>
            </a:r>
            <a:r>
              <a:rPr lang="ru-RU" sz="1800" dirty="0" err="1">
                <a:latin typeface="Times New Roman" pitchFamily="18" charset="0"/>
                <a:cs typeface="Times New Roman" pitchFamily="18" charset="0"/>
              </a:rPr>
              <a:t>жәбірлеудің</a:t>
            </a:r>
            <a:r>
              <a:rPr lang="ru-RU" sz="1800" dirty="0">
                <a:latin typeface="Times New Roman" pitchFamily="18" charset="0"/>
                <a:cs typeface="Times New Roman" pitchFamily="18" charset="0"/>
              </a:rPr>
              <a:t> (</a:t>
            </a:r>
            <a:r>
              <a:rPr lang="ru-RU" sz="1800" dirty="0" err="1">
                <a:latin typeface="Times New Roman" pitchFamily="18" charset="0"/>
                <a:cs typeface="Times New Roman" pitchFamily="18" charset="0"/>
              </a:rPr>
              <a:t>буллингтің</a:t>
            </a:r>
            <a:r>
              <a:rPr lang="ru-RU" sz="1800" dirty="0">
                <a:latin typeface="Times New Roman" pitchFamily="18" charset="0"/>
                <a:cs typeface="Times New Roman" pitchFamily="18" charset="0"/>
              </a:rPr>
              <a:t>) </a:t>
            </a:r>
            <a:r>
              <a:rPr lang="ru-RU" sz="1800" dirty="0" err="1">
                <a:latin typeface="Times New Roman" pitchFamily="18" charset="0"/>
                <a:cs typeface="Times New Roman" pitchFamily="18" charset="0"/>
              </a:rPr>
              <a:t>профилактикасын</a:t>
            </a:r>
            <a:r>
              <a:rPr lang="ru-RU" sz="1800" dirty="0">
                <a:latin typeface="Times New Roman" pitchFamily="18" charset="0"/>
                <a:cs typeface="Times New Roman" pitchFamily="18" charset="0"/>
              </a:rPr>
              <a:t> </a:t>
            </a:r>
            <a:r>
              <a:rPr lang="ru-RU" sz="1800" dirty="0" err="1">
                <a:latin typeface="Times New Roman" pitchFamily="18" charset="0"/>
                <a:cs typeface="Times New Roman" pitchFamily="18" charset="0"/>
              </a:rPr>
              <a:t>жүргізу</a:t>
            </a:r>
            <a:r>
              <a:rPr lang="ru-RU" sz="1800" dirty="0">
                <a:latin typeface="Times New Roman" pitchFamily="18" charset="0"/>
                <a:cs typeface="Times New Roman" pitchFamily="18" charset="0"/>
              </a:rPr>
              <a:t> </a:t>
            </a:r>
            <a:r>
              <a:rPr lang="ru-RU" sz="1800" dirty="0" err="1" smtClean="0">
                <a:latin typeface="Times New Roman" pitchFamily="18" charset="0"/>
                <a:cs typeface="Times New Roman" pitchFamily="18" charset="0"/>
              </a:rPr>
              <a:t>тәртібі</a:t>
            </a:r>
            <a:r>
              <a:rPr lang="ru-RU" sz="1800" dirty="0" smtClean="0">
                <a:latin typeface="Times New Roman" pitchFamily="18" charset="0"/>
                <a:cs typeface="Times New Roman" pitchFamily="18" charset="0"/>
              </a:rPr>
              <a:t>.</a:t>
            </a:r>
            <a:endParaRPr lang="ru-RU" sz="1800" dirty="0">
              <a:latin typeface="Times New Roman" pitchFamily="18" charset="0"/>
              <a:cs typeface="Times New Roman" pitchFamily="18" charset="0"/>
            </a:endParaRPr>
          </a:p>
        </p:txBody>
      </p:sp>
    </p:spTree>
    <p:extLst>
      <p:ext uri="{BB962C8B-B14F-4D97-AF65-F5344CB8AC3E}">
        <p14:creationId xmlns:p14="http://schemas.microsoft.com/office/powerpoint/2010/main" val="178055109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Picture 2"/>
          <p:cNvPicPr>
            <a:picLocks noChangeAspect="1"/>
          </p:cNvPicPr>
          <p:nvPr/>
        </p:nvPicPr>
        <p:blipFill>
          <a:blip r:embed="rId3">
            <a:extLst/>
          </a:blip>
          <a:stretch>
            <a:fillRect/>
          </a:stretch>
        </p:blipFill>
        <p:spPr>
          <a:xfrm>
            <a:off x="7812360" y="-17378"/>
            <a:ext cx="1331640" cy="6892756"/>
          </a:xfrm>
          <a:prstGeom prst="rect">
            <a:avLst/>
          </a:prstGeom>
          <a:ln w="12700">
            <a:miter lim="400000"/>
          </a:ln>
        </p:spPr>
      </p:pic>
      <p:sp>
        <p:nvSpPr>
          <p:cNvPr id="3" name="Прямоугольник 2"/>
          <p:cNvSpPr/>
          <p:nvPr/>
        </p:nvSpPr>
        <p:spPr>
          <a:xfrm>
            <a:off x="301617" y="1028343"/>
            <a:ext cx="8157980" cy="4801314"/>
          </a:xfrm>
          <a:prstGeom prst="rect">
            <a:avLst/>
          </a:prstGeom>
        </p:spPr>
        <p:txBody>
          <a:bodyPr wrap="square">
            <a:spAutoFit/>
          </a:bodyPr>
          <a:lstStyle/>
          <a:p>
            <a:pPr marL="285750" indent="-285750" algn="just">
              <a:buFont typeface="Wingdings" pitchFamily="2" charset="2"/>
              <a:buChar char="ü"/>
            </a:pPr>
            <a:r>
              <a:rPr lang="ru-RU" dirty="0" err="1"/>
              <a:t>Б</a:t>
            </a:r>
            <a:r>
              <a:rPr lang="ru-RU" dirty="0" err="1" smtClean="0"/>
              <a:t>ілім</a:t>
            </a:r>
            <a:r>
              <a:rPr lang="ru-RU" dirty="0" smtClean="0"/>
              <a:t> </a:t>
            </a:r>
            <a:r>
              <a:rPr lang="ru-RU" dirty="0" err="1"/>
              <a:t>алушылар</a:t>
            </a:r>
            <a:r>
              <a:rPr lang="ru-RU" dirty="0"/>
              <a:t> мен </a:t>
            </a:r>
            <a:r>
              <a:rPr lang="ru-RU" dirty="0" err="1"/>
              <a:t>тәрбиеленушілер</a:t>
            </a:r>
            <a:r>
              <a:rPr lang="ru-RU" dirty="0"/>
              <a:t> </a:t>
            </a:r>
            <a:r>
              <a:rPr lang="ru-RU" dirty="0" err="1"/>
              <a:t>арасында</a:t>
            </a:r>
            <a:r>
              <a:rPr lang="ru-RU" dirty="0"/>
              <a:t> </a:t>
            </a:r>
            <a:r>
              <a:rPr lang="ru-RU" dirty="0" err="1"/>
              <a:t>жәбірлеудің</a:t>
            </a:r>
            <a:r>
              <a:rPr lang="ru-RU" dirty="0"/>
              <a:t> (</a:t>
            </a:r>
            <a:r>
              <a:rPr lang="ru-RU" dirty="0" err="1"/>
              <a:t>буллингтің</a:t>
            </a:r>
            <a:r>
              <a:rPr lang="ru-RU" dirty="0"/>
              <a:t>) </a:t>
            </a:r>
            <a:r>
              <a:rPr lang="ru-RU" dirty="0" err="1"/>
              <a:t>профилактикасы</a:t>
            </a:r>
            <a:r>
              <a:rPr lang="ru-RU" dirty="0"/>
              <a:t> мен </a:t>
            </a:r>
            <a:r>
              <a:rPr lang="ru-RU" dirty="0" err="1"/>
              <a:t>болдырмау</a:t>
            </a:r>
            <a:r>
              <a:rPr lang="ru-RU" dirty="0"/>
              <a:t> </a:t>
            </a:r>
            <a:r>
              <a:rPr lang="ru-RU" dirty="0" err="1"/>
              <a:t>мәселесін</a:t>
            </a:r>
            <a:r>
              <a:rPr lang="ru-RU" dirty="0"/>
              <a:t> </a:t>
            </a:r>
            <a:r>
              <a:rPr lang="ru-RU" dirty="0" err="1"/>
              <a:t>ата-аналар</a:t>
            </a:r>
            <a:r>
              <a:rPr lang="ru-RU" dirty="0"/>
              <a:t> </a:t>
            </a:r>
            <a:r>
              <a:rPr lang="ru-RU" dirty="0" err="1"/>
              <a:t>комитетін</a:t>
            </a:r>
            <a:r>
              <a:rPr lang="ru-RU" dirty="0"/>
              <a:t> </a:t>
            </a:r>
            <a:r>
              <a:rPr lang="ru-RU" dirty="0" err="1"/>
              <a:t>тарта</a:t>
            </a:r>
            <a:r>
              <a:rPr lang="ru-RU" dirty="0"/>
              <a:t> </a:t>
            </a:r>
            <a:r>
              <a:rPr lang="ru-RU" dirty="0" err="1"/>
              <a:t>отырып</a:t>
            </a:r>
            <a:r>
              <a:rPr lang="ru-RU" dirty="0"/>
              <a:t>, </a:t>
            </a:r>
            <a:r>
              <a:rPr lang="ru-RU" dirty="0" err="1"/>
              <a:t>білім</a:t>
            </a:r>
            <a:r>
              <a:rPr lang="ru-RU" dirty="0"/>
              <a:t> беру </a:t>
            </a:r>
            <a:r>
              <a:rPr lang="ru-RU" dirty="0" err="1"/>
              <a:t>ұйымының</a:t>
            </a:r>
            <a:r>
              <a:rPr lang="ru-RU" dirty="0"/>
              <a:t> </a:t>
            </a:r>
            <a:r>
              <a:rPr lang="ru-RU" dirty="0" err="1"/>
              <a:t>алқалы</a:t>
            </a:r>
            <a:r>
              <a:rPr lang="ru-RU" dirty="0"/>
              <a:t> </a:t>
            </a:r>
            <a:r>
              <a:rPr lang="ru-RU" dirty="0" err="1"/>
              <a:t>басқару</a:t>
            </a:r>
            <a:r>
              <a:rPr lang="ru-RU" dirty="0"/>
              <a:t> </a:t>
            </a:r>
            <a:r>
              <a:rPr lang="ru-RU" dirty="0" err="1"/>
              <a:t>органдарының</a:t>
            </a:r>
            <a:r>
              <a:rPr lang="ru-RU" dirty="0"/>
              <a:t> </a:t>
            </a:r>
            <a:r>
              <a:rPr lang="ru-RU" dirty="0" err="1"/>
              <a:t>отырыстарында</a:t>
            </a:r>
            <a:r>
              <a:rPr lang="ru-RU" dirty="0"/>
              <a:t> </a:t>
            </a:r>
            <a:r>
              <a:rPr lang="ru-RU" dirty="0" err="1"/>
              <a:t>қарау</a:t>
            </a:r>
            <a:r>
              <a:rPr lang="ru-RU" dirty="0" smtClean="0"/>
              <a:t>.</a:t>
            </a:r>
          </a:p>
          <a:p>
            <a:pPr algn="just"/>
            <a:r>
              <a:rPr lang="ru-RU" b="1" u="sng" dirty="0" err="1" smtClean="0">
                <a:solidFill>
                  <a:srgbClr val="FF0000"/>
                </a:solidFill>
              </a:rPr>
              <a:t>Білім</a:t>
            </a:r>
            <a:r>
              <a:rPr lang="ru-RU" b="1" u="sng" dirty="0" smtClean="0">
                <a:solidFill>
                  <a:srgbClr val="FF0000"/>
                </a:solidFill>
              </a:rPr>
              <a:t> </a:t>
            </a:r>
            <a:r>
              <a:rPr lang="ru-RU" b="1" u="sng" dirty="0">
                <a:solidFill>
                  <a:srgbClr val="FF0000"/>
                </a:solidFill>
              </a:rPr>
              <a:t>беру </a:t>
            </a:r>
            <a:r>
              <a:rPr lang="ru-RU" b="1" u="sng" dirty="0" err="1">
                <a:solidFill>
                  <a:srgbClr val="FF0000"/>
                </a:solidFill>
              </a:rPr>
              <a:t>ұйымы</a:t>
            </a:r>
            <a:r>
              <a:rPr lang="ru-RU" b="1" u="sng" dirty="0">
                <a:solidFill>
                  <a:srgbClr val="FF0000"/>
                </a:solidFill>
              </a:rPr>
              <a:t> </a:t>
            </a:r>
            <a:r>
              <a:rPr lang="ru-RU" b="1" u="sng" dirty="0" err="1">
                <a:solidFill>
                  <a:srgbClr val="FF0000"/>
                </a:solidFill>
              </a:rPr>
              <a:t>әкімшілігінің</a:t>
            </a:r>
            <a:r>
              <a:rPr lang="ru-RU" b="1" u="sng" dirty="0">
                <a:solidFill>
                  <a:srgbClr val="FF0000"/>
                </a:solidFill>
              </a:rPr>
              <a:t> </a:t>
            </a:r>
            <a:r>
              <a:rPr lang="ru-RU" b="1" u="sng" dirty="0" err="1">
                <a:solidFill>
                  <a:srgbClr val="FF0000"/>
                </a:solidFill>
              </a:rPr>
              <a:t>келісімі</a:t>
            </a:r>
            <a:r>
              <a:rPr lang="ru-RU" b="1" u="sng" dirty="0">
                <a:solidFill>
                  <a:srgbClr val="FF0000"/>
                </a:solidFill>
              </a:rPr>
              <a:t> </a:t>
            </a:r>
            <a:r>
              <a:rPr lang="ru-RU" b="1" u="sng" dirty="0" err="1">
                <a:solidFill>
                  <a:srgbClr val="FF0000"/>
                </a:solidFill>
              </a:rPr>
              <a:t>бойынша</a:t>
            </a:r>
            <a:r>
              <a:rPr lang="ru-RU" b="1" u="sng" dirty="0">
                <a:solidFill>
                  <a:srgbClr val="FF0000"/>
                </a:solidFill>
              </a:rPr>
              <a:t> </a:t>
            </a:r>
            <a:r>
              <a:rPr lang="ru-RU" b="1" u="sng" dirty="0" err="1">
                <a:solidFill>
                  <a:srgbClr val="FF0000"/>
                </a:solidFill>
              </a:rPr>
              <a:t>баланы</a:t>
            </a:r>
            <a:r>
              <a:rPr lang="ru-RU" b="1" u="sng" dirty="0">
                <a:solidFill>
                  <a:srgbClr val="FF0000"/>
                </a:solidFill>
              </a:rPr>
              <a:t> </a:t>
            </a:r>
            <a:r>
              <a:rPr lang="ru-RU" b="1" u="sng" dirty="0" err="1">
                <a:solidFill>
                  <a:srgbClr val="FF0000"/>
                </a:solidFill>
              </a:rPr>
              <a:t>жәбірлеудің</a:t>
            </a:r>
            <a:r>
              <a:rPr lang="ru-RU" b="1" u="sng" dirty="0">
                <a:solidFill>
                  <a:srgbClr val="FF0000"/>
                </a:solidFill>
              </a:rPr>
              <a:t> (</a:t>
            </a:r>
            <a:r>
              <a:rPr lang="ru-RU" b="1" u="sng" dirty="0" err="1">
                <a:solidFill>
                  <a:srgbClr val="FF0000"/>
                </a:solidFill>
              </a:rPr>
              <a:t>буллингтің</a:t>
            </a:r>
            <a:r>
              <a:rPr lang="ru-RU" b="1" u="sng" dirty="0">
                <a:solidFill>
                  <a:srgbClr val="FF0000"/>
                </a:solidFill>
              </a:rPr>
              <a:t>) </a:t>
            </a:r>
            <a:r>
              <a:rPr lang="ru-RU" b="1" u="sng" dirty="0" err="1">
                <a:solidFill>
                  <a:srgbClr val="FF0000"/>
                </a:solidFill>
              </a:rPr>
              <a:t>профилактикасы</a:t>
            </a:r>
            <a:r>
              <a:rPr lang="ru-RU" b="1" u="sng" dirty="0">
                <a:solidFill>
                  <a:srgbClr val="FF0000"/>
                </a:solidFill>
              </a:rPr>
              <a:t> </a:t>
            </a:r>
            <a:r>
              <a:rPr lang="ru-RU" b="1" u="sng" dirty="0" err="1" smtClean="0">
                <a:solidFill>
                  <a:srgbClr val="FF0000"/>
                </a:solidFill>
              </a:rPr>
              <a:t>бойынша</a:t>
            </a:r>
            <a:r>
              <a:rPr lang="ru-RU" b="1" u="sng" dirty="0" smtClean="0">
                <a:solidFill>
                  <a:srgbClr val="FF0000"/>
                </a:solidFill>
              </a:rPr>
              <a:t>:</a:t>
            </a:r>
          </a:p>
          <a:p>
            <a:pPr algn="just"/>
            <a:r>
              <a:rPr lang="ru-RU" dirty="0" smtClean="0"/>
              <a:t> -</a:t>
            </a:r>
            <a:r>
              <a:rPr lang="ru-RU" dirty="0" err="1" smtClean="0"/>
              <a:t>ата-аналар</a:t>
            </a:r>
            <a:r>
              <a:rPr lang="ru-RU" dirty="0" smtClean="0"/>
              <a:t> </a:t>
            </a:r>
            <a:r>
              <a:rPr lang="ru-RU" dirty="0" err="1" smtClean="0"/>
              <a:t>қоғамдастығын</a:t>
            </a:r>
            <a:r>
              <a:rPr lang="ru-RU" dirty="0" smtClean="0"/>
              <a:t>;</a:t>
            </a:r>
          </a:p>
          <a:p>
            <a:pPr marL="285750" indent="-285750" algn="just">
              <a:buFontTx/>
              <a:buChar char="-"/>
            </a:pPr>
            <a:r>
              <a:rPr lang="ru-RU" dirty="0" err="1" smtClean="0"/>
              <a:t>мүдделі</a:t>
            </a:r>
            <a:r>
              <a:rPr lang="ru-RU" dirty="0" smtClean="0"/>
              <a:t> </a:t>
            </a:r>
            <a:r>
              <a:rPr lang="ru-RU" dirty="0" err="1"/>
              <a:t>мемлекеттік</a:t>
            </a:r>
            <a:r>
              <a:rPr lang="ru-RU" dirty="0"/>
              <a:t> </a:t>
            </a:r>
            <a:r>
              <a:rPr lang="ru-RU" dirty="0" err="1"/>
              <a:t>органдар</a:t>
            </a:r>
            <a:r>
              <a:rPr lang="ru-RU" dirty="0"/>
              <a:t> мен </a:t>
            </a:r>
            <a:r>
              <a:rPr lang="ru-RU" dirty="0" err="1" smtClean="0"/>
              <a:t>ұйымдары</a:t>
            </a:r>
            <a:r>
              <a:rPr lang="ru-RU" dirty="0" smtClean="0"/>
              <a:t>;</a:t>
            </a:r>
          </a:p>
          <a:p>
            <a:pPr marL="285750" indent="-285750" algn="just">
              <a:buFontTx/>
              <a:buChar char="-"/>
            </a:pPr>
            <a:r>
              <a:rPr lang="ru-RU" dirty="0" err="1" smtClean="0"/>
              <a:t>қызметі</a:t>
            </a:r>
            <a:r>
              <a:rPr lang="ru-RU" dirty="0" smtClean="0"/>
              <a:t> </a:t>
            </a:r>
            <a:r>
              <a:rPr lang="ru-RU" dirty="0" err="1"/>
              <a:t>білім</a:t>
            </a:r>
            <a:r>
              <a:rPr lang="ru-RU" dirty="0"/>
              <a:t> беру </a:t>
            </a:r>
            <a:r>
              <a:rPr lang="ru-RU" dirty="0" err="1"/>
              <a:t>процесіне</a:t>
            </a:r>
            <a:r>
              <a:rPr lang="ru-RU" dirty="0"/>
              <a:t> </a:t>
            </a:r>
            <a:r>
              <a:rPr lang="ru-RU" dirty="0" err="1"/>
              <a:t>қатысушылардың</a:t>
            </a:r>
            <a:r>
              <a:rPr lang="ru-RU" dirty="0"/>
              <a:t> </a:t>
            </a:r>
            <a:r>
              <a:rPr lang="ru-RU" dirty="0" err="1"/>
              <a:t>құқықтарын</a:t>
            </a:r>
            <a:r>
              <a:rPr lang="ru-RU" dirty="0"/>
              <a:t> </a:t>
            </a:r>
            <a:r>
              <a:rPr lang="ru-RU" dirty="0" err="1"/>
              <a:t>қорғауға</a:t>
            </a:r>
            <a:r>
              <a:rPr lang="ru-RU" dirty="0"/>
              <a:t> </a:t>
            </a:r>
            <a:r>
              <a:rPr lang="ru-RU" dirty="0" err="1"/>
              <a:t>қайшы</a:t>
            </a:r>
            <a:r>
              <a:rPr lang="ru-RU" dirty="0"/>
              <a:t> </a:t>
            </a:r>
            <a:r>
              <a:rPr lang="ru-RU" dirty="0" err="1"/>
              <a:t>келмейтін</a:t>
            </a:r>
            <a:r>
              <a:rPr lang="ru-RU" dirty="0"/>
              <a:t> </a:t>
            </a:r>
            <a:r>
              <a:rPr lang="ru-RU" dirty="0" err="1"/>
              <a:t>үкіметтік</a:t>
            </a:r>
            <a:r>
              <a:rPr lang="ru-RU" dirty="0"/>
              <a:t> </a:t>
            </a:r>
            <a:r>
              <a:rPr lang="ru-RU" dirty="0" err="1"/>
              <a:t>емес</a:t>
            </a:r>
            <a:r>
              <a:rPr lang="ru-RU" dirty="0"/>
              <a:t> </a:t>
            </a:r>
            <a:r>
              <a:rPr lang="ru-RU" dirty="0" err="1"/>
              <a:t>ұйымдардың</a:t>
            </a:r>
            <a:r>
              <a:rPr lang="ru-RU" dirty="0"/>
              <a:t> </a:t>
            </a:r>
            <a:r>
              <a:rPr lang="ru-RU" dirty="0" err="1" smtClean="0"/>
              <a:t>өкілдері</a:t>
            </a:r>
            <a:r>
              <a:rPr lang="ru-RU" dirty="0" smtClean="0"/>
              <a:t>; /</a:t>
            </a:r>
            <a:r>
              <a:rPr lang="ru-RU" dirty="0" err="1" smtClean="0">
                <a:solidFill>
                  <a:srgbClr val="FF0000"/>
                </a:solidFill>
              </a:rPr>
              <a:t>Білім</a:t>
            </a:r>
            <a:r>
              <a:rPr lang="ru-RU" dirty="0" smtClean="0">
                <a:solidFill>
                  <a:srgbClr val="FF0000"/>
                </a:solidFill>
              </a:rPr>
              <a:t> беру </a:t>
            </a:r>
            <a:r>
              <a:rPr lang="ru-RU" dirty="0" err="1" smtClean="0">
                <a:solidFill>
                  <a:srgbClr val="FF0000"/>
                </a:solidFill>
              </a:rPr>
              <a:t>ұйымының</a:t>
            </a:r>
            <a:r>
              <a:rPr lang="ru-RU" dirty="0" smtClean="0">
                <a:solidFill>
                  <a:srgbClr val="FF0000"/>
                </a:solidFill>
              </a:rPr>
              <a:t> </a:t>
            </a:r>
            <a:r>
              <a:rPr lang="ru-RU" dirty="0" err="1" smtClean="0">
                <a:solidFill>
                  <a:srgbClr val="FF0000"/>
                </a:solidFill>
              </a:rPr>
              <a:t>басшысы</a:t>
            </a:r>
            <a:r>
              <a:rPr lang="ru-RU" dirty="0" smtClean="0">
                <a:solidFill>
                  <a:srgbClr val="FF0000"/>
                </a:solidFill>
              </a:rPr>
              <a:t>, </a:t>
            </a:r>
            <a:r>
              <a:rPr lang="ru-RU" dirty="0" err="1" smtClean="0">
                <a:solidFill>
                  <a:srgbClr val="FF0000"/>
                </a:solidFill>
              </a:rPr>
              <a:t>директордың</a:t>
            </a:r>
            <a:r>
              <a:rPr lang="ru-RU" dirty="0" smtClean="0">
                <a:solidFill>
                  <a:srgbClr val="FF0000"/>
                </a:solidFill>
              </a:rPr>
              <a:t> ТЖ </a:t>
            </a:r>
            <a:r>
              <a:rPr lang="ru-RU" dirty="0" err="1" smtClean="0">
                <a:solidFill>
                  <a:srgbClr val="FF0000"/>
                </a:solidFill>
              </a:rPr>
              <a:t>орынбасарының</a:t>
            </a:r>
            <a:r>
              <a:rPr lang="ru-RU" dirty="0" smtClean="0">
                <a:solidFill>
                  <a:srgbClr val="FF0000"/>
                </a:solidFill>
              </a:rPr>
              <a:t> </a:t>
            </a:r>
            <a:r>
              <a:rPr lang="ru-RU" dirty="0" err="1" smtClean="0">
                <a:solidFill>
                  <a:srgbClr val="FF0000"/>
                </a:solidFill>
              </a:rPr>
              <a:t>қатысуымен</a:t>
            </a:r>
            <a:r>
              <a:rPr lang="ru-RU" dirty="0" smtClean="0">
                <a:solidFill>
                  <a:srgbClr val="FF0000"/>
                </a:solidFill>
              </a:rPr>
              <a:t>/ </a:t>
            </a:r>
          </a:p>
          <a:p>
            <a:pPr marL="285750" indent="-285750" algn="just">
              <a:buFontTx/>
              <a:buChar char="-"/>
            </a:pPr>
            <a:r>
              <a:rPr lang="ru-RU" b="1" u="sng" dirty="0" err="1">
                <a:solidFill>
                  <a:schemeClr val="tx2">
                    <a:lumMod val="75000"/>
                  </a:schemeClr>
                </a:solidFill>
              </a:rPr>
              <a:t>Ж</a:t>
            </a:r>
            <a:r>
              <a:rPr lang="ru-RU" b="1" u="sng" dirty="0" err="1" smtClean="0">
                <a:solidFill>
                  <a:schemeClr val="tx2">
                    <a:lumMod val="75000"/>
                  </a:schemeClr>
                </a:solidFill>
              </a:rPr>
              <a:t>ұмыс</a:t>
            </a:r>
            <a:r>
              <a:rPr lang="ru-RU" b="1" u="sng" dirty="0" smtClean="0">
                <a:solidFill>
                  <a:schemeClr val="tx2">
                    <a:lumMod val="75000"/>
                  </a:schemeClr>
                </a:solidFill>
              </a:rPr>
              <a:t> </a:t>
            </a:r>
            <a:r>
              <a:rPr lang="ru-RU" b="1" u="sng" dirty="0" err="1" smtClean="0">
                <a:solidFill>
                  <a:schemeClr val="tx2">
                    <a:lumMod val="75000"/>
                  </a:schemeClr>
                </a:solidFill>
              </a:rPr>
              <a:t>бойынша</a:t>
            </a:r>
            <a:r>
              <a:rPr lang="ru-RU" b="1" u="sng" dirty="0" smtClean="0">
                <a:solidFill>
                  <a:schemeClr val="tx2">
                    <a:lumMod val="75000"/>
                  </a:schemeClr>
                </a:solidFill>
              </a:rPr>
              <a:t> </a:t>
            </a:r>
            <a:r>
              <a:rPr lang="ru-RU" b="1" u="sng" dirty="0" err="1" smtClean="0">
                <a:solidFill>
                  <a:schemeClr val="tx2">
                    <a:lumMod val="75000"/>
                  </a:schemeClr>
                </a:solidFill>
              </a:rPr>
              <a:t>жасалған</a:t>
            </a:r>
            <a:r>
              <a:rPr lang="ru-RU" b="1" u="sng" dirty="0" smtClean="0">
                <a:solidFill>
                  <a:schemeClr val="tx2">
                    <a:lumMod val="75000"/>
                  </a:schemeClr>
                </a:solidFill>
              </a:rPr>
              <a:t> </a:t>
            </a:r>
            <a:r>
              <a:rPr lang="ru-RU" b="1" u="sng" dirty="0" err="1" smtClean="0">
                <a:solidFill>
                  <a:schemeClr val="tx2">
                    <a:lumMod val="75000"/>
                  </a:schemeClr>
                </a:solidFill>
              </a:rPr>
              <a:t>жұмыстардың</a:t>
            </a:r>
            <a:r>
              <a:rPr lang="ru-RU" b="1" u="sng" dirty="0" smtClean="0">
                <a:solidFill>
                  <a:schemeClr val="tx2">
                    <a:lumMod val="75000"/>
                  </a:schemeClr>
                </a:solidFill>
              </a:rPr>
              <a:t> </a:t>
            </a:r>
            <a:r>
              <a:rPr lang="ru-RU" b="1" u="sng" dirty="0" err="1" smtClean="0">
                <a:solidFill>
                  <a:schemeClr val="tx2">
                    <a:lumMod val="75000"/>
                  </a:schemeClr>
                </a:solidFill>
              </a:rPr>
              <a:t>ақпараттын</a:t>
            </a:r>
            <a:r>
              <a:rPr lang="ru-RU" b="1" u="sng" dirty="0" smtClean="0">
                <a:solidFill>
                  <a:schemeClr val="tx2">
                    <a:lumMod val="75000"/>
                  </a:schemeClr>
                </a:solidFill>
              </a:rPr>
              <a:t>  </a:t>
            </a:r>
            <a:r>
              <a:rPr lang="ru-RU" b="1" u="sng" dirty="0" err="1">
                <a:solidFill>
                  <a:schemeClr val="tx2">
                    <a:lumMod val="75000"/>
                  </a:schemeClr>
                </a:solidFill>
              </a:rPr>
              <a:t>жібереді</a:t>
            </a:r>
            <a:r>
              <a:rPr lang="ru-RU" b="1" u="sng" dirty="0" smtClean="0">
                <a:solidFill>
                  <a:schemeClr val="tx2">
                    <a:lumMod val="75000"/>
                  </a:schemeClr>
                </a:solidFill>
              </a:rPr>
              <a:t>:</a:t>
            </a:r>
          </a:p>
          <a:p>
            <a:pPr marL="285750" indent="-285750" algn="just">
              <a:buFontTx/>
              <a:buChar char="-"/>
            </a:pPr>
            <a:r>
              <a:rPr lang="ru-RU" dirty="0"/>
              <a:t>1) 4-тармақтың 1), 3), 4), 5) </a:t>
            </a:r>
            <a:r>
              <a:rPr lang="ru-RU" dirty="0" err="1"/>
              <a:t>тармақшалар</a:t>
            </a:r>
            <a:r>
              <a:rPr lang="ru-RU" dirty="0"/>
              <a:t> </a:t>
            </a:r>
            <a:r>
              <a:rPr lang="ru-RU" dirty="0" err="1"/>
              <a:t>бойынша</a:t>
            </a:r>
            <a:r>
              <a:rPr lang="ru-RU" dirty="0"/>
              <a:t> </a:t>
            </a:r>
            <a:r>
              <a:rPr lang="ru-RU" dirty="0" err="1"/>
              <a:t>білім</a:t>
            </a:r>
            <a:r>
              <a:rPr lang="ru-RU" dirty="0"/>
              <a:t> беру </a:t>
            </a:r>
            <a:r>
              <a:rPr lang="ru-RU" dirty="0" err="1"/>
              <a:t>ұйымдары</a:t>
            </a:r>
            <a:r>
              <a:rPr lang="ru-RU" dirty="0"/>
              <a:t> </a:t>
            </a:r>
            <a:r>
              <a:rPr lang="ru-RU" dirty="0" err="1"/>
              <a:t>директорының</a:t>
            </a:r>
            <a:r>
              <a:rPr lang="ru-RU" dirty="0"/>
              <a:t> </a:t>
            </a:r>
            <a:r>
              <a:rPr lang="ru-RU" dirty="0" err="1"/>
              <a:t>тәрбие</a:t>
            </a:r>
            <a:r>
              <a:rPr lang="ru-RU" dirty="0"/>
              <a:t> </a:t>
            </a:r>
            <a:r>
              <a:rPr lang="ru-RU" dirty="0" err="1"/>
              <a:t>жұмысы</a:t>
            </a:r>
            <a:r>
              <a:rPr lang="ru-RU" dirty="0"/>
              <a:t> </a:t>
            </a:r>
            <a:r>
              <a:rPr lang="ru-RU" dirty="0" err="1"/>
              <a:t>жөніндегі</a:t>
            </a:r>
            <a:r>
              <a:rPr lang="ru-RU" dirty="0"/>
              <a:t> </a:t>
            </a:r>
            <a:r>
              <a:rPr lang="ru-RU" dirty="0" err="1"/>
              <a:t>орынбасары</a:t>
            </a:r>
            <a:r>
              <a:rPr lang="ru-RU" dirty="0"/>
              <a:t> беру </a:t>
            </a:r>
            <a:r>
              <a:rPr lang="ru-RU" dirty="0" err="1"/>
              <a:t>ұйымының</a:t>
            </a:r>
            <a:r>
              <a:rPr lang="ru-RU" dirty="0"/>
              <a:t> </a:t>
            </a:r>
            <a:r>
              <a:rPr lang="ru-RU" dirty="0" err="1"/>
              <a:t>басшысына</a:t>
            </a:r>
            <a:r>
              <a:rPr lang="ru-RU" dirty="0" smtClean="0"/>
              <a:t>;</a:t>
            </a:r>
          </a:p>
          <a:p>
            <a:pPr marL="285750" indent="-285750" algn="just">
              <a:buFontTx/>
              <a:buChar char="-"/>
            </a:pPr>
            <a:r>
              <a:rPr lang="ru-RU" dirty="0"/>
              <a:t>2) 4-тармақтың 2), 6) </a:t>
            </a:r>
            <a:r>
              <a:rPr lang="ru-RU" dirty="0" err="1"/>
              <a:t>және</a:t>
            </a:r>
            <a:r>
              <a:rPr lang="ru-RU" dirty="0"/>
              <a:t> 7) </a:t>
            </a:r>
            <a:r>
              <a:rPr lang="ru-RU" dirty="0" err="1"/>
              <a:t>тармақшалары</a:t>
            </a:r>
            <a:r>
              <a:rPr lang="ru-RU" dirty="0"/>
              <a:t> </a:t>
            </a:r>
            <a:r>
              <a:rPr lang="ru-RU" dirty="0" err="1"/>
              <a:t>бойынша</a:t>
            </a:r>
            <a:r>
              <a:rPr lang="ru-RU" dirty="0"/>
              <a:t> </a:t>
            </a:r>
            <a:r>
              <a:rPr lang="ru-RU" dirty="0" err="1"/>
              <a:t>білім</a:t>
            </a:r>
            <a:r>
              <a:rPr lang="ru-RU" dirty="0"/>
              <a:t> беру </a:t>
            </a:r>
            <a:r>
              <a:rPr lang="ru-RU" dirty="0" err="1"/>
              <a:t>ұйымының</a:t>
            </a:r>
            <a:r>
              <a:rPr lang="ru-RU" dirty="0"/>
              <a:t> </a:t>
            </a:r>
            <a:r>
              <a:rPr lang="ru-RU" dirty="0" err="1"/>
              <a:t>әкімшілігі</a:t>
            </a:r>
            <a:r>
              <a:rPr lang="ru-RU" dirty="0"/>
              <a:t> </a:t>
            </a:r>
            <a:r>
              <a:rPr lang="ru-RU" dirty="0" err="1" smtClean="0"/>
              <a:t>облыстық</a:t>
            </a:r>
            <a:r>
              <a:rPr lang="ru-RU" dirty="0" smtClean="0"/>
              <a:t> </a:t>
            </a:r>
            <a:r>
              <a:rPr lang="ru-RU" dirty="0" err="1" smtClean="0"/>
              <a:t>білім</a:t>
            </a:r>
            <a:r>
              <a:rPr lang="ru-RU" dirty="0" smtClean="0"/>
              <a:t> беру </a:t>
            </a:r>
            <a:r>
              <a:rPr lang="ru-RU" dirty="0" err="1" smtClean="0"/>
              <a:t>ұйымына</a:t>
            </a:r>
            <a:r>
              <a:rPr lang="ru-RU" dirty="0" smtClean="0"/>
              <a:t> </a:t>
            </a:r>
            <a:r>
              <a:rPr lang="ru-RU" dirty="0" err="1" smtClean="0"/>
              <a:t>бағытталады</a:t>
            </a:r>
            <a:r>
              <a:rPr lang="ru-RU" dirty="0" smtClean="0"/>
              <a:t>.</a:t>
            </a:r>
            <a:endParaRPr lang="ru-RU" b="1" i="1" u="sng" dirty="0">
              <a:solidFill>
                <a:schemeClr val="tx2">
                  <a:lumMod val="75000"/>
                </a:schemeClr>
              </a:solidFill>
            </a:endParaRPr>
          </a:p>
        </p:txBody>
      </p:sp>
      <p:sp>
        <p:nvSpPr>
          <p:cNvPr id="8" name="Заголовок 3"/>
          <p:cNvSpPr txBox="1">
            <a:spLocks/>
          </p:cNvSpPr>
          <p:nvPr/>
        </p:nvSpPr>
        <p:spPr>
          <a:xfrm>
            <a:off x="395536" y="260648"/>
            <a:ext cx="8229600" cy="369332"/>
          </a:xfrm>
          <a:prstGeom prst="rect">
            <a:avLst/>
          </a:prstGeom>
          <a:solidFill>
            <a:schemeClr val="accent2">
              <a:lumMod val="40000"/>
              <a:lumOff val="60000"/>
            </a:schemeClr>
          </a:solidFill>
          <a:ln w="12700" cap="flat" cmpd="sng" algn="ctr">
            <a:solidFill>
              <a:schemeClr val="accent1"/>
            </a:solidFill>
            <a:prstDash val="solid"/>
          </a:ln>
        </p:spPr>
        <p:style>
          <a:lnRef idx="2">
            <a:schemeClr val="accent1"/>
          </a:lnRef>
          <a:fillRef idx="1">
            <a:schemeClr val="lt1"/>
          </a:fillRef>
          <a:effectRef idx="0">
            <a:schemeClr val="accent1"/>
          </a:effectRef>
          <a:fontRef idx="minor">
            <a:schemeClr val="dk1"/>
          </a:fontRef>
        </p:style>
        <p:txBody>
          <a:bodyPr wrap="square">
            <a:spAutoFit/>
          </a:bodyPr>
          <a:lstStyle>
            <a:lvl1pPr algn="ctr" defTabSz="914400" rtl="0" eaLnBrk="1" latinLnBrk="0" hangingPunct="1">
              <a:spcBef>
                <a:spcPct val="0"/>
              </a:spcBef>
              <a:buNone/>
              <a:defRPr sz="4400" kern="1200">
                <a:solidFill>
                  <a:schemeClr val="dk1"/>
                </a:solidFill>
                <a:latin typeface="+mn-lt"/>
                <a:ea typeface="+mn-ea"/>
                <a:cs typeface="+mn-cs"/>
              </a:defRPr>
            </a:lvl1pPr>
            <a:lvl2pPr>
              <a:defRPr>
                <a:solidFill>
                  <a:schemeClr val="dk1"/>
                </a:solidFill>
                <a:latin typeface="+mn-lt"/>
                <a:ea typeface="+mn-ea"/>
                <a:cs typeface="+mn-cs"/>
              </a:defRPr>
            </a:lvl2pPr>
            <a:lvl3pPr>
              <a:defRPr>
                <a:solidFill>
                  <a:schemeClr val="dk1"/>
                </a:solidFill>
                <a:latin typeface="+mn-lt"/>
                <a:ea typeface="+mn-ea"/>
                <a:cs typeface="+mn-cs"/>
              </a:defRPr>
            </a:lvl3pPr>
            <a:lvl4pPr>
              <a:defRPr>
                <a:solidFill>
                  <a:schemeClr val="dk1"/>
                </a:solidFill>
                <a:latin typeface="+mn-lt"/>
                <a:ea typeface="+mn-ea"/>
                <a:cs typeface="+mn-cs"/>
              </a:defRPr>
            </a:lvl4pPr>
            <a:lvl5pPr>
              <a:defRPr>
                <a:solidFill>
                  <a:schemeClr val="dk1"/>
                </a:solidFill>
                <a:latin typeface="+mn-lt"/>
                <a:ea typeface="+mn-ea"/>
                <a:cs typeface="+mn-cs"/>
              </a:defRPr>
            </a:lvl5pPr>
            <a:lvl6pPr>
              <a:defRPr>
                <a:solidFill>
                  <a:schemeClr val="dk1"/>
                </a:solidFill>
                <a:latin typeface="+mn-lt"/>
                <a:ea typeface="+mn-ea"/>
                <a:cs typeface="+mn-cs"/>
              </a:defRPr>
            </a:lvl6pPr>
            <a:lvl7pPr>
              <a:defRPr>
                <a:solidFill>
                  <a:schemeClr val="dk1"/>
                </a:solidFill>
                <a:latin typeface="+mn-lt"/>
                <a:ea typeface="+mn-ea"/>
                <a:cs typeface="+mn-cs"/>
              </a:defRPr>
            </a:lvl7pPr>
            <a:lvl8pPr>
              <a:defRPr>
                <a:solidFill>
                  <a:schemeClr val="dk1"/>
                </a:solidFill>
                <a:latin typeface="+mn-lt"/>
                <a:ea typeface="+mn-ea"/>
                <a:cs typeface="+mn-cs"/>
              </a:defRPr>
            </a:lvl8pPr>
            <a:lvl9pPr>
              <a:defRPr>
                <a:solidFill>
                  <a:schemeClr val="dk1"/>
                </a:solidFill>
                <a:latin typeface="+mn-lt"/>
                <a:ea typeface="+mn-ea"/>
                <a:cs typeface="+mn-cs"/>
              </a:defRPr>
            </a:lvl9pPr>
          </a:lstStyle>
          <a:p>
            <a:pPr fontAlgn="base"/>
            <a:r>
              <a:rPr lang="ru-RU" sz="1800" smtClean="0">
                <a:latin typeface="Times New Roman" pitchFamily="18" charset="0"/>
                <a:cs typeface="Times New Roman" pitchFamily="18" charset="0"/>
              </a:rPr>
              <a:t>2-тарау. Баланы жәбірлеудің (буллингтің) профилактикасын жүргізу тәртібі.</a:t>
            </a:r>
            <a:endParaRPr lang="ru-RU" sz="1800" dirty="0">
              <a:latin typeface="Times New Roman" pitchFamily="18" charset="0"/>
              <a:cs typeface="Times New Roman" pitchFamily="18" charset="0"/>
            </a:endParaRPr>
          </a:p>
        </p:txBody>
      </p:sp>
    </p:spTree>
    <p:extLst>
      <p:ext uri="{BB962C8B-B14F-4D97-AF65-F5344CB8AC3E}">
        <p14:creationId xmlns:p14="http://schemas.microsoft.com/office/powerpoint/2010/main" val="78297447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Picture 2"/>
          <p:cNvPicPr>
            <a:picLocks noChangeAspect="1"/>
          </p:cNvPicPr>
          <p:nvPr/>
        </p:nvPicPr>
        <p:blipFill>
          <a:blip r:embed="rId3">
            <a:extLst/>
          </a:blip>
          <a:stretch>
            <a:fillRect/>
          </a:stretch>
        </p:blipFill>
        <p:spPr>
          <a:xfrm>
            <a:off x="7812360" y="-17378"/>
            <a:ext cx="1331640" cy="6892756"/>
          </a:xfrm>
          <a:prstGeom prst="rect">
            <a:avLst/>
          </a:prstGeom>
          <a:ln w="12700">
            <a:miter lim="400000"/>
          </a:ln>
        </p:spPr>
      </p:pic>
      <p:sp>
        <p:nvSpPr>
          <p:cNvPr id="2" name="Прямоугольник 1"/>
          <p:cNvSpPr/>
          <p:nvPr/>
        </p:nvSpPr>
        <p:spPr>
          <a:xfrm>
            <a:off x="179512" y="1052736"/>
            <a:ext cx="8784976" cy="4801314"/>
          </a:xfrm>
          <a:prstGeom prst="rect">
            <a:avLst/>
          </a:prstGeom>
        </p:spPr>
        <p:txBody>
          <a:bodyPr wrap="square">
            <a:spAutoFit/>
          </a:bodyPr>
          <a:lstStyle/>
          <a:p>
            <a:pPr marL="285750" indent="-285750" fontAlgn="base">
              <a:buFont typeface="Wingdings" pitchFamily="2" charset="2"/>
              <a:buChar char="ü"/>
            </a:pPr>
            <a:r>
              <a:rPr lang="ru-RU" dirty="0"/>
              <a:t>Баланы </a:t>
            </a:r>
            <a:r>
              <a:rPr lang="ru-RU" dirty="0" err="1"/>
              <a:t>жәбірлеу</a:t>
            </a:r>
            <a:r>
              <a:rPr lang="ru-RU" dirty="0"/>
              <a:t> (</a:t>
            </a:r>
            <a:r>
              <a:rPr lang="ru-RU" dirty="0" err="1"/>
              <a:t>буллинг</a:t>
            </a:r>
            <a:r>
              <a:rPr lang="ru-RU" dirty="0"/>
              <a:t>) </a:t>
            </a:r>
            <a:r>
              <a:rPr lang="ru-RU" dirty="0" err="1"/>
              <a:t>фактісі</a:t>
            </a:r>
            <a:r>
              <a:rPr lang="ru-RU" dirty="0"/>
              <a:t> </a:t>
            </a:r>
            <a:r>
              <a:rPr lang="ru-RU" dirty="0" err="1"/>
              <a:t>туралы</a:t>
            </a:r>
            <a:r>
              <a:rPr lang="ru-RU" dirty="0"/>
              <a:t> </a:t>
            </a:r>
            <a:r>
              <a:rPr lang="ru-RU" dirty="0" err="1"/>
              <a:t>ақпарат</a:t>
            </a:r>
            <a:r>
              <a:rPr lang="ru-RU" dirty="0"/>
              <a:t> </a:t>
            </a:r>
            <a:r>
              <a:rPr lang="ru-RU" dirty="0" err="1"/>
              <a:t>білім</a:t>
            </a:r>
            <a:r>
              <a:rPr lang="ru-RU" dirty="0"/>
              <a:t> </a:t>
            </a:r>
            <a:r>
              <a:rPr lang="ru-RU" dirty="0" err="1"/>
              <a:t>саласындағы</a:t>
            </a:r>
            <a:r>
              <a:rPr lang="ru-RU" dirty="0"/>
              <a:t> </a:t>
            </a:r>
            <a:r>
              <a:rPr lang="ru-RU" dirty="0" err="1"/>
              <a:t>жергілікті</a:t>
            </a:r>
            <a:r>
              <a:rPr lang="ru-RU" dirty="0"/>
              <a:t> </a:t>
            </a:r>
            <a:r>
              <a:rPr lang="ru-RU" dirty="0" err="1"/>
              <a:t>атқарушы</a:t>
            </a:r>
            <a:r>
              <a:rPr lang="ru-RU" dirty="0"/>
              <a:t> </a:t>
            </a:r>
            <a:r>
              <a:rPr lang="ru-RU" dirty="0" err="1"/>
              <a:t>органға</a:t>
            </a:r>
            <a:r>
              <a:rPr lang="ru-RU" dirty="0"/>
              <a:t> не </a:t>
            </a:r>
            <a:r>
              <a:rPr lang="ru-RU" dirty="0" err="1"/>
              <a:t>білім</a:t>
            </a:r>
            <a:r>
              <a:rPr lang="ru-RU" dirty="0"/>
              <a:t> беру </a:t>
            </a:r>
            <a:r>
              <a:rPr lang="ru-RU" dirty="0" err="1"/>
              <a:t>ұйымына</a:t>
            </a:r>
            <a:r>
              <a:rPr lang="ru-RU" dirty="0"/>
              <a:t> </a:t>
            </a:r>
            <a:r>
              <a:rPr lang="ru-RU" dirty="0" err="1"/>
              <a:t>келіп</a:t>
            </a:r>
            <a:r>
              <a:rPr lang="ru-RU" dirty="0"/>
              <a:t> </a:t>
            </a:r>
            <a:r>
              <a:rPr lang="ru-RU" dirty="0" err="1"/>
              <a:t>түскен</a:t>
            </a:r>
            <a:r>
              <a:rPr lang="ru-RU" dirty="0"/>
              <a:t> </a:t>
            </a:r>
            <a:r>
              <a:rPr lang="ru-RU" dirty="0" err="1"/>
              <a:t>жағдайда</a:t>
            </a:r>
            <a:r>
              <a:rPr lang="ru-RU" dirty="0"/>
              <a:t> </a:t>
            </a:r>
            <a:r>
              <a:rPr lang="ru-RU" dirty="0" err="1"/>
              <a:t>жауапты</a:t>
            </a:r>
            <a:r>
              <a:rPr lang="ru-RU" dirty="0"/>
              <a:t> </a:t>
            </a:r>
            <a:r>
              <a:rPr lang="ru-RU" dirty="0" err="1"/>
              <a:t>тұлға</a:t>
            </a:r>
            <a:r>
              <a:rPr lang="ru-RU" dirty="0"/>
              <a:t> </a:t>
            </a:r>
            <a:r>
              <a:rPr lang="ru-RU" dirty="0" err="1"/>
              <a:t>ақпаратты</a:t>
            </a:r>
            <a:r>
              <a:rPr lang="ru-RU" dirty="0"/>
              <a:t> </a:t>
            </a:r>
            <a:r>
              <a:rPr lang="ru-RU" dirty="0" err="1"/>
              <a:t>баланы</a:t>
            </a:r>
            <a:r>
              <a:rPr lang="ru-RU" dirty="0"/>
              <a:t> </a:t>
            </a:r>
            <a:r>
              <a:rPr lang="ru-RU" dirty="0" err="1"/>
              <a:t>жәбірлеу</a:t>
            </a:r>
            <a:r>
              <a:rPr lang="ru-RU" dirty="0"/>
              <a:t> (</a:t>
            </a:r>
            <a:r>
              <a:rPr lang="ru-RU" dirty="0" err="1"/>
              <a:t>буллинг</a:t>
            </a:r>
            <a:r>
              <a:rPr lang="ru-RU" dirty="0"/>
              <a:t>) </a:t>
            </a:r>
            <a:r>
              <a:rPr lang="ru-RU" dirty="0" err="1"/>
              <a:t>туралы</a:t>
            </a:r>
            <a:r>
              <a:rPr lang="ru-RU" dirty="0"/>
              <a:t> </a:t>
            </a:r>
            <a:r>
              <a:rPr lang="ru-RU" dirty="0" err="1"/>
              <a:t>ақпаратты</a:t>
            </a:r>
            <a:r>
              <a:rPr lang="ru-RU" dirty="0"/>
              <a:t> </a:t>
            </a:r>
            <a:r>
              <a:rPr lang="ru-RU" dirty="0" err="1"/>
              <a:t>есепке</a:t>
            </a:r>
            <a:r>
              <a:rPr lang="ru-RU" dirty="0"/>
              <a:t> </a:t>
            </a:r>
            <a:r>
              <a:rPr lang="ru-RU" dirty="0" err="1"/>
              <a:t>алу</a:t>
            </a:r>
            <a:r>
              <a:rPr lang="ru-RU" dirty="0"/>
              <a:t> </a:t>
            </a:r>
            <a:r>
              <a:rPr lang="ru-RU" dirty="0" err="1"/>
              <a:t>журналында</a:t>
            </a:r>
            <a:r>
              <a:rPr lang="ru-RU" dirty="0"/>
              <a:t> </a:t>
            </a:r>
            <a:r>
              <a:rPr lang="ru-RU" dirty="0" err="1" smtClean="0"/>
              <a:t>тіркейді</a:t>
            </a:r>
            <a:r>
              <a:rPr lang="ru-RU" dirty="0" smtClean="0"/>
              <a:t>.</a:t>
            </a:r>
          </a:p>
          <a:p>
            <a:pPr marL="285750" indent="-285750" fontAlgn="base">
              <a:buFont typeface="Wingdings" pitchFamily="2" charset="2"/>
              <a:buChar char="ü"/>
            </a:pPr>
            <a:r>
              <a:rPr lang="ru-RU" dirty="0"/>
              <a:t>Баланы </a:t>
            </a:r>
            <a:r>
              <a:rPr lang="ru-RU" dirty="0" err="1"/>
              <a:t>жәбірлеу</a:t>
            </a:r>
            <a:r>
              <a:rPr lang="ru-RU" dirty="0"/>
              <a:t> (</a:t>
            </a:r>
            <a:r>
              <a:rPr lang="ru-RU" dirty="0" err="1"/>
              <a:t>буллинг</a:t>
            </a:r>
            <a:r>
              <a:rPr lang="ru-RU" dirty="0"/>
              <a:t>) </a:t>
            </a:r>
            <a:r>
              <a:rPr lang="ru-RU" dirty="0" err="1"/>
              <a:t>туралы</a:t>
            </a:r>
            <a:r>
              <a:rPr lang="ru-RU" dirty="0"/>
              <a:t> </a:t>
            </a:r>
            <a:r>
              <a:rPr lang="ru-RU" dirty="0" err="1"/>
              <a:t>келіп</a:t>
            </a:r>
            <a:r>
              <a:rPr lang="ru-RU" dirty="0"/>
              <a:t> </a:t>
            </a:r>
            <a:r>
              <a:rPr lang="ru-RU" dirty="0" err="1"/>
              <a:t>түскен</a:t>
            </a:r>
            <a:r>
              <a:rPr lang="ru-RU" dirty="0"/>
              <a:t> </a:t>
            </a:r>
            <a:r>
              <a:rPr lang="ru-RU" dirty="0" err="1"/>
              <a:t>ақпарат</a:t>
            </a:r>
            <a:r>
              <a:rPr lang="ru-RU" dirty="0"/>
              <a:t> 1 (</a:t>
            </a:r>
            <a:r>
              <a:rPr lang="ru-RU" dirty="0" err="1"/>
              <a:t>бір</a:t>
            </a:r>
            <a:r>
              <a:rPr lang="ru-RU" dirty="0"/>
              <a:t>) </a:t>
            </a:r>
            <a:r>
              <a:rPr lang="ru-RU" dirty="0" err="1"/>
              <a:t>күн</a:t>
            </a:r>
            <a:r>
              <a:rPr lang="ru-RU" dirty="0"/>
              <a:t> </a:t>
            </a:r>
            <a:r>
              <a:rPr lang="ru-RU" dirty="0" err="1"/>
              <a:t>ішінде</a:t>
            </a:r>
            <a:r>
              <a:rPr lang="ru-RU" dirty="0"/>
              <a:t> </a:t>
            </a:r>
            <a:r>
              <a:rPr lang="ru-RU" dirty="0" err="1"/>
              <a:t>білім</a:t>
            </a:r>
            <a:r>
              <a:rPr lang="ru-RU" dirty="0"/>
              <a:t> </a:t>
            </a:r>
            <a:r>
              <a:rPr lang="ru-RU" dirty="0" err="1"/>
              <a:t>саласындағы</a:t>
            </a:r>
            <a:r>
              <a:rPr lang="ru-RU" dirty="0"/>
              <a:t> </a:t>
            </a:r>
            <a:r>
              <a:rPr lang="ru-RU" dirty="0" err="1"/>
              <a:t>жергілікті</a:t>
            </a:r>
            <a:r>
              <a:rPr lang="ru-RU" dirty="0"/>
              <a:t> </a:t>
            </a:r>
            <a:r>
              <a:rPr lang="ru-RU" dirty="0" err="1"/>
              <a:t>атқарушы</a:t>
            </a:r>
            <a:r>
              <a:rPr lang="ru-RU" dirty="0"/>
              <a:t> </a:t>
            </a:r>
            <a:r>
              <a:rPr lang="ru-RU" dirty="0" err="1"/>
              <a:t>органның</a:t>
            </a:r>
            <a:r>
              <a:rPr lang="ru-RU" dirty="0"/>
              <a:t> </a:t>
            </a:r>
            <a:r>
              <a:rPr lang="ru-RU" dirty="0" err="1"/>
              <a:t>басшысына</a:t>
            </a:r>
            <a:r>
              <a:rPr lang="ru-RU" dirty="0"/>
              <a:t> </a:t>
            </a:r>
            <a:r>
              <a:rPr lang="ru-RU" dirty="0" err="1"/>
              <a:t>жеткізіледі</a:t>
            </a:r>
            <a:r>
              <a:rPr lang="ru-RU" dirty="0" smtClean="0"/>
              <a:t>.</a:t>
            </a:r>
          </a:p>
          <a:p>
            <a:pPr marL="285750" indent="-285750" fontAlgn="base">
              <a:buFont typeface="Wingdings" pitchFamily="2" charset="2"/>
              <a:buChar char="ü"/>
            </a:pPr>
            <a:r>
              <a:rPr lang="ru-RU" dirty="0"/>
              <a:t>Баланы </a:t>
            </a:r>
            <a:r>
              <a:rPr lang="ru-RU" dirty="0" err="1"/>
              <a:t>жәбірлеу</a:t>
            </a:r>
            <a:r>
              <a:rPr lang="ru-RU" dirty="0"/>
              <a:t> (</a:t>
            </a:r>
            <a:r>
              <a:rPr lang="ru-RU" dirty="0" err="1"/>
              <a:t>буллинг</a:t>
            </a:r>
            <a:r>
              <a:rPr lang="ru-RU" dirty="0"/>
              <a:t>) </a:t>
            </a:r>
            <a:r>
              <a:rPr lang="ru-RU" dirty="0" err="1"/>
              <a:t>туралы</a:t>
            </a:r>
            <a:r>
              <a:rPr lang="ru-RU" dirty="0"/>
              <a:t> </a:t>
            </a:r>
            <a:r>
              <a:rPr lang="ru-RU" dirty="0" err="1"/>
              <a:t>ақпарат</a:t>
            </a:r>
            <a:r>
              <a:rPr lang="ru-RU" dirty="0"/>
              <a:t> </a:t>
            </a:r>
            <a:r>
              <a:rPr lang="ru-RU" dirty="0" err="1"/>
              <a:t>білім</a:t>
            </a:r>
            <a:r>
              <a:rPr lang="ru-RU" dirty="0"/>
              <a:t> беру </a:t>
            </a:r>
            <a:r>
              <a:rPr lang="ru-RU" dirty="0" err="1"/>
              <a:t>ұйымына</a:t>
            </a:r>
            <a:r>
              <a:rPr lang="ru-RU" dirty="0"/>
              <a:t> </a:t>
            </a:r>
            <a:r>
              <a:rPr lang="ru-RU" dirty="0" err="1"/>
              <a:t>келіп</a:t>
            </a:r>
            <a:r>
              <a:rPr lang="ru-RU" dirty="0"/>
              <a:t> </a:t>
            </a:r>
            <a:r>
              <a:rPr lang="ru-RU" dirty="0" err="1"/>
              <a:t>түскен</a:t>
            </a:r>
            <a:r>
              <a:rPr lang="ru-RU" dirty="0"/>
              <a:t> </a:t>
            </a:r>
            <a:r>
              <a:rPr lang="ru-RU" dirty="0" err="1"/>
              <a:t>жағдайда</a:t>
            </a:r>
            <a:r>
              <a:rPr lang="ru-RU" dirty="0"/>
              <a:t> </a:t>
            </a:r>
            <a:r>
              <a:rPr lang="ru-RU" dirty="0" err="1"/>
              <a:t>білім</a:t>
            </a:r>
            <a:r>
              <a:rPr lang="ru-RU" dirty="0"/>
              <a:t> беру </a:t>
            </a:r>
            <a:r>
              <a:rPr lang="ru-RU" dirty="0" err="1"/>
              <a:t>ұйымы</a:t>
            </a:r>
            <a:r>
              <a:rPr lang="ru-RU" dirty="0"/>
              <a:t> </a:t>
            </a:r>
            <a:r>
              <a:rPr lang="ru-RU" dirty="0" err="1"/>
              <a:t>басшысының</a:t>
            </a:r>
            <a:r>
              <a:rPr lang="ru-RU" dirty="0"/>
              <a:t> </a:t>
            </a:r>
            <a:r>
              <a:rPr lang="ru-RU" dirty="0" err="1"/>
              <a:t>тәрбие</a:t>
            </a:r>
            <a:r>
              <a:rPr lang="ru-RU" dirty="0"/>
              <a:t> </a:t>
            </a:r>
            <a:r>
              <a:rPr lang="ru-RU" dirty="0" err="1"/>
              <a:t>жұмысы</a:t>
            </a:r>
            <a:r>
              <a:rPr lang="ru-RU" dirty="0"/>
              <a:t> </a:t>
            </a:r>
            <a:r>
              <a:rPr lang="ru-RU" dirty="0" err="1"/>
              <a:t>жөніндегі</a:t>
            </a:r>
            <a:r>
              <a:rPr lang="ru-RU" dirty="0"/>
              <a:t> </a:t>
            </a:r>
            <a:r>
              <a:rPr lang="ru-RU" dirty="0" err="1"/>
              <a:t>орынбасары</a:t>
            </a:r>
            <a:r>
              <a:rPr lang="ru-RU" dirty="0" smtClean="0"/>
              <a:t>:</a:t>
            </a:r>
          </a:p>
          <a:p>
            <a:pPr fontAlgn="base"/>
            <a:endParaRPr lang="ru-RU" dirty="0" smtClean="0"/>
          </a:p>
          <a:p>
            <a:pPr fontAlgn="base"/>
            <a:r>
              <a:rPr lang="ru-RU" dirty="0" smtClean="0"/>
              <a:t>1</a:t>
            </a:r>
            <a:r>
              <a:rPr lang="ru-RU" dirty="0"/>
              <a:t>) </a:t>
            </a:r>
            <a:r>
              <a:rPr lang="ru-RU" dirty="0" err="1"/>
              <a:t>баланы</a:t>
            </a:r>
            <a:r>
              <a:rPr lang="ru-RU" dirty="0"/>
              <a:t> </a:t>
            </a:r>
            <a:r>
              <a:rPr lang="ru-RU" dirty="0" err="1"/>
              <a:t>жәбірлеуге</a:t>
            </a:r>
            <a:r>
              <a:rPr lang="ru-RU" dirty="0"/>
              <a:t> (</a:t>
            </a:r>
            <a:r>
              <a:rPr lang="ru-RU" dirty="0" err="1"/>
              <a:t>буллингке</a:t>
            </a:r>
            <a:r>
              <a:rPr lang="ru-RU" dirty="0"/>
              <a:t>) </a:t>
            </a:r>
            <a:r>
              <a:rPr lang="ru-RU" dirty="0" err="1"/>
              <a:t>қатысушылар</a:t>
            </a:r>
            <a:r>
              <a:rPr lang="ru-RU" dirty="0"/>
              <a:t> </a:t>
            </a:r>
            <a:r>
              <a:rPr lang="ru-RU" dirty="0" err="1"/>
              <a:t>туралы</a:t>
            </a:r>
            <a:r>
              <a:rPr lang="ru-RU" dirty="0"/>
              <a:t> </a:t>
            </a:r>
            <a:r>
              <a:rPr lang="ru-RU" dirty="0" err="1"/>
              <a:t>ақпарат</a:t>
            </a:r>
            <a:r>
              <a:rPr lang="ru-RU" dirty="0"/>
              <a:t> </a:t>
            </a:r>
            <a:r>
              <a:rPr lang="ru-RU" dirty="0" err="1"/>
              <a:t>келіп</a:t>
            </a:r>
            <a:r>
              <a:rPr lang="ru-RU" dirty="0"/>
              <a:t> </a:t>
            </a:r>
            <a:r>
              <a:rPr lang="ru-RU" dirty="0" err="1"/>
              <a:t>түскен</a:t>
            </a:r>
            <a:r>
              <a:rPr lang="ru-RU" dirty="0"/>
              <a:t> </a:t>
            </a:r>
            <a:r>
              <a:rPr lang="ru-RU" dirty="0" err="1"/>
              <a:t>күннен</a:t>
            </a:r>
            <a:r>
              <a:rPr lang="ru-RU" dirty="0"/>
              <a:t> </a:t>
            </a:r>
            <a:r>
              <a:rPr lang="ru-RU" dirty="0" err="1"/>
              <a:t>бастап</a:t>
            </a:r>
            <a:r>
              <a:rPr lang="ru-RU" dirty="0"/>
              <a:t> </a:t>
            </a:r>
            <a:r>
              <a:rPr lang="ru-RU" dirty="0" err="1"/>
              <a:t>бастапқы</a:t>
            </a:r>
            <a:r>
              <a:rPr lang="ru-RU" dirty="0"/>
              <a:t> </a:t>
            </a:r>
            <a:r>
              <a:rPr lang="ru-RU" dirty="0" err="1"/>
              <a:t>ақпаратты</a:t>
            </a:r>
            <a:r>
              <a:rPr lang="ru-RU" dirty="0"/>
              <a:t> </a:t>
            </a:r>
            <a:r>
              <a:rPr lang="ru-RU" dirty="0" err="1"/>
              <a:t>қалыптастырады</a:t>
            </a:r>
            <a:r>
              <a:rPr lang="ru-RU" dirty="0"/>
              <a:t>, </a:t>
            </a:r>
            <a:r>
              <a:rPr lang="ru-RU" dirty="0" err="1"/>
              <a:t>оған</a:t>
            </a:r>
            <a:r>
              <a:rPr lang="ru-RU" dirty="0"/>
              <a:t> </a:t>
            </a:r>
            <a:r>
              <a:rPr lang="ru-RU" dirty="0" err="1"/>
              <a:t>мыналар</a:t>
            </a:r>
            <a:r>
              <a:rPr lang="ru-RU" dirty="0"/>
              <a:t> </a:t>
            </a:r>
            <a:r>
              <a:rPr lang="ru-RU" dirty="0" err="1"/>
              <a:t>кіреді</a:t>
            </a:r>
            <a:r>
              <a:rPr lang="ru-RU" dirty="0"/>
              <a:t>:</a:t>
            </a:r>
          </a:p>
          <a:p>
            <a:pPr fontAlgn="base"/>
            <a:r>
              <a:rPr lang="ru-RU" dirty="0"/>
              <a:t>     </a:t>
            </a:r>
            <a:r>
              <a:rPr lang="ru-RU" dirty="0" smtClean="0"/>
              <a:t>- </a:t>
            </a:r>
            <a:r>
              <a:rPr lang="ru-RU" u="sng" dirty="0" err="1"/>
              <a:t>баланың</a:t>
            </a:r>
            <a:r>
              <a:rPr lang="ru-RU" u="sng" dirty="0"/>
              <a:t> (</a:t>
            </a:r>
            <a:r>
              <a:rPr lang="ru-RU" u="sng" dirty="0" err="1"/>
              <a:t>отбасы</a:t>
            </a:r>
            <a:r>
              <a:rPr lang="ru-RU" u="sng" dirty="0"/>
              <a:t> </a:t>
            </a:r>
            <a:r>
              <a:rPr lang="ru-RU" u="sng" dirty="0" err="1"/>
              <a:t>мүшелерінің</a:t>
            </a:r>
            <a:r>
              <a:rPr lang="ru-RU" u="sng" dirty="0"/>
              <a:t>) </a:t>
            </a:r>
            <a:r>
              <a:rPr lang="ru-RU" u="sng" dirty="0" err="1"/>
              <a:t>тегі</a:t>
            </a:r>
            <a:r>
              <a:rPr lang="ru-RU" u="sng" dirty="0"/>
              <a:t>, </a:t>
            </a:r>
            <a:r>
              <a:rPr lang="ru-RU" u="sng" dirty="0" err="1"/>
              <a:t>аты</a:t>
            </a:r>
            <a:r>
              <a:rPr lang="ru-RU" u="sng" dirty="0"/>
              <a:t>, </a:t>
            </a:r>
            <a:r>
              <a:rPr lang="ru-RU" u="sng" dirty="0" err="1"/>
              <a:t>әкесінің</a:t>
            </a:r>
            <a:r>
              <a:rPr lang="ru-RU" u="sng" dirty="0"/>
              <a:t> </a:t>
            </a:r>
            <a:r>
              <a:rPr lang="ru-RU" u="sng" dirty="0" err="1"/>
              <a:t>аты</a:t>
            </a:r>
            <a:r>
              <a:rPr lang="ru-RU" u="sng" dirty="0"/>
              <a:t> (бар </a:t>
            </a:r>
            <a:r>
              <a:rPr lang="ru-RU" u="sng" dirty="0" err="1"/>
              <a:t>болса</a:t>
            </a:r>
            <a:r>
              <a:rPr lang="ru-RU" u="sng" dirty="0"/>
              <a:t>);</a:t>
            </a:r>
          </a:p>
          <a:p>
            <a:pPr fontAlgn="base"/>
            <a:r>
              <a:rPr lang="ru-RU" u="sng" dirty="0"/>
              <a:t>     </a:t>
            </a:r>
            <a:r>
              <a:rPr lang="ru-RU" u="sng" dirty="0" smtClean="0"/>
              <a:t>- </a:t>
            </a:r>
            <a:r>
              <a:rPr lang="ru-RU" u="sng" dirty="0" err="1"/>
              <a:t>тұрғылықты</a:t>
            </a:r>
            <a:r>
              <a:rPr lang="ru-RU" u="sng" dirty="0"/>
              <a:t> </a:t>
            </a:r>
            <a:r>
              <a:rPr lang="ru-RU" u="sng" dirty="0" err="1"/>
              <a:t>жері</a:t>
            </a:r>
            <a:r>
              <a:rPr lang="ru-RU" u="sng" dirty="0"/>
              <a:t>;</a:t>
            </a:r>
          </a:p>
          <a:p>
            <a:pPr fontAlgn="base"/>
            <a:r>
              <a:rPr lang="ru-RU" u="sng" dirty="0"/>
              <a:t>      </a:t>
            </a:r>
            <a:r>
              <a:rPr lang="ru-RU" u="sng" dirty="0" smtClean="0"/>
              <a:t>-</a:t>
            </a:r>
            <a:r>
              <a:rPr lang="ru-RU" u="sng" dirty="0" err="1" smtClean="0"/>
              <a:t>оқу</a:t>
            </a:r>
            <a:r>
              <a:rPr lang="ru-RU" u="sng" dirty="0" smtClean="0"/>
              <a:t> </a:t>
            </a:r>
            <a:r>
              <a:rPr lang="ru-RU" u="sng" dirty="0" err="1"/>
              <a:t>орны</a:t>
            </a:r>
            <a:r>
              <a:rPr lang="ru-RU" u="sng" dirty="0"/>
              <a:t> </a:t>
            </a:r>
            <a:r>
              <a:rPr lang="ru-RU" u="sng" dirty="0" err="1"/>
              <a:t>бойынша</a:t>
            </a:r>
            <a:r>
              <a:rPr lang="ru-RU" u="sng" dirty="0"/>
              <a:t> </a:t>
            </a:r>
            <a:r>
              <a:rPr lang="ru-RU" u="sng" dirty="0" err="1"/>
              <a:t>баланың</a:t>
            </a:r>
            <a:r>
              <a:rPr lang="ru-RU" u="sng" dirty="0"/>
              <a:t> </a:t>
            </a:r>
            <a:r>
              <a:rPr lang="ru-RU" u="sng" dirty="0" err="1"/>
              <a:t>жалпы</a:t>
            </a:r>
            <a:r>
              <a:rPr lang="ru-RU" u="sng" dirty="0"/>
              <a:t> </a:t>
            </a:r>
            <a:r>
              <a:rPr lang="ru-RU" u="sng" dirty="0" err="1"/>
              <a:t>сипаттамасы</a:t>
            </a:r>
            <a:r>
              <a:rPr lang="ru-RU" u="sng" dirty="0"/>
              <a:t>;</a:t>
            </a:r>
          </a:p>
          <a:p>
            <a:pPr fontAlgn="base"/>
            <a:r>
              <a:rPr lang="ru-RU" u="sng" dirty="0"/>
              <a:t>     </a:t>
            </a:r>
            <a:r>
              <a:rPr lang="ru-RU" u="sng" dirty="0" smtClean="0"/>
              <a:t>- </a:t>
            </a:r>
            <a:r>
              <a:rPr lang="ru-RU" u="sng" dirty="0" err="1"/>
              <a:t>сынып</a:t>
            </a:r>
            <a:r>
              <a:rPr lang="ru-RU" u="sng" dirty="0"/>
              <a:t> </a:t>
            </a:r>
            <a:r>
              <a:rPr lang="ru-RU" u="sng" dirty="0" err="1"/>
              <a:t>жетекшісінің</a:t>
            </a:r>
            <a:r>
              <a:rPr lang="ru-RU" u="sng" dirty="0"/>
              <a:t>, </a:t>
            </a:r>
            <a:r>
              <a:rPr lang="ru-RU" u="sng" dirty="0" err="1"/>
              <a:t>куратордың</a:t>
            </a:r>
            <a:r>
              <a:rPr lang="ru-RU" u="sng" dirty="0"/>
              <a:t>, </a:t>
            </a:r>
            <a:r>
              <a:rPr lang="ru-RU" u="sng" dirty="0" err="1"/>
              <a:t>баланы</a:t>
            </a:r>
            <a:r>
              <a:rPr lang="ru-RU" u="sng" dirty="0"/>
              <a:t> (</a:t>
            </a:r>
            <a:r>
              <a:rPr lang="ru-RU" u="sng" dirty="0" err="1"/>
              <a:t>педагогты</a:t>
            </a:r>
            <a:r>
              <a:rPr lang="ru-RU" u="sng" dirty="0"/>
              <a:t>) </a:t>
            </a:r>
            <a:r>
              <a:rPr lang="ru-RU" u="sng" dirty="0" err="1"/>
              <a:t>жәбірлеуге</a:t>
            </a:r>
            <a:r>
              <a:rPr lang="ru-RU" u="sng" dirty="0"/>
              <a:t> (</a:t>
            </a:r>
            <a:r>
              <a:rPr lang="ru-RU" u="sng" dirty="0" err="1"/>
              <a:t>буллингке</a:t>
            </a:r>
            <a:r>
              <a:rPr lang="ru-RU" u="sng" dirty="0"/>
              <a:t>) </a:t>
            </a:r>
            <a:r>
              <a:rPr lang="ru-RU" u="sng" dirty="0" err="1"/>
              <a:t>қатысушылардың</a:t>
            </a:r>
            <a:r>
              <a:rPr lang="ru-RU" u="sng" dirty="0"/>
              <a:t> </a:t>
            </a:r>
            <a:r>
              <a:rPr lang="ru-RU" u="sng" dirty="0" err="1"/>
              <a:t>және</a:t>
            </a:r>
            <a:r>
              <a:rPr lang="ru-RU" u="sng" dirty="0"/>
              <a:t> (</a:t>
            </a:r>
            <a:r>
              <a:rPr lang="ru-RU" u="sng" dirty="0" err="1"/>
              <a:t>немесе</a:t>
            </a:r>
            <a:r>
              <a:rPr lang="ru-RU" u="sng" dirty="0"/>
              <a:t>) </a:t>
            </a:r>
            <a:r>
              <a:rPr lang="ru-RU" u="sng" dirty="0" err="1"/>
              <a:t>баланың</a:t>
            </a:r>
            <a:r>
              <a:rPr lang="ru-RU" u="sng" dirty="0"/>
              <a:t> </a:t>
            </a:r>
            <a:r>
              <a:rPr lang="ru-RU" u="sng" dirty="0" err="1"/>
              <a:t>заңды</a:t>
            </a:r>
            <a:r>
              <a:rPr lang="ru-RU" u="sng" dirty="0"/>
              <a:t> </a:t>
            </a:r>
            <a:r>
              <a:rPr lang="ru-RU" u="sng" dirty="0" err="1"/>
              <a:t>өкілдерінің</a:t>
            </a:r>
            <a:r>
              <a:rPr lang="ru-RU" u="sng" dirty="0"/>
              <a:t> </a:t>
            </a:r>
            <a:r>
              <a:rPr lang="ru-RU" u="sng" dirty="0" err="1"/>
              <a:t>жазбаша</a:t>
            </a:r>
            <a:r>
              <a:rPr lang="ru-RU" u="sng" dirty="0"/>
              <a:t> </a:t>
            </a:r>
            <a:r>
              <a:rPr lang="ru-RU" u="sng" dirty="0" err="1"/>
              <a:t>түсіндірмесі</a:t>
            </a:r>
            <a:r>
              <a:rPr lang="ru-RU" u="sng" dirty="0"/>
              <a:t>.</a:t>
            </a:r>
          </a:p>
          <a:p>
            <a:pPr marL="285750" indent="-285750" fontAlgn="base">
              <a:buFont typeface="Wingdings" pitchFamily="2" charset="2"/>
              <a:buChar char="ü"/>
            </a:pPr>
            <a:endParaRPr lang="ru-RU" dirty="0"/>
          </a:p>
        </p:txBody>
      </p:sp>
      <p:sp>
        <p:nvSpPr>
          <p:cNvPr id="3" name="Прямоугольник 2"/>
          <p:cNvSpPr/>
          <p:nvPr/>
        </p:nvSpPr>
        <p:spPr>
          <a:xfrm>
            <a:off x="467544" y="236983"/>
            <a:ext cx="8010636" cy="646331"/>
          </a:xfrm>
          <a:prstGeom prst="rect">
            <a:avLst/>
          </a:prstGeom>
          <a:solidFill>
            <a:schemeClr val="accent2">
              <a:lumMod val="40000"/>
              <a:lumOff val="60000"/>
            </a:schemeClr>
          </a:solidFill>
        </p:spPr>
        <p:txBody>
          <a:bodyPr wrap="square">
            <a:spAutoFit/>
          </a:bodyPr>
          <a:lstStyle/>
          <a:p>
            <a:pPr fontAlgn="base"/>
            <a:r>
              <a:rPr lang="ru-RU" b="1" dirty="0">
                <a:latin typeface="Times New Roman" pitchFamily="18" charset="0"/>
                <a:cs typeface="Times New Roman" pitchFamily="18" charset="0"/>
              </a:rPr>
              <a:t>3-тарау. Баланы </a:t>
            </a:r>
            <a:r>
              <a:rPr lang="ru-RU" b="1" dirty="0" err="1">
                <a:latin typeface="Times New Roman" pitchFamily="18" charset="0"/>
                <a:cs typeface="Times New Roman" pitchFamily="18" charset="0"/>
              </a:rPr>
              <a:t>жәбірлеу</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буллинг</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туралы</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ақпаратты</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қабылдау</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және</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баланы</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жәбірлеу</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буллинг</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белгілерін</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анықтау</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және</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оларға</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ден</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қою</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тәртібі</a:t>
            </a:r>
            <a:endParaRPr lang="ru-RU" b="1" dirty="0">
              <a:latin typeface="Times New Roman" pitchFamily="18" charset="0"/>
              <a:cs typeface="Times New Roman" pitchFamily="18" charset="0"/>
            </a:endParaRPr>
          </a:p>
        </p:txBody>
      </p:sp>
    </p:spTree>
    <p:extLst>
      <p:ext uri="{BB962C8B-B14F-4D97-AF65-F5344CB8AC3E}">
        <p14:creationId xmlns:p14="http://schemas.microsoft.com/office/powerpoint/2010/main" val="148325181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Picture 2"/>
          <p:cNvPicPr>
            <a:picLocks noChangeAspect="1"/>
          </p:cNvPicPr>
          <p:nvPr/>
        </p:nvPicPr>
        <p:blipFill>
          <a:blip r:embed="rId3">
            <a:extLst/>
          </a:blip>
          <a:stretch>
            <a:fillRect/>
          </a:stretch>
        </p:blipFill>
        <p:spPr>
          <a:xfrm>
            <a:off x="7812360" y="-17378"/>
            <a:ext cx="1331640" cy="6892756"/>
          </a:xfrm>
          <a:prstGeom prst="rect">
            <a:avLst/>
          </a:prstGeom>
          <a:ln w="12700">
            <a:miter lim="400000"/>
          </a:ln>
        </p:spPr>
      </p:pic>
      <p:sp>
        <p:nvSpPr>
          <p:cNvPr id="8" name="Прямоугольник 7"/>
          <p:cNvSpPr/>
          <p:nvPr/>
        </p:nvSpPr>
        <p:spPr>
          <a:xfrm>
            <a:off x="313742" y="1052736"/>
            <a:ext cx="8496944" cy="5570756"/>
          </a:xfrm>
          <a:prstGeom prst="rect">
            <a:avLst/>
          </a:prstGeom>
        </p:spPr>
        <p:txBody>
          <a:bodyPr wrap="square">
            <a:spAutoFit/>
          </a:bodyPr>
          <a:lstStyle/>
          <a:p>
            <a:pPr lvl="0" algn="just"/>
            <a:r>
              <a:rPr lang="ru-RU" sz="2000" dirty="0" smtClean="0">
                <a:latin typeface="Times New Roman" pitchFamily="18" charset="0"/>
                <a:cs typeface="Times New Roman" pitchFamily="18" charset="0"/>
              </a:rPr>
              <a:t>2)</a:t>
            </a:r>
            <a:r>
              <a:rPr lang="ru-RU" sz="2000" dirty="0" err="1" smtClean="0">
                <a:latin typeface="Times New Roman" pitchFamily="18" charset="0"/>
                <a:cs typeface="Times New Roman" pitchFamily="18" charset="0"/>
              </a:rPr>
              <a:t>ақпарат</a:t>
            </a:r>
            <a:r>
              <a:rPr lang="ru-RU" sz="2000" dirty="0" smtClean="0">
                <a:latin typeface="Times New Roman" pitchFamily="18" charset="0"/>
                <a:cs typeface="Times New Roman" pitchFamily="18" charset="0"/>
              </a:rPr>
              <a:t> </a:t>
            </a:r>
            <a:r>
              <a:rPr lang="ru-RU" sz="2000" dirty="0" err="1">
                <a:latin typeface="Times New Roman" pitchFamily="18" charset="0"/>
                <a:cs typeface="Times New Roman" pitchFamily="18" charset="0"/>
              </a:rPr>
              <a:t>келіп</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түскеннен</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кейін</a:t>
            </a:r>
            <a:r>
              <a:rPr lang="ru-RU" sz="2000" dirty="0">
                <a:latin typeface="Times New Roman" pitchFamily="18" charset="0"/>
                <a:cs typeface="Times New Roman" pitchFamily="18" charset="0"/>
              </a:rPr>
              <a:t> 1 (</a:t>
            </a:r>
            <a:r>
              <a:rPr lang="ru-RU" sz="2000" dirty="0" err="1">
                <a:latin typeface="Times New Roman" pitchFamily="18" charset="0"/>
                <a:cs typeface="Times New Roman" pitchFamily="18" charset="0"/>
              </a:rPr>
              <a:t>бір</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жұмыс</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күні</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ішінде</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сынып</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жетекшіні</a:t>
            </a:r>
            <a:r>
              <a:rPr lang="ru-RU" sz="2000" dirty="0">
                <a:latin typeface="Times New Roman" pitchFamily="18" charset="0"/>
                <a:cs typeface="Times New Roman" pitchFamily="18" charset="0"/>
              </a:rPr>
              <a:t>, педагог-</a:t>
            </a:r>
            <a:r>
              <a:rPr lang="ru-RU" sz="2000" dirty="0" err="1">
                <a:latin typeface="Times New Roman" pitchFamily="18" charset="0"/>
                <a:cs typeface="Times New Roman" pitchFamily="18" charset="0"/>
              </a:rPr>
              <a:t>психологты</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тарта</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отырып</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жәбірлеуге</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буллингке</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ұшыраған</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баламен</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жәбірлеудің</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буллингтің</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бастамашысымен</a:t>
            </a:r>
            <a:r>
              <a:rPr lang="ru-RU" sz="2000" dirty="0">
                <a:latin typeface="Times New Roman" pitchFamily="18" charset="0"/>
                <a:cs typeface="Times New Roman" pitchFamily="18" charset="0"/>
              </a:rPr>
              <a:t>/</a:t>
            </a:r>
            <a:r>
              <a:rPr lang="ru-RU" sz="2000" dirty="0" err="1">
                <a:latin typeface="Times New Roman" pitchFamily="18" charset="0"/>
                <a:cs typeface="Times New Roman" pitchFamily="18" charset="0"/>
              </a:rPr>
              <a:t>бастаушысымен</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және</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олардың</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заңды</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өкілдерімен</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әңгімелесу</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жүргізеді</a:t>
            </a:r>
            <a:r>
              <a:rPr lang="ru-RU" sz="2000" dirty="0" smtClean="0">
                <a:latin typeface="Times New Roman" pitchFamily="18" charset="0"/>
                <a:cs typeface="Times New Roman" pitchFamily="18" charset="0"/>
              </a:rPr>
              <a:t>;</a:t>
            </a:r>
          </a:p>
          <a:p>
            <a:pPr lvl="0"/>
            <a:endParaRPr lang="kk-KZ" sz="2000" dirty="0">
              <a:latin typeface="Times New Roman" pitchFamily="18" charset="0"/>
              <a:cs typeface="Times New Roman" pitchFamily="18" charset="0"/>
            </a:endParaRPr>
          </a:p>
          <a:p>
            <a:pPr lvl="0" algn="just"/>
            <a:r>
              <a:rPr lang="ru-RU" sz="2000" dirty="0">
                <a:latin typeface="Times New Roman" pitchFamily="18" charset="0"/>
                <a:cs typeface="Times New Roman" pitchFamily="18" charset="0"/>
              </a:rPr>
              <a:t> 3) </a:t>
            </a:r>
            <a:r>
              <a:rPr lang="ru-RU" sz="2000" dirty="0" err="1">
                <a:latin typeface="Times New Roman" pitchFamily="18" charset="0"/>
                <a:cs typeface="Times New Roman" pitchFamily="18" charset="0"/>
              </a:rPr>
              <a:t>баланы</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жәбірлеумен</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буллингке</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байланысты</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жанжалды</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бейбіт</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жолмен</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реттеу</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жөнінде</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шаралар</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қабылдайды</a:t>
            </a:r>
            <a:r>
              <a:rPr lang="ru-RU" sz="2000" dirty="0" smtClean="0">
                <a:latin typeface="Times New Roman" pitchFamily="18" charset="0"/>
                <a:cs typeface="Times New Roman" pitchFamily="18" charset="0"/>
              </a:rPr>
              <a:t>;</a:t>
            </a:r>
          </a:p>
          <a:p>
            <a:pPr lvl="0" algn="just"/>
            <a:endParaRPr lang="kk-KZ" sz="2000" dirty="0">
              <a:latin typeface="Times New Roman" pitchFamily="18" charset="0"/>
              <a:cs typeface="Times New Roman" pitchFamily="18" charset="0"/>
            </a:endParaRPr>
          </a:p>
          <a:p>
            <a:pPr algn="just" fontAlgn="base"/>
            <a:r>
              <a:rPr lang="ru-RU" sz="2000" dirty="0" smtClean="0">
                <a:latin typeface="Times New Roman" pitchFamily="18" charset="0"/>
                <a:cs typeface="Times New Roman" pitchFamily="18" charset="0"/>
              </a:rPr>
              <a:t>4</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медициналық</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көрсеткіштер</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болған</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жағдайда</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медициналық</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көмек</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көрсету</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стандарттарына</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сәйкес</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жәбірлеуден</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буллингтен</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зардап</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шеккен</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балаларға</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медициналық</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көмек</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көрсетуге</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жәрдемдеседі</a:t>
            </a:r>
            <a:r>
              <a:rPr lang="ru-RU" sz="2000" dirty="0">
                <a:latin typeface="Times New Roman" pitchFamily="18" charset="0"/>
                <a:cs typeface="Times New Roman" pitchFamily="18" charset="0"/>
              </a:rPr>
              <a:t>;</a:t>
            </a:r>
          </a:p>
          <a:p>
            <a:pPr algn="just" fontAlgn="base"/>
            <a:r>
              <a:rPr lang="ru-RU" sz="2000" dirty="0">
                <a:latin typeface="Times New Roman" pitchFamily="18" charset="0"/>
                <a:cs typeface="Times New Roman" pitchFamily="18" charset="0"/>
              </a:rPr>
              <a:t>      </a:t>
            </a:r>
            <a:endParaRPr lang="ru-RU" sz="2000" dirty="0" smtClean="0">
              <a:latin typeface="Times New Roman" pitchFamily="18" charset="0"/>
              <a:cs typeface="Times New Roman" pitchFamily="18" charset="0"/>
            </a:endParaRPr>
          </a:p>
          <a:p>
            <a:pPr algn="just" fontAlgn="base"/>
            <a:r>
              <a:rPr lang="ru-RU" sz="2000" dirty="0" smtClean="0">
                <a:latin typeface="Times New Roman" pitchFamily="18" charset="0"/>
                <a:cs typeface="Times New Roman" pitchFamily="18" charset="0"/>
              </a:rPr>
              <a:t>5</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әңгімелесу</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өткізілгеннен</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кейін</a:t>
            </a:r>
            <a:r>
              <a:rPr lang="ru-RU" sz="2000" dirty="0">
                <a:latin typeface="Times New Roman" pitchFamily="18" charset="0"/>
                <a:cs typeface="Times New Roman" pitchFamily="18" charset="0"/>
              </a:rPr>
              <a:t> 1 (</a:t>
            </a:r>
            <a:r>
              <a:rPr lang="ru-RU" sz="2000" dirty="0" err="1">
                <a:latin typeface="Times New Roman" pitchFamily="18" charset="0"/>
                <a:cs typeface="Times New Roman" pitchFamily="18" charset="0"/>
              </a:rPr>
              <a:t>бір</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жұмыс</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күні</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ішінде</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жүргізілген</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жұмыстың</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нәтижелері</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туралы</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ақпаратты</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білім</a:t>
            </a:r>
            <a:r>
              <a:rPr lang="ru-RU" sz="2000" dirty="0">
                <a:latin typeface="Times New Roman" pitchFamily="18" charset="0"/>
                <a:cs typeface="Times New Roman" pitchFamily="18" charset="0"/>
              </a:rPr>
              <a:t> беру </a:t>
            </a:r>
            <a:r>
              <a:rPr lang="ru-RU" sz="2000" dirty="0" err="1">
                <a:latin typeface="Times New Roman" pitchFamily="18" charset="0"/>
                <a:cs typeface="Times New Roman" pitchFamily="18" charset="0"/>
              </a:rPr>
              <a:t>ұйымдарының</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басшысына</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береді</a:t>
            </a:r>
            <a:r>
              <a:rPr lang="ru-RU" sz="2000" dirty="0">
                <a:latin typeface="Times New Roman" pitchFamily="18" charset="0"/>
                <a:cs typeface="Times New Roman" pitchFamily="18" charset="0"/>
              </a:rPr>
              <a:t>.</a:t>
            </a:r>
          </a:p>
          <a:p>
            <a:pPr lvl="0"/>
            <a:endParaRPr lang="ru-RU" dirty="0" smtClean="0"/>
          </a:p>
          <a:p>
            <a:pPr marL="285750" lvl="0" indent="-285750">
              <a:buFont typeface="Wingdings" pitchFamily="2" charset="2"/>
              <a:buChar char="ü"/>
            </a:pPr>
            <a:endParaRPr lang="ru-RU" dirty="0"/>
          </a:p>
        </p:txBody>
      </p:sp>
      <p:sp>
        <p:nvSpPr>
          <p:cNvPr id="6" name="Прямоугольник 5"/>
          <p:cNvSpPr/>
          <p:nvPr/>
        </p:nvSpPr>
        <p:spPr>
          <a:xfrm>
            <a:off x="467544" y="236983"/>
            <a:ext cx="8010636" cy="646331"/>
          </a:xfrm>
          <a:prstGeom prst="rect">
            <a:avLst/>
          </a:prstGeom>
          <a:solidFill>
            <a:schemeClr val="accent2">
              <a:lumMod val="40000"/>
              <a:lumOff val="60000"/>
            </a:schemeClr>
          </a:solidFill>
        </p:spPr>
        <p:txBody>
          <a:bodyPr wrap="square">
            <a:spAutoFit/>
          </a:bodyPr>
          <a:lstStyle/>
          <a:p>
            <a:pPr fontAlgn="base"/>
            <a:r>
              <a:rPr lang="ru-RU" b="1" dirty="0">
                <a:latin typeface="Times New Roman" pitchFamily="18" charset="0"/>
                <a:cs typeface="Times New Roman" pitchFamily="18" charset="0"/>
              </a:rPr>
              <a:t>3-тарау. Баланы </a:t>
            </a:r>
            <a:r>
              <a:rPr lang="ru-RU" b="1" dirty="0" err="1">
                <a:latin typeface="Times New Roman" pitchFamily="18" charset="0"/>
                <a:cs typeface="Times New Roman" pitchFamily="18" charset="0"/>
              </a:rPr>
              <a:t>жәбірлеу</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буллинг</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туралы</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ақпаратты</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қабылдау</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және</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баланы</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жәбірлеу</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буллинг</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белгілерін</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анықтау</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және</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оларға</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ден</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қою</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тәртібі</a:t>
            </a:r>
            <a:endParaRPr lang="ru-RU" b="1" dirty="0">
              <a:latin typeface="Times New Roman" pitchFamily="18" charset="0"/>
              <a:cs typeface="Times New Roman" pitchFamily="18" charset="0"/>
            </a:endParaRPr>
          </a:p>
        </p:txBody>
      </p:sp>
    </p:spTree>
    <p:extLst>
      <p:ext uri="{BB962C8B-B14F-4D97-AF65-F5344CB8AC3E}">
        <p14:creationId xmlns:p14="http://schemas.microsoft.com/office/powerpoint/2010/main" val="322275679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Picture 2"/>
          <p:cNvPicPr>
            <a:picLocks noChangeAspect="1"/>
          </p:cNvPicPr>
          <p:nvPr/>
        </p:nvPicPr>
        <p:blipFill>
          <a:blip r:embed="rId3">
            <a:extLst/>
          </a:blip>
          <a:stretch>
            <a:fillRect/>
          </a:stretch>
        </p:blipFill>
        <p:spPr>
          <a:xfrm>
            <a:off x="7812360" y="-17378"/>
            <a:ext cx="1331640" cy="6892756"/>
          </a:xfrm>
          <a:prstGeom prst="rect">
            <a:avLst/>
          </a:prstGeom>
          <a:ln w="12700">
            <a:miter lim="400000"/>
          </a:ln>
        </p:spPr>
      </p:pic>
      <p:sp>
        <p:nvSpPr>
          <p:cNvPr id="2" name="Прямоугольник 1"/>
          <p:cNvSpPr/>
          <p:nvPr/>
        </p:nvSpPr>
        <p:spPr>
          <a:xfrm>
            <a:off x="323528" y="1052736"/>
            <a:ext cx="8496944" cy="5355312"/>
          </a:xfrm>
          <a:prstGeom prst="rect">
            <a:avLst/>
          </a:prstGeom>
        </p:spPr>
        <p:txBody>
          <a:bodyPr wrap="square">
            <a:spAutoFit/>
          </a:bodyPr>
          <a:lstStyle/>
          <a:p>
            <a:pPr fontAlgn="base"/>
            <a:r>
              <a:rPr lang="ru-RU" dirty="0">
                <a:latin typeface="Times New Roman" pitchFamily="18" charset="0"/>
                <a:cs typeface="Times New Roman" pitchFamily="18" charset="0"/>
              </a:rPr>
              <a:t> </a:t>
            </a:r>
            <a:r>
              <a:rPr lang="ru-RU" b="1" u="sng" dirty="0">
                <a:solidFill>
                  <a:srgbClr val="FF0000"/>
                </a:solidFill>
                <a:latin typeface="Times New Roman" pitchFamily="18" charset="0"/>
                <a:cs typeface="Times New Roman" pitchFamily="18" charset="0"/>
              </a:rPr>
              <a:t>11. </a:t>
            </a:r>
            <a:r>
              <a:rPr lang="ru-RU" b="1" u="sng" dirty="0" err="1">
                <a:solidFill>
                  <a:srgbClr val="FF0000"/>
                </a:solidFill>
                <a:latin typeface="Times New Roman" pitchFamily="18" charset="0"/>
                <a:cs typeface="Times New Roman" pitchFamily="18" charset="0"/>
              </a:rPr>
              <a:t>Жәбірлеуге</a:t>
            </a:r>
            <a:r>
              <a:rPr lang="ru-RU" b="1" u="sng" dirty="0">
                <a:solidFill>
                  <a:srgbClr val="FF0000"/>
                </a:solidFill>
                <a:latin typeface="Times New Roman" pitchFamily="18" charset="0"/>
                <a:cs typeface="Times New Roman" pitchFamily="18" charset="0"/>
              </a:rPr>
              <a:t> </a:t>
            </a:r>
            <a:r>
              <a:rPr lang="ru-RU" dirty="0">
                <a:latin typeface="Times New Roman" pitchFamily="18" charset="0"/>
                <a:cs typeface="Times New Roman" pitchFamily="18" charset="0"/>
              </a:rPr>
              <a:t>(</a:t>
            </a:r>
            <a:r>
              <a:rPr lang="ru-RU" dirty="0" err="1">
                <a:latin typeface="Times New Roman" pitchFamily="18" charset="0"/>
                <a:cs typeface="Times New Roman" pitchFamily="18" charset="0"/>
              </a:rPr>
              <a:t>буллингке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ұшыраның</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заңды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өкілдері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білім</a:t>
            </a:r>
            <a:r>
              <a:rPr lang="ru-RU" dirty="0">
                <a:latin typeface="Times New Roman" pitchFamily="18" charset="0"/>
                <a:cs typeface="Times New Roman" pitchFamily="18" charset="0"/>
              </a:rPr>
              <a:t> беру </a:t>
            </a:r>
            <a:r>
              <a:rPr lang="ru-RU" dirty="0" err="1">
                <a:latin typeface="Times New Roman" pitchFamily="18" charset="0"/>
                <a:cs typeface="Times New Roman" pitchFamily="18" charset="0"/>
              </a:rPr>
              <a:t>саласындағы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жергілікті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атқарушы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органның</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шешімімен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келіспеген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жағдайда</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оған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Қазақстан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Республикасының</a:t>
            </a:r>
            <a:r>
              <a:rPr lang="ru-RU" dirty="0">
                <a:latin typeface="Times New Roman" pitchFamily="18" charset="0"/>
                <a:cs typeface="Times New Roman" pitchFamily="18" charset="0"/>
              </a:rPr>
              <a:t> 2020 </a:t>
            </a:r>
            <a:r>
              <a:rPr lang="ru-RU" dirty="0" err="1">
                <a:latin typeface="Times New Roman" pitchFamily="18" charset="0"/>
                <a:cs typeface="Times New Roman" pitchFamily="18" charset="0"/>
              </a:rPr>
              <a:t>жылғы</a:t>
            </a:r>
            <a:r>
              <a:rPr lang="ru-RU" dirty="0">
                <a:latin typeface="Times New Roman" pitchFamily="18" charset="0"/>
                <a:cs typeface="Times New Roman" pitchFamily="18" charset="0"/>
              </a:rPr>
              <a:t> 29 </a:t>
            </a:r>
            <a:r>
              <a:rPr lang="ru-RU" dirty="0" err="1">
                <a:latin typeface="Times New Roman" pitchFamily="18" charset="0"/>
                <a:cs typeface="Times New Roman" pitchFamily="18" charset="0"/>
              </a:rPr>
              <a:t>маусымдағы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Әкімшілік</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рәсімдік-процестік</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кодексінің</a:t>
            </a:r>
            <a:r>
              <a:rPr lang="ru-RU" dirty="0">
                <a:latin typeface="Times New Roman" pitchFamily="18" charset="0"/>
                <a:cs typeface="Times New Roman" pitchFamily="18" charset="0"/>
              </a:rPr>
              <a:t> 91-бабының </a:t>
            </a:r>
            <a:r>
              <a:rPr lang="ru-RU" dirty="0">
                <a:latin typeface="Times New Roman" pitchFamily="18" charset="0"/>
                <a:cs typeface="Times New Roman" pitchFamily="18" charset="0"/>
                <a:hlinkClick r:id="rId4"/>
              </a:rPr>
              <a:t>5-тармағына</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сәйкес</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шағым</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жасайды</a:t>
            </a:r>
            <a:r>
              <a:rPr lang="ru-RU" dirty="0" smtClean="0">
                <a:latin typeface="Times New Roman" pitchFamily="18" charset="0"/>
                <a:cs typeface="Times New Roman" pitchFamily="18" charset="0"/>
              </a:rPr>
              <a:t>.</a:t>
            </a:r>
          </a:p>
          <a:p>
            <a:pPr fontAlgn="base"/>
            <a:endParaRPr lang="ru-RU" dirty="0">
              <a:latin typeface="Times New Roman" pitchFamily="18" charset="0"/>
              <a:cs typeface="Times New Roman" pitchFamily="18" charset="0"/>
            </a:endParaRPr>
          </a:p>
          <a:p>
            <a:pPr fontAlgn="base"/>
            <a:r>
              <a:rPr lang="ru-RU" dirty="0" smtClean="0">
                <a:latin typeface="Times New Roman" pitchFamily="18" charset="0"/>
                <a:cs typeface="Times New Roman" pitchFamily="18" charset="0"/>
              </a:rPr>
              <a:t> </a:t>
            </a:r>
            <a:r>
              <a:rPr lang="ru-RU" b="1" u="sng" dirty="0">
                <a:solidFill>
                  <a:srgbClr val="FF0000"/>
                </a:solidFill>
                <a:latin typeface="Times New Roman" pitchFamily="18" charset="0"/>
                <a:cs typeface="Times New Roman" pitchFamily="18" charset="0"/>
              </a:rPr>
              <a:t>12. </a:t>
            </a:r>
            <a:r>
              <a:rPr lang="ru-RU" b="1" u="sng" dirty="0" err="1">
                <a:solidFill>
                  <a:srgbClr val="FF0000"/>
                </a:solidFill>
                <a:latin typeface="Times New Roman" pitchFamily="18" charset="0"/>
                <a:cs typeface="Times New Roman" pitchFamily="18" charset="0"/>
              </a:rPr>
              <a:t>Жәбірлеуге</a:t>
            </a:r>
            <a:r>
              <a:rPr lang="ru-RU" b="1" u="sng" dirty="0">
                <a:solidFill>
                  <a:srgbClr val="FF0000"/>
                </a:solidFill>
                <a:latin typeface="Times New Roman" pitchFamily="18" charset="0"/>
                <a:cs typeface="Times New Roman" pitchFamily="18" charset="0"/>
              </a:rPr>
              <a:t> </a:t>
            </a:r>
            <a:r>
              <a:rPr lang="ru-RU" dirty="0">
                <a:latin typeface="Times New Roman" pitchFamily="18" charset="0"/>
                <a:cs typeface="Times New Roman" pitchFamily="18" charset="0"/>
              </a:rPr>
              <a:t>(</a:t>
            </a:r>
            <a:r>
              <a:rPr lang="ru-RU" dirty="0" err="1">
                <a:latin typeface="Times New Roman" pitchFamily="18" charset="0"/>
                <a:cs typeface="Times New Roman" pitchFamily="18" charset="0"/>
              </a:rPr>
              <a:t>буллингке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ұшыраған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кәмелетке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толмағанды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әлеуметтік</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оңалту</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туралы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және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кәмелетке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толмағанды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жәбірлеудің</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буллингтің</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бастамашысының</a:t>
            </a:r>
            <a:r>
              <a:rPr lang="ru-RU" dirty="0">
                <a:latin typeface="Times New Roman" pitchFamily="18" charset="0"/>
                <a:cs typeface="Times New Roman" pitchFamily="18" charset="0"/>
              </a:rPr>
              <a:t>/</a:t>
            </a:r>
            <a:r>
              <a:rPr lang="ru-RU" dirty="0" err="1">
                <a:latin typeface="Times New Roman" pitchFamily="18" charset="0"/>
                <a:cs typeface="Times New Roman" pitchFamily="18" charset="0"/>
              </a:rPr>
              <a:t>бастаушысының</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әлеуметтік</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бейімдеу</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туралы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шешім</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алғаннан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кейін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білім</a:t>
            </a:r>
            <a:r>
              <a:rPr lang="ru-RU" dirty="0">
                <a:latin typeface="Times New Roman" pitchFamily="18" charset="0"/>
                <a:cs typeface="Times New Roman" pitchFamily="18" charset="0"/>
              </a:rPr>
              <a:t> беру </a:t>
            </a:r>
            <a:r>
              <a:rPr lang="ru-RU" dirty="0" err="1">
                <a:latin typeface="Times New Roman" pitchFamily="18" charset="0"/>
                <a:cs typeface="Times New Roman" pitchFamily="18" charset="0"/>
              </a:rPr>
              <a:t>ұйымы</a:t>
            </a:r>
            <a:r>
              <a:rPr lang="ru-RU" dirty="0">
                <a:latin typeface="Times New Roman" pitchFamily="18" charset="0"/>
                <a:cs typeface="Times New Roman" pitchFamily="18" charset="0"/>
              </a:rPr>
              <a:t>:</a:t>
            </a:r>
          </a:p>
          <a:p>
            <a:pPr fontAlgn="base"/>
            <a:r>
              <a:rPr lang="ru-RU" dirty="0">
                <a:latin typeface="Times New Roman" pitchFamily="18" charset="0"/>
                <a:cs typeface="Times New Roman" pitchFamily="18" charset="0"/>
              </a:rPr>
              <a:t>    </a:t>
            </a:r>
            <a:endParaRPr lang="ru-RU" dirty="0" smtClean="0">
              <a:latin typeface="Times New Roman" pitchFamily="18" charset="0"/>
              <a:cs typeface="Times New Roman" pitchFamily="18" charset="0"/>
            </a:endParaRPr>
          </a:p>
          <a:p>
            <a:pPr fontAlgn="base"/>
            <a:r>
              <a:rPr lang="ru-RU" dirty="0">
                <a:latin typeface="Times New Roman" pitchFamily="18" charset="0"/>
                <a:cs typeface="Times New Roman" pitchFamily="18" charset="0"/>
              </a:rPr>
              <a:t>  1) "Орта </a:t>
            </a:r>
            <a:r>
              <a:rPr lang="ru-RU" dirty="0" err="1">
                <a:latin typeface="Times New Roman" pitchFamily="18" charset="0"/>
                <a:cs typeface="Times New Roman" pitchFamily="18" charset="0"/>
              </a:rPr>
              <a:t>білім</a:t>
            </a:r>
            <a:r>
              <a:rPr lang="ru-RU" dirty="0">
                <a:latin typeface="Times New Roman" pitchFamily="18" charset="0"/>
                <a:cs typeface="Times New Roman" pitchFamily="18" charset="0"/>
              </a:rPr>
              <a:t> беру </a:t>
            </a:r>
            <a:r>
              <a:rPr lang="ru-RU" dirty="0" err="1">
                <a:latin typeface="Times New Roman" pitchFamily="18" charset="0"/>
                <a:cs typeface="Times New Roman" pitchFamily="18" charset="0"/>
              </a:rPr>
              <a:t>ұйымдарындағы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психологиялық</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қызмет</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қызметінің</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қағидаларын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бекіту</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туралы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Қазақстан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Республикасы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Оқу-ағарту</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министрінің</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м.а</a:t>
            </a:r>
            <a:r>
              <a:rPr lang="ru-RU" dirty="0">
                <a:latin typeface="Times New Roman" pitchFamily="18" charset="0"/>
                <a:cs typeface="Times New Roman" pitchFamily="18" charset="0"/>
              </a:rPr>
              <a:t>. 2022 </a:t>
            </a:r>
            <a:r>
              <a:rPr lang="ru-RU" dirty="0" err="1">
                <a:latin typeface="Times New Roman" pitchFamily="18" charset="0"/>
                <a:cs typeface="Times New Roman" pitchFamily="18" charset="0"/>
              </a:rPr>
              <a:t>жылғы</a:t>
            </a:r>
            <a:r>
              <a:rPr lang="ru-RU" dirty="0">
                <a:latin typeface="Times New Roman" pitchFamily="18" charset="0"/>
                <a:cs typeface="Times New Roman" pitchFamily="18" charset="0"/>
              </a:rPr>
              <a:t> 25 </a:t>
            </a:r>
            <a:r>
              <a:rPr lang="ru-RU" dirty="0" err="1">
                <a:latin typeface="Times New Roman" pitchFamily="18" charset="0"/>
                <a:cs typeface="Times New Roman" pitchFamily="18" charset="0"/>
              </a:rPr>
              <a:t>тамыздағы</a:t>
            </a:r>
            <a:r>
              <a:rPr lang="ru-RU" dirty="0">
                <a:latin typeface="Times New Roman" pitchFamily="18" charset="0"/>
                <a:cs typeface="Times New Roman" pitchFamily="18" charset="0"/>
              </a:rPr>
              <a:t> № 377 </a:t>
            </a:r>
            <a:r>
              <a:rPr lang="ru-RU" dirty="0" err="1">
                <a:latin typeface="Times New Roman" pitchFamily="18" charset="0"/>
                <a:cs typeface="Times New Roman" pitchFamily="18" charset="0"/>
                <a:hlinkClick r:id="rId5"/>
              </a:rPr>
              <a:t>бұйрығына</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сәйкес</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Нормативтік</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құқықтық</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актілерді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мемлекеттік</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тіркеу</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тізілімінде</a:t>
            </a:r>
            <a:r>
              <a:rPr lang="ru-RU" dirty="0">
                <a:latin typeface="Times New Roman" pitchFamily="18" charset="0"/>
                <a:cs typeface="Times New Roman" pitchFamily="18" charset="0"/>
              </a:rPr>
              <a:t> № 29288 </a:t>
            </a:r>
            <a:r>
              <a:rPr lang="ru-RU" dirty="0" err="1">
                <a:latin typeface="Times New Roman" pitchFamily="18" charset="0"/>
                <a:cs typeface="Times New Roman" pitchFamily="18" charset="0"/>
              </a:rPr>
              <a:t>болып</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тіркелген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баланы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жәбірлеуге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буллингке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қатысушыларға</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психологиялық</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қолдау</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көрсетуді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жеке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жұмыс</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жоспарын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әзірлеу</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арқылы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жүзеге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асырады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оған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жәберлеуге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буллингке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ұшыраған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баланы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әлеуметтік</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оңалту</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және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жәбірлеудің</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буллингтің</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бастамашысын</a:t>
            </a:r>
            <a:r>
              <a:rPr lang="ru-RU" dirty="0">
                <a:latin typeface="Times New Roman" pitchFamily="18" charset="0"/>
                <a:cs typeface="Times New Roman" pitchFamily="18" charset="0"/>
              </a:rPr>
              <a:t>/</a:t>
            </a:r>
            <a:r>
              <a:rPr lang="ru-RU" dirty="0" err="1">
                <a:latin typeface="Times New Roman" pitchFamily="18" charset="0"/>
                <a:cs typeface="Times New Roman" pitchFamily="18" charset="0"/>
              </a:rPr>
              <a:t>бастаушысын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әлеуметтік</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бейімдеу</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жөніндегі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шаралар</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кіреді</a:t>
            </a:r>
            <a:r>
              <a:rPr lang="ru-RU" dirty="0">
                <a:latin typeface="Times New Roman" pitchFamily="18" charset="0"/>
                <a:cs typeface="Times New Roman" pitchFamily="18" charset="0"/>
              </a:rPr>
              <a:t>;</a:t>
            </a:r>
          </a:p>
          <a:p>
            <a:pPr fontAlgn="base"/>
            <a:r>
              <a:rPr lang="ru-RU" dirty="0">
                <a:latin typeface="Times New Roman" pitchFamily="18" charset="0"/>
                <a:cs typeface="Times New Roman" pitchFamily="18" charset="0"/>
              </a:rPr>
              <a:t>     </a:t>
            </a:r>
          </a:p>
        </p:txBody>
      </p:sp>
      <p:sp>
        <p:nvSpPr>
          <p:cNvPr id="6" name="Прямоугольник 5"/>
          <p:cNvSpPr/>
          <p:nvPr/>
        </p:nvSpPr>
        <p:spPr>
          <a:xfrm>
            <a:off x="467544" y="236983"/>
            <a:ext cx="8010636" cy="646331"/>
          </a:xfrm>
          <a:prstGeom prst="rect">
            <a:avLst/>
          </a:prstGeom>
          <a:solidFill>
            <a:schemeClr val="accent2">
              <a:lumMod val="40000"/>
              <a:lumOff val="60000"/>
            </a:schemeClr>
          </a:solidFill>
        </p:spPr>
        <p:txBody>
          <a:bodyPr wrap="square">
            <a:spAutoFit/>
          </a:bodyPr>
          <a:lstStyle/>
          <a:p>
            <a:pPr fontAlgn="base"/>
            <a:r>
              <a:rPr lang="ru-RU" b="1" dirty="0">
                <a:latin typeface="Times New Roman" pitchFamily="18" charset="0"/>
                <a:cs typeface="Times New Roman" pitchFamily="18" charset="0"/>
              </a:rPr>
              <a:t>3-тарау. Баланы </a:t>
            </a:r>
            <a:r>
              <a:rPr lang="ru-RU" b="1" dirty="0" err="1">
                <a:latin typeface="Times New Roman" pitchFamily="18" charset="0"/>
                <a:cs typeface="Times New Roman" pitchFamily="18" charset="0"/>
              </a:rPr>
              <a:t>жәбірлеу</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буллинг</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туралы</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ақпаратты</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қабылдау</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және</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баланы</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жәбірлеу</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буллинг</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белгілерін</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анықтау</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және</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оларға</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ден</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қою</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тәртібі</a:t>
            </a:r>
            <a:endParaRPr lang="ru-RU" b="1" dirty="0">
              <a:latin typeface="Times New Roman" pitchFamily="18" charset="0"/>
              <a:cs typeface="Times New Roman" pitchFamily="18" charset="0"/>
            </a:endParaRPr>
          </a:p>
        </p:txBody>
      </p:sp>
    </p:spTree>
    <p:extLst>
      <p:ext uri="{BB962C8B-B14F-4D97-AF65-F5344CB8AC3E}">
        <p14:creationId xmlns:p14="http://schemas.microsoft.com/office/powerpoint/2010/main" val="202275061"/>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247</TotalTime>
  <Words>1087</Words>
  <Application>Microsoft Office PowerPoint</Application>
  <PresentationFormat>Экран (4:3)</PresentationFormat>
  <Paragraphs>306</Paragraphs>
  <Slides>13</Slides>
  <Notes>9</Notes>
  <HiddenSlides>0</HiddenSlides>
  <MMClips>0</MMClips>
  <ScaleCrop>false</ScaleCrop>
  <HeadingPairs>
    <vt:vector size="4" baseType="variant">
      <vt:variant>
        <vt:lpstr>Тема</vt:lpstr>
      </vt:variant>
      <vt:variant>
        <vt:i4>1</vt:i4>
      </vt:variant>
      <vt:variant>
        <vt:lpstr>Заголовки слайдов</vt:lpstr>
      </vt:variant>
      <vt:variant>
        <vt:i4>13</vt:i4>
      </vt:variant>
    </vt:vector>
  </HeadingPairs>
  <TitlesOfParts>
    <vt:vector size="14" baseType="lpstr">
      <vt:lpstr>Тема Office</vt:lpstr>
      <vt:lpstr>Презентация PowerPoint</vt:lpstr>
      <vt:lpstr>Әлеуметтік оңалту - кәмелетке толмағандар арасындағы құқық бұзушылықтардың, қадағалаусыз және панасыз қалудың профилактикасы жүйесінің органдары мен мекемелері жүзеге асыратын өмірде қиын жағдайға душар болған кәмелетке толмағанды құқықтық, әлеуметтік, дене бітімі, психикалық, педагогикалық, моральдық және (немесе) материалдық жағынан қалпына келтіруге бағытталған шаралар кешені</vt:lpstr>
      <vt:lpstr>Баланың заңды өкiлдерi – Қазақстан Республикасының заңнамасына сәйкес балаға қамқорлық жасауды, бiлiм, тәрбие берудi, оның құқықтары мен мүдделерiн қорғауды жүзеге асыратын ата-аналар (ата-ана), бала асырап алушылар, қорғаншы немесе қамқоршы, баланы қабылдайтын ата-ана (баланы қабылдайтын ата-аналар), патронат тәрбиешi және оларды алмастырушы басқа да адамдар.</vt:lpstr>
      <vt:lpstr>Білім беру ұйымының әкімшілігі баланы жәбірлеудің (буллингтің) профилактикасы және алдын алу жөніндегі қызметті қамтамасыз етеді және білім беру процесіне қатысушылардың құқықтары мен мүдделерін құрметтеуді, баланы жәбірлеуге (буллингке) нөлдік төзімділік мәдениетін қалыптастыруға бағытталған білім беру ортасында жағдай жасайды.</vt:lpstr>
      <vt:lpstr>2-тарау. Баланы жәбірлеудің (буллингтің) профилактикасын жүргізу тәртібі.</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Admin</dc:creator>
  <cp:lastModifiedBy>Мадина</cp:lastModifiedBy>
  <cp:revision>20</cp:revision>
  <dcterms:created xsi:type="dcterms:W3CDTF">2022-09-14T17:33:18Z</dcterms:created>
  <dcterms:modified xsi:type="dcterms:W3CDTF">2023-12-09T05:49:36Z</dcterms:modified>
</cp:coreProperties>
</file>