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65" r:id="rId5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-90" y="-6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5" name="Straight Connector 31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Isosceles Triangle 26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30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8"/>
            <p:cNvSpPr/>
            <p:nvPr/>
          </p:nvSpPr>
          <p:spPr>
            <a:xfrm rot="10800000">
              <a:off x="0" y="-528"/>
              <a:ext cx="842963" cy="5666225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A7580-68D7-4962-818C-CADC35B1747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0262D-9BB6-4327-AFE4-D5EB27BB55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ED24C-2B7D-4A7D-8DBB-E008ADF69761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7BD0E-F4B9-46F7-8170-C6947297AC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9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1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D02A9F-3263-46B3-8DA1-98FE1AA46DA0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0BEFC-3053-4273-A1A5-45C6E6B3CC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19AA8-7BA5-4DF5-AE8A-10B451081728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C35F34-11A8-4EA4-9A3D-212068A606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3"/>
          <p:cNvSpPr txBox="1"/>
          <p:nvPr/>
        </p:nvSpPr>
        <p:spPr>
          <a:xfrm>
            <a:off x="541338" y="79057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“</a:t>
            </a:r>
          </a:p>
        </p:txBody>
      </p:sp>
      <p:sp>
        <p:nvSpPr>
          <p:cNvPr id="6" name="TextBox 24"/>
          <p:cNvSpPr txBox="1"/>
          <p:nvPr/>
        </p:nvSpPr>
        <p:spPr>
          <a:xfrm>
            <a:off x="8893175" y="2886075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28D93-E250-40F8-A48C-4F8D3434FC06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F8FCD-FC04-4FA3-80E5-FE2AB452C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A288F-7630-4B1F-BB1A-2D5642B65AD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07999-E9A0-4840-8996-6B56E8EAFC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153C4B-6F97-4827-AA43-01240488022B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EBFCC-3F8C-4810-B3F1-8C7C631C68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85F3F-2642-4F29-B807-59C0D1E8102E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98F08-8E67-4E5F-810B-3CE7F978F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C8D52-E62A-4C55-9E47-705EA3F3250F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5A290-775E-4C53-BCE0-00F82A9674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6995A-8D1E-4132-BA1D-037629C176B9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14AFF-DAFB-4360-AD8D-E63EF32B9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059F7-3A3F-4F5F-815E-7EAE1009F3E7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437AE-E436-496C-8898-D877DE2B0D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21F60-B664-4487-8825-1EDECF0222FE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77581-FA21-47DA-8A1A-99E00C66D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54840-7916-4938-847E-D83B642559D8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A7D0A-6DD0-4B27-9287-C7F57BBCC0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2B893-478A-4053-86D8-3EE577D798FD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F27D5-2DE3-4323-AF6D-147FB36C3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1FF73-7D01-4BF7-9E9C-6FEFEC98773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881DC-153E-4AA1-BE58-ABB5FE4C8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84E1D-F35F-4694-A7DE-0D3632EBDBDA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28B8F-07AD-4EA5-AD85-CB5F1C1651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0" y="-7938"/>
            <a:ext cx="12192000" cy="6865938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3" y="-528"/>
              <a:ext cx="1219200" cy="6858528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4738" y="3681168"/>
              <a:ext cx="4764087" cy="3176832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2100" y="-8467"/>
              <a:ext cx="3006725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2788" y="-8467"/>
              <a:ext cx="2589212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863" y="3047706"/>
              <a:ext cx="3259137" cy="3810294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5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188" y="-8467"/>
              <a:ext cx="1290637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9463" y="-8467"/>
              <a:ext cx="1249362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138" y="3589086"/>
              <a:ext cx="1817687" cy="326891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2981"/>
              <a:ext cx="449263" cy="2845019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77863" y="609600"/>
            <a:ext cx="8596312" cy="132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77863" y="2160588"/>
            <a:ext cx="8596312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663" y="6042025"/>
            <a:ext cx="9112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5E3E7C-2F8F-4E5B-A96E-6BC00693C56B}" type="datetimeFigureOut">
              <a:rPr lang="ru-RU"/>
              <a:pPr>
                <a:defRPr/>
              </a:pPr>
              <a:t>25.05.2023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863" y="6042025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963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fld id="{6FC57DE4-4C78-4F1A-ACB8-E23791171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2" r:id="rId2"/>
    <p:sldLayoutId id="2147483721" r:id="rId3"/>
    <p:sldLayoutId id="2147483720" r:id="rId4"/>
    <p:sldLayoutId id="2147483719" r:id="rId5"/>
    <p:sldLayoutId id="2147483718" r:id="rId6"/>
    <p:sldLayoutId id="2147483717" r:id="rId7"/>
    <p:sldLayoutId id="2147483716" r:id="rId8"/>
    <p:sldLayoutId id="2147483715" r:id="rId9"/>
    <p:sldLayoutId id="2147483714" r:id="rId10"/>
    <p:sldLayoutId id="2147483724" r:id="rId11"/>
    <p:sldLayoutId id="2147483713" r:id="rId12"/>
    <p:sldLayoutId id="2147483725" r:id="rId13"/>
    <p:sldLayoutId id="2147483712" r:id="rId14"/>
    <p:sldLayoutId id="2147483711" r:id="rId15"/>
    <p:sldLayoutId id="2147483710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7875" y="287338"/>
            <a:ext cx="8283575" cy="3763962"/>
          </a:xfrm>
        </p:spPr>
        <p:txBody>
          <a:bodyPr/>
          <a:lstStyle/>
          <a:p>
            <a:pPr algn="ctr" eaLnBrk="1" hangingPunct="1"/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Памятка психолога для родителей по организации дистанционного обучения</a:t>
            </a:r>
            <a:endParaRPr lang="ru-RU" sz="48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40375" y="4518025"/>
            <a:ext cx="3733800" cy="1419225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 3" charset="2"/>
              <a:buNone/>
              <a:defRPr/>
            </a:pPr>
            <a:r>
              <a:rPr lang="kk-KZ" sz="2800" b="1" i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учитель ребенка- родитель</a:t>
            </a:r>
            <a:endParaRPr lang="ru-RU" sz="28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274175" y="6086475"/>
            <a:ext cx="2917825" cy="771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2000" i="1" dirty="0">
                <a:solidFill>
                  <a:schemeClr val="accent6">
                    <a:lumMod val="50000"/>
                  </a:schemeClr>
                </a:solidFill>
              </a:rPr>
              <a:t>Мы вместе….</a:t>
            </a:r>
            <a:endParaRPr lang="ru-RU" sz="2000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9648825" y="109538"/>
            <a:ext cx="2401888" cy="11604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E76618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Оставайтесь дома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ъект 2"/>
          <p:cNvSpPr>
            <a:spLocks noGrp="1"/>
          </p:cNvSpPr>
          <p:nvPr>
            <p:ph idx="1"/>
          </p:nvPr>
        </p:nvSpPr>
        <p:spPr>
          <a:xfrm>
            <a:off x="676275" y="274638"/>
            <a:ext cx="8596313" cy="4297362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1.В первую очередь следует сохранить и поддерживать для себя и ребенка привычный распорядок и ритм дня (время сна и бодрствования, время начала уроков, их продолжительность, «переменки» и пр.). Резкие изменения режима дня могут вызвать существенные перестройки адаптивных возможностей ребенка и привести к излишнему напряжению и стрессу. 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2. Родителям и близким ребенка важно самим постараться сохранить спокойное, адекватное  отношение к происходящему. Эмоциональное состояние ребенка напрямую зависит от состояния взрослого (родителей, близких). </a:t>
            </a:r>
          </a:p>
          <a:p>
            <a:pPr eaLnBrk="1" hangingPunct="1">
              <a:buFont typeface="Wingdings 3" pitchFamily="18" charset="2"/>
              <a:buNone/>
            </a:pPr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3. Постарайтесь разобраться в рекомендациях, которые Вы получаете от школы по организации дистанционного обучения детей. Ориентируйтесь только на официальную информацию, которую Вы получаете от классного руководителя и администрации школы.</a:t>
            </a:r>
          </a:p>
          <a:p>
            <a:pPr eaLnBrk="1" hangingPunct="1"/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ru-RU" sz="2400" b="1">
              <a:solidFill>
                <a:srgbClr val="3333CC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250825" y="273050"/>
            <a:ext cx="10826750" cy="6584950"/>
          </a:xfrm>
        </p:spPr>
        <p:txBody>
          <a:bodyPr/>
          <a:lstStyle/>
          <a:p>
            <a:pPr eaLnBrk="1" hangingPunct="1">
              <a:buFont typeface="Wingdings 3" pitchFamily="18" charset="2"/>
              <a:buNone/>
            </a:pPr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4. Родители могут повысить привлекательность дистанционных уроков, если попробуют «освоить» некоторые из них вместе с ребенком. </a:t>
            </a: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5. Во время вынужденного нахождения дома Вам и ребенку важно оставаться в контакте с близким социальным окружением (посредством телефона, мессенджера)</a:t>
            </a:r>
          </a:p>
          <a:p>
            <a:pPr eaLnBrk="1" hangingPunct="1"/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6.Надо предусмотреть периоды самостоятельной активности ребенка (не надо его все время развлекать и занимать) Главная идея состоит в том, что пребывание дома — не «наказание», а ресурс для освоения новых навыков, получения знаний, для новых интересных дел. </a:t>
            </a:r>
          </a:p>
          <a:p>
            <a:pPr eaLnBrk="1" hangingPunct="1"/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7. </a:t>
            </a:r>
            <a:r>
              <a:rPr lang="ru-RU" sz="24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Убедитесь, что ваш ребенок проводит меньше времени в интернете и больше времени самостоятельно </a:t>
            </a:r>
            <a:r>
              <a:rPr lang="kk-KZ" sz="2400" b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ru-RU" sz="2400" b="1">
                <a:solidFill>
                  <a:srgbClr val="3333CC"/>
                </a:solidFill>
                <a:latin typeface="Times New Roman" pitchFamily="18" charset="0"/>
              </a:rPr>
              <a:t>Главная идея состоит в том, что пребывание дома — не «наказание», а ресурс для освоения новых навыков, получения знаний, для новых интересных дел. </a:t>
            </a:r>
            <a:endParaRPr lang="ru-RU" sz="2400" b="1">
              <a:solidFill>
                <a:srgbClr val="FF0000"/>
              </a:solidFill>
              <a:latin typeface="Times New Roman" pitchFamily="18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ru-RU" sz="2400" b="1">
                <a:solidFill>
                  <a:srgbClr val="FF0000"/>
                </a:solidFill>
                <a:latin typeface="Times New Roman" pitchFamily="18" charset="0"/>
              </a:rPr>
              <a:t>Вы можете написать или позвонить в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WhatSapp </a:t>
            </a:r>
            <a:r>
              <a:rPr lang="ru-RU" sz="2400" b="1">
                <a:solidFill>
                  <a:srgbClr val="FF0000"/>
                </a:solidFill>
                <a:latin typeface="Times New Roman" pitchFamily="18" charset="0"/>
              </a:rPr>
              <a:t>(можно видеозвонок)</a:t>
            </a:r>
          </a:p>
          <a:p>
            <a:pPr algn="ctr" eaLnBrk="1" hangingPunct="1"/>
            <a:r>
              <a:rPr lang="ru-RU" sz="2400" b="1">
                <a:solidFill>
                  <a:srgbClr val="FF0000"/>
                </a:solidFill>
                <a:latin typeface="Times New Roman" pitchFamily="18" charset="0"/>
              </a:rPr>
              <a:t>школьному психологу Жантасовой Ольге Николаевне 8(708)2487283 и получить консультацию по интересующему вас вопросу или проблеме</a:t>
            </a:r>
          </a:p>
          <a:p>
            <a:pPr lvl="4" eaLnBrk="1" hangingPunct="1">
              <a:buFont typeface="Wingdings 3" pitchFamily="18" charset="2"/>
              <a:buNone/>
            </a:pPr>
            <a:endParaRPr lang="ru-RU" sz="24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idx="1"/>
          </p:nvPr>
        </p:nvSpPr>
        <p:spPr>
          <a:xfrm>
            <a:off x="677863" y="914400"/>
            <a:ext cx="8596312" cy="5127625"/>
          </a:xfrm>
        </p:spPr>
        <p:txBody>
          <a:bodyPr/>
          <a:lstStyle/>
          <a:p>
            <a:pPr marL="0" indent="0" algn="ctr" eaLnBrk="1" hangingPunct="1">
              <a:buFont typeface="Wingdings 3" pitchFamily="18" charset="2"/>
              <a:buNone/>
            </a:pPr>
            <a:r>
              <a:rPr lang="ru-RU" sz="40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Понимая ситуацию в стране, ради нашего будущего, учитесь дома</a:t>
            </a:r>
            <a:endParaRPr lang="kk-KZ" sz="4000" b="1" i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Wingdings 3" pitchFamily="18" charset="2"/>
              <a:buNone/>
            </a:pPr>
            <a:r>
              <a:rPr lang="kk-KZ" sz="48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вместе с нами </a:t>
            </a:r>
            <a:r>
              <a:rPr lang="kk-KZ" sz="48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ru-RU" sz="4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106</TotalTime>
  <Words>259</Words>
  <Application>Microsoft Office PowerPoint</Application>
  <PresentationFormat>Широкоэкранный</PresentationFormat>
  <Paragraphs>15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Аспект</vt:lpstr>
      <vt:lpstr>      Памятка психолога для родителей по организации дистанционного обучения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Қашықтан оқытуды ұйымдастыру жөнінде ата-аналар мен оқушыларға арналған жадынама</dc:title>
  <dc:creator>User</dc:creator>
  <cp:lastModifiedBy>Перизат Сапарова</cp:lastModifiedBy>
  <cp:revision>20</cp:revision>
  <dcterms:created xsi:type="dcterms:W3CDTF">2020-03-31T15:26:49Z</dcterms:created>
  <dcterms:modified xsi:type="dcterms:W3CDTF">2023-05-25T04:28:56Z</dcterms:modified>
</cp:coreProperties>
</file>