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1" r:id="rId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dilet.zan.kz/rus/docs/V2000021579#z4" TargetMode="External"/><Relationship Id="rId2" Type="http://schemas.openxmlformats.org/officeDocument/2006/relationships/hyperlink" Target="https://adilet.zan.kz/rus/docs/V1200007495#z469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adilet.zan.kz/rus/docs/V1200007495#z48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764704"/>
            <a:ext cx="7992888" cy="6138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Times New Roman"/>
                <a:ea typeface="Calibri"/>
                <a:cs typeface="Arial"/>
              </a:rPr>
              <a:t>Коммунальное государственное учреждение</a:t>
            </a:r>
            <a:endParaRPr lang="ru-RU" sz="1600" dirty="0">
              <a:latin typeface="Calibri"/>
              <a:ea typeface="Calibri"/>
              <a:cs typeface="Arial"/>
            </a:endParaRPr>
          </a:p>
          <a:p>
            <a:pPr algn="ctr"/>
            <a:r>
              <a:rPr lang="ru-RU" sz="1600" dirty="0" smtClean="0">
                <a:latin typeface="Times New Roman"/>
                <a:ea typeface="Calibri"/>
                <a:cs typeface="Arial"/>
              </a:rPr>
              <a:t>«Школа </a:t>
            </a:r>
            <a:r>
              <a:rPr lang="ru-RU" sz="1600" dirty="0">
                <a:latin typeface="Times New Roman"/>
                <a:ea typeface="Calibri"/>
                <a:cs typeface="Arial"/>
              </a:rPr>
              <a:t>– лицей имени </a:t>
            </a:r>
            <a:r>
              <a:rPr lang="ru-RU" sz="1600" dirty="0" err="1">
                <a:latin typeface="Times New Roman"/>
                <a:ea typeface="Calibri"/>
                <a:cs typeface="Arial"/>
              </a:rPr>
              <a:t>Бауыржана</a:t>
            </a:r>
            <a:r>
              <a:rPr lang="ru-RU" sz="1600" dirty="0">
                <a:latin typeface="Times New Roman"/>
                <a:ea typeface="Calibri"/>
                <a:cs typeface="Arial"/>
              </a:rPr>
              <a:t> </a:t>
            </a:r>
            <a:r>
              <a:rPr lang="ru-RU" sz="1600" dirty="0" err="1">
                <a:latin typeface="Times New Roman"/>
                <a:ea typeface="Calibri"/>
                <a:cs typeface="Arial"/>
              </a:rPr>
              <a:t>Момышулы</a:t>
            </a:r>
            <a:r>
              <a:rPr lang="ru-RU" sz="1600" dirty="0">
                <a:latin typeface="Times New Roman"/>
                <a:ea typeface="Calibri"/>
                <a:cs typeface="Arial"/>
              </a:rPr>
              <a:t>» </a:t>
            </a:r>
            <a:endParaRPr lang="ru-RU" sz="1600" dirty="0" smtClean="0">
              <a:latin typeface="Times New Roman"/>
              <a:ea typeface="Calibri"/>
              <a:cs typeface="Arial"/>
            </a:endParaRPr>
          </a:p>
          <a:p>
            <a:pPr algn="ctr"/>
            <a:r>
              <a:rPr lang="ru-RU" sz="1600" dirty="0" smtClean="0">
                <a:latin typeface="Times New Roman"/>
                <a:ea typeface="Calibri"/>
                <a:cs typeface="Arial"/>
              </a:rPr>
              <a:t>отдела </a:t>
            </a:r>
            <a:r>
              <a:rPr lang="ru-RU" sz="1600" dirty="0">
                <a:latin typeface="Times New Roman"/>
                <a:ea typeface="Calibri"/>
                <a:cs typeface="Arial"/>
              </a:rPr>
              <a:t>образования города Темиртау управления образования Карагандинской области</a:t>
            </a:r>
            <a:endParaRPr lang="ru-RU" sz="1600" dirty="0">
              <a:latin typeface="Calibri"/>
              <a:ea typeface="Calibri"/>
              <a:cs typeface="Arial"/>
            </a:endParaRPr>
          </a:p>
          <a:p>
            <a:pPr algn="ctr"/>
            <a:r>
              <a:rPr lang="ru-RU" sz="1600" dirty="0">
                <a:latin typeface="Times New Roman"/>
                <a:ea typeface="Calibri"/>
                <a:cs typeface="Arial"/>
              </a:rPr>
              <a:t> </a:t>
            </a:r>
            <a:r>
              <a:rPr lang="ru-RU" sz="1600" b="1" dirty="0">
                <a:latin typeface="Times New Roman"/>
                <a:ea typeface="Calibri"/>
                <a:cs typeface="Arial"/>
              </a:rPr>
              <a:t>объявляет конкурс на вакантные должности педагогических работников</a:t>
            </a:r>
            <a:r>
              <a:rPr lang="ru-RU" sz="1600" dirty="0">
                <a:latin typeface="Times New Roman"/>
                <a:ea typeface="Calibri"/>
                <a:cs typeface="Arial"/>
              </a:rPr>
              <a:t> </a:t>
            </a:r>
            <a:endParaRPr lang="ru-RU" sz="1600" dirty="0">
              <a:latin typeface="Calibri"/>
              <a:ea typeface="Calibri"/>
              <a:cs typeface="Arial"/>
            </a:endParaRPr>
          </a:p>
          <a:p>
            <a:pPr algn="ctr"/>
            <a:r>
              <a:rPr lang="ru-RU" sz="1600" u="sng" dirty="0">
                <a:latin typeface="Times New Roman"/>
                <a:ea typeface="Calibri"/>
                <a:cs typeface="Arial"/>
              </a:rPr>
              <a:t>с 09.03.2023г. по 24.03.2023г. </a:t>
            </a:r>
            <a:endParaRPr lang="ru-RU" sz="1600" dirty="0">
              <a:latin typeface="Calibri"/>
              <a:ea typeface="Calibri"/>
              <a:cs typeface="Arial"/>
            </a:endParaRPr>
          </a:p>
          <a:p>
            <a:pPr algn="ctr"/>
            <a:r>
              <a:rPr lang="ru-RU" sz="1600" b="1" u="sng" dirty="0">
                <a:latin typeface="Times New Roman"/>
                <a:ea typeface="Calibri"/>
                <a:cs typeface="Arial"/>
              </a:rPr>
              <a:t>Заседание конкурсной комиссии состоится 27.03.2023г.</a:t>
            </a:r>
            <a:endParaRPr lang="ru-RU" sz="1600" dirty="0">
              <a:latin typeface="Calibri"/>
              <a:ea typeface="Calibri"/>
              <a:cs typeface="Arial"/>
            </a:endParaRPr>
          </a:p>
          <a:p>
            <a:pPr algn="ctr"/>
            <a:r>
              <a:rPr lang="ru-RU" sz="1600" b="1" dirty="0">
                <a:latin typeface="Times New Roman"/>
                <a:ea typeface="Calibri"/>
                <a:cs typeface="Arial"/>
              </a:rPr>
              <a:t> Прием документов осуществляется до 20.03.2023 г. </a:t>
            </a:r>
            <a:endParaRPr lang="ru-RU" sz="1600" dirty="0">
              <a:latin typeface="Calibri"/>
              <a:ea typeface="Calibri"/>
              <a:cs typeface="Arial"/>
            </a:endParaRPr>
          </a:p>
          <a:p>
            <a:pPr algn="ctr"/>
            <a:r>
              <a:rPr lang="ru-RU" sz="1600" dirty="0">
                <a:latin typeface="Times New Roman"/>
                <a:ea typeface="Calibri"/>
                <a:cs typeface="Arial"/>
              </a:rPr>
              <a:t>(список документов для участия в конкурсе прилагается) </a:t>
            </a:r>
            <a:endParaRPr lang="ru-RU" sz="1600" dirty="0">
              <a:latin typeface="Calibri"/>
              <a:ea typeface="Calibri"/>
              <a:cs typeface="Arial"/>
            </a:endParaRPr>
          </a:p>
          <a:p>
            <a:pPr algn="ctr"/>
            <a:r>
              <a:rPr lang="ru-RU" sz="1600" b="1" dirty="0">
                <a:latin typeface="Times New Roman"/>
                <a:ea typeface="Calibri"/>
                <a:cs typeface="Arial"/>
              </a:rPr>
              <a:t> </a:t>
            </a:r>
            <a:r>
              <a:rPr lang="ru-RU" sz="1600" b="1" dirty="0" smtClean="0">
                <a:latin typeface="Times New Roman"/>
                <a:ea typeface="Calibri"/>
                <a:cs typeface="Arial"/>
              </a:rPr>
              <a:t>Вакантные должности: </a:t>
            </a:r>
          </a:p>
          <a:p>
            <a:pPr algn="ctr"/>
            <a:r>
              <a:rPr lang="ru-RU" sz="1600" dirty="0" smtClean="0">
                <a:latin typeface="Times New Roman"/>
                <a:ea typeface="Calibri"/>
                <a:cs typeface="Arial"/>
              </a:rPr>
              <a:t>Учитель </a:t>
            </a:r>
            <a:r>
              <a:rPr lang="ru-RU" sz="1600" dirty="0">
                <a:latin typeface="Times New Roman"/>
                <a:ea typeface="Calibri"/>
                <a:cs typeface="Arial"/>
              </a:rPr>
              <a:t>физической культуры и спорта (с русским языком обучения)– 1 ставка </a:t>
            </a:r>
            <a:endParaRPr lang="ru-RU" sz="1600" dirty="0">
              <a:latin typeface="Calibri"/>
              <a:ea typeface="Calibri"/>
              <a:cs typeface="Arial"/>
            </a:endParaRPr>
          </a:p>
          <a:p>
            <a:pPr algn="ctr"/>
            <a:r>
              <a:rPr lang="ru-RU" sz="1600" dirty="0" smtClean="0">
                <a:latin typeface="Times New Roman"/>
                <a:ea typeface="Calibri"/>
                <a:cs typeface="Arial"/>
              </a:rPr>
              <a:t>Учитель </a:t>
            </a:r>
            <a:r>
              <a:rPr lang="ru-RU" sz="1600" dirty="0">
                <a:latin typeface="Times New Roman"/>
                <a:ea typeface="Calibri"/>
                <a:cs typeface="Arial"/>
              </a:rPr>
              <a:t>русского языка и литературы (с русским языком обучения)– 1 ставка</a:t>
            </a:r>
          </a:p>
          <a:p>
            <a:pPr algn="ctr"/>
            <a:r>
              <a:rPr lang="ru-RU" sz="1600" dirty="0" smtClean="0">
                <a:latin typeface="Times New Roman"/>
                <a:ea typeface="Calibri"/>
                <a:cs typeface="Arial"/>
              </a:rPr>
              <a:t>Учитель </a:t>
            </a:r>
            <a:r>
              <a:rPr lang="ru-RU" sz="1600" dirty="0">
                <a:latin typeface="Times New Roman"/>
                <a:ea typeface="Calibri"/>
                <a:cs typeface="Arial"/>
              </a:rPr>
              <a:t>начальных классов (с русским языком обучения) – 1 </a:t>
            </a:r>
            <a:r>
              <a:rPr lang="ru-RU" sz="1600" dirty="0" smtClean="0">
                <a:latin typeface="Times New Roman"/>
                <a:ea typeface="Calibri"/>
                <a:cs typeface="Arial"/>
              </a:rPr>
              <a:t>ставка</a:t>
            </a:r>
          </a:p>
          <a:p>
            <a:pPr algn="ctr"/>
            <a:r>
              <a:rPr lang="ru-RU" sz="1600" dirty="0" smtClean="0">
                <a:latin typeface="Times New Roman"/>
                <a:ea typeface="Calibri"/>
                <a:cs typeface="Arial"/>
              </a:rPr>
              <a:t>Учитель </a:t>
            </a:r>
            <a:r>
              <a:rPr lang="ru-RU" sz="1600" dirty="0">
                <a:latin typeface="Times New Roman"/>
                <a:ea typeface="Calibri"/>
                <a:cs typeface="Arial"/>
              </a:rPr>
              <a:t>информатики (с русским языком обучения) –1 ставка </a:t>
            </a:r>
            <a:endParaRPr lang="ru-RU" sz="1600" dirty="0" smtClean="0">
              <a:latin typeface="Times New Roman"/>
              <a:ea typeface="Calibri"/>
              <a:cs typeface="Arial"/>
            </a:endParaRPr>
          </a:p>
          <a:p>
            <a:pPr algn="ctr"/>
            <a:r>
              <a:rPr lang="ru-RU" sz="1600" dirty="0" smtClean="0">
                <a:latin typeface="Times New Roman"/>
                <a:ea typeface="Calibri"/>
                <a:cs typeface="Arial"/>
              </a:rPr>
              <a:t>Учитель </a:t>
            </a:r>
            <a:r>
              <a:rPr lang="ru-RU" sz="1600" dirty="0">
                <a:latin typeface="Times New Roman"/>
                <a:ea typeface="Calibri"/>
                <a:cs typeface="Arial"/>
              </a:rPr>
              <a:t>математики (с русским языком обучения) – 1 ставка </a:t>
            </a:r>
            <a:endParaRPr lang="ru-RU" sz="1600" dirty="0" smtClean="0">
              <a:latin typeface="Times New Roman"/>
              <a:ea typeface="Calibri"/>
              <a:cs typeface="Arial"/>
            </a:endParaRPr>
          </a:p>
          <a:p>
            <a:pPr algn="ctr"/>
            <a:r>
              <a:rPr lang="ru-RU" sz="1600" dirty="0" smtClean="0">
                <a:latin typeface="Times New Roman"/>
                <a:ea typeface="Calibri"/>
                <a:cs typeface="Arial"/>
              </a:rPr>
              <a:t>Учитель </a:t>
            </a:r>
            <a:r>
              <a:rPr lang="ru-RU" sz="1600" dirty="0">
                <a:latin typeface="Times New Roman"/>
                <a:ea typeface="Calibri"/>
                <a:cs typeface="Arial"/>
              </a:rPr>
              <a:t>биологии (с русским языком обучения) – 1 ставка</a:t>
            </a:r>
          </a:p>
          <a:p>
            <a:pPr algn="ctr"/>
            <a:r>
              <a:rPr lang="ru-RU" sz="1600" dirty="0" smtClean="0">
                <a:latin typeface="Times New Roman"/>
                <a:ea typeface="Calibri"/>
                <a:cs typeface="Arial"/>
              </a:rPr>
              <a:t>Учитель </a:t>
            </a:r>
            <a:r>
              <a:rPr lang="ru-RU" sz="1600" dirty="0">
                <a:latin typeface="Times New Roman"/>
                <a:ea typeface="Calibri"/>
                <a:cs typeface="Arial"/>
              </a:rPr>
              <a:t>истории (с русским языком обучения) – 2 ставки </a:t>
            </a:r>
            <a:endParaRPr lang="ru-RU" sz="1600" dirty="0" smtClean="0">
              <a:latin typeface="Times New Roman"/>
              <a:ea typeface="Calibri"/>
              <a:cs typeface="Arial"/>
            </a:endParaRPr>
          </a:p>
          <a:p>
            <a:pPr algn="ctr"/>
            <a:r>
              <a:rPr lang="ru-RU" sz="1600" dirty="0" smtClean="0">
                <a:latin typeface="Times New Roman"/>
                <a:ea typeface="Calibri"/>
                <a:cs typeface="Arial"/>
              </a:rPr>
              <a:t>Учитель </a:t>
            </a:r>
            <a:r>
              <a:rPr lang="ru-RU" sz="1600" dirty="0">
                <a:latin typeface="Times New Roman"/>
                <a:ea typeface="Calibri"/>
                <a:cs typeface="Arial"/>
              </a:rPr>
              <a:t>истории (с русским языком обучения) – 1 ставка</a:t>
            </a:r>
          </a:p>
          <a:p>
            <a:pPr algn="ctr"/>
            <a:r>
              <a:rPr lang="ru-RU" sz="1600" dirty="0" smtClean="0">
                <a:latin typeface="Times New Roman"/>
                <a:ea typeface="Calibri"/>
                <a:cs typeface="Arial"/>
              </a:rPr>
              <a:t>Учитель </a:t>
            </a:r>
            <a:r>
              <a:rPr lang="ru-RU" sz="1600" dirty="0">
                <a:latin typeface="Times New Roman"/>
                <a:ea typeface="Calibri"/>
                <a:cs typeface="Arial"/>
              </a:rPr>
              <a:t>физики (с русским языком обучения) – 1 ставка</a:t>
            </a:r>
          </a:p>
          <a:p>
            <a:pPr algn="ctr"/>
            <a:r>
              <a:rPr lang="ru-RU" sz="1600" dirty="0" smtClean="0">
                <a:latin typeface="Times New Roman"/>
                <a:ea typeface="Calibri"/>
                <a:cs typeface="Arial"/>
              </a:rPr>
              <a:t>Заместитель </a:t>
            </a:r>
            <a:r>
              <a:rPr lang="ru-RU" sz="1600" dirty="0">
                <a:latin typeface="Times New Roman"/>
                <a:ea typeface="Calibri"/>
                <a:cs typeface="Arial"/>
              </a:rPr>
              <a:t>директора по воспитательной работе – 1 ставка</a:t>
            </a:r>
            <a:endParaRPr lang="ru-RU" sz="1600" b="1" dirty="0">
              <a:latin typeface="Times New Roman"/>
              <a:ea typeface="Calibri"/>
              <a:cs typeface="Arial"/>
            </a:endParaRPr>
          </a:p>
          <a:p>
            <a:pPr algn="ctr"/>
            <a:r>
              <a:rPr lang="ru-RU" sz="1600" dirty="0" smtClean="0">
                <a:latin typeface="Times New Roman"/>
                <a:ea typeface="Calibri"/>
                <a:cs typeface="Arial"/>
              </a:rPr>
              <a:t>Педагог </a:t>
            </a:r>
            <a:r>
              <a:rPr lang="ru-RU" sz="1600" dirty="0">
                <a:latin typeface="Times New Roman"/>
                <a:ea typeface="Calibri"/>
                <a:cs typeface="Arial"/>
              </a:rPr>
              <a:t>– </a:t>
            </a:r>
            <a:r>
              <a:rPr lang="ru-RU" sz="1600" dirty="0" err="1">
                <a:latin typeface="Times New Roman"/>
                <a:ea typeface="Calibri"/>
                <a:cs typeface="Arial"/>
              </a:rPr>
              <a:t>профориентатор</a:t>
            </a:r>
            <a:r>
              <a:rPr lang="ru-RU" sz="1600" dirty="0">
                <a:latin typeface="Times New Roman"/>
                <a:ea typeface="Calibri"/>
                <a:cs typeface="Arial"/>
              </a:rPr>
              <a:t> -1 ставка</a:t>
            </a:r>
            <a:endParaRPr lang="ru-RU" sz="1600" dirty="0">
              <a:latin typeface="Calibri"/>
              <a:ea typeface="Calibri"/>
              <a:cs typeface="Arial"/>
            </a:endParaRPr>
          </a:p>
          <a:p>
            <a:pPr algn="ctr"/>
            <a:r>
              <a:rPr lang="ru-RU" sz="1600" dirty="0">
                <a:latin typeface="Times New Roman"/>
                <a:ea typeface="Calibri"/>
                <a:cs typeface="Arial"/>
              </a:rPr>
              <a:t>Педагог – организатор -1 ставка</a:t>
            </a:r>
            <a:endParaRPr lang="ru-RU" sz="1600" dirty="0">
              <a:latin typeface="Calibri"/>
              <a:ea typeface="Calibri"/>
              <a:cs typeface="Arial"/>
            </a:endParaRPr>
          </a:p>
          <a:p>
            <a:pPr algn="ctr"/>
            <a:r>
              <a:rPr lang="ru-RU" sz="1600" dirty="0">
                <a:latin typeface="Times New Roman"/>
                <a:ea typeface="Calibri"/>
                <a:cs typeface="Arial"/>
              </a:rPr>
              <a:t>Старшая вожатая – 1 ставка </a:t>
            </a:r>
            <a:endParaRPr lang="ru-RU" sz="1600" dirty="0">
              <a:latin typeface="Calibri"/>
              <a:ea typeface="Calibri"/>
              <a:cs typeface="Arial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latin typeface="Times New Roman"/>
                <a:ea typeface="Calibri"/>
                <a:cs typeface="Arial"/>
              </a:rPr>
              <a:t>Бухгалтер  -1 ставка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latin typeface="Times New Roman"/>
                <a:ea typeface="Calibri"/>
                <a:cs typeface="Arial"/>
              </a:rPr>
              <a:t> </a:t>
            </a:r>
            <a:endParaRPr lang="ru-RU" sz="1600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93944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4006" y="908720"/>
            <a:ext cx="777686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/>
            <a:r>
              <a:rPr lang="ru-RU" sz="1100" dirty="0">
                <a:solidFill>
                  <a:prstClr val="black"/>
                </a:solidFill>
                <a:latin typeface="+mj-lt"/>
              </a:rPr>
              <a:t>1) заявление об участии в конкурсе с указанием перечня прилагаемых документов по форме согласно</a:t>
            </a:r>
            <a:r>
              <a:rPr lang="ru-RU" sz="1100" dirty="0">
                <a:latin typeface="+mj-lt"/>
              </a:rPr>
              <a:t> </a:t>
            </a:r>
            <a:r>
              <a:rPr lang="ru-RU" sz="1100" u="sng" dirty="0">
                <a:latin typeface="+mj-lt"/>
                <a:hlinkClick r:id="rId2"/>
              </a:rPr>
              <a:t>приложению 10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 </a:t>
            </a:r>
            <a:r>
              <a:rPr lang="ru-RU" sz="1100" dirty="0" smtClean="0">
                <a:solidFill>
                  <a:prstClr val="black"/>
                </a:solidFill>
                <a:latin typeface="+mj-lt"/>
              </a:rPr>
              <a:t>приказ  </a:t>
            </a:r>
            <a:r>
              <a:rPr lang="ru-RU" sz="1100" dirty="0">
                <a:latin typeface="+mj-lt"/>
                <a:ea typeface="Calibri"/>
                <a:cs typeface="Arial"/>
              </a:rPr>
              <a:t>№ 57 МОН РК от 21.02.2012г.</a:t>
            </a:r>
            <a:r>
              <a:rPr lang="ru-RU" sz="1100" dirty="0" smtClean="0">
                <a:solidFill>
                  <a:prstClr val="black"/>
                </a:solidFill>
                <a:latin typeface="+mj-lt"/>
              </a:rPr>
              <a:t>;</a:t>
            </a:r>
            <a:endParaRPr lang="ru-RU" sz="1100" dirty="0">
              <a:solidFill>
                <a:prstClr val="black"/>
              </a:solidFill>
              <a:latin typeface="+mj-lt"/>
            </a:endParaRPr>
          </a:p>
          <a:p>
            <a:pPr lvl="0" fontAlgn="base"/>
            <a:r>
              <a:rPr lang="ru-RU" sz="1100" dirty="0" smtClean="0">
                <a:solidFill>
                  <a:prstClr val="black"/>
                </a:solidFill>
              </a:rPr>
              <a:t>2</a:t>
            </a:r>
            <a:r>
              <a:rPr lang="ru-RU" sz="1100" dirty="0">
                <a:solidFill>
                  <a:prstClr val="black"/>
                </a:solidFill>
              </a:rPr>
              <a:t>) документ, удостоверяющий личность либо электронный документ из сервиса цифровых документов (для идентификации);</a:t>
            </a:r>
          </a:p>
          <a:p>
            <a:pPr lvl="0" fontAlgn="base"/>
            <a:r>
              <a:rPr lang="ru-RU" sz="1100" dirty="0" smtClean="0">
                <a:solidFill>
                  <a:prstClr val="black"/>
                </a:solidFill>
              </a:rPr>
              <a:t>3</a:t>
            </a:r>
            <a:r>
              <a:rPr lang="ru-RU" sz="1100" dirty="0">
                <a:solidFill>
                  <a:prstClr val="black"/>
                </a:solidFill>
              </a:rPr>
              <a:t>) заполненный личный листок по учету кадров (с указанием адреса фактического места жительства и контактных телефонов – при </a:t>
            </a:r>
            <a:r>
              <a:rPr lang="ru-RU" sz="1100" dirty="0" smtClean="0">
                <a:solidFill>
                  <a:prstClr val="black"/>
                </a:solidFill>
              </a:rPr>
              <a:t>наличии, фото 4/6 );</a:t>
            </a:r>
            <a:endParaRPr lang="ru-RU" sz="1100" dirty="0">
              <a:solidFill>
                <a:prstClr val="black"/>
              </a:solidFill>
            </a:endParaRPr>
          </a:p>
          <a:p>
            <a:pPr lvl="0" fontAlgn="base"/>
            <a:r>
              <a:rPr lang="ru-RU" sz="1100" dirty="0" smtClean="0">
                <a:solidFill>
                  <a:prstClr val="black"/>
                </a:solidFill>
              </a:rPr>
              <a:t>4</a:t>
            </a:r>
            <a:r>
              <a:rPr lang="ru-RU" sz="1100" dirty="0">
                <a:solidFill>
                  <a:prstClr val="black"/>
                </a:solidFill>
              </a:rPr>
              <a:t>) копии документов об образовании в соответствии с предъявляемыми к должности квалификационными требованиями, утвержденными Типовыми квалификационными характеристиками педагогов;</a:t>
            </a:r>
          </a:p>
          <a:p>
            <a:pPr lvl="0" fontAlgn="base"/>
            <a:r>
              <a:rPr lang="ru-RU" sz="1100" dirty="0" smtClean="0">
                <a:solidFill>
                  <a:prstClr val="black"/>
                </a:solidFill>
              </a:rPr>
              <a:t>5</a:t>
            </a:r>
            <a:r>
              <a:rPr lang="ru-RU" sz="1100" dirty="0">
                <a:solidFill>
                  <a:prstClr val="black"/>
                </a:solidFill>
              </a:rPr>
              <a:t>) копию документа, подтверждающую трудовую деятельность (при наличии);</a:t>
            </a:r>
          </a:p>
          <a:p>
            <a:pPr lvl="0" fontAlgn="base"/>
            <a:r>
              <a:rPr lang="ru-RU" sz="1100" dirty="0" smtClean="0">
                <a:solidFill>
                  <a:prstClr val="black"/>
                </a:solidFill>
              </a:rPr>
              <a:t>6</a:t>
            </a:r>
            <a:r>
              <a:rPr lang="ru-RU" sz="1100" dirty="0">
                <a:solidFill>
                  <a:prstClr val="black"/>
                </a:solidFill>
              </a:rPr>
              <a:t>) справку о состоянии здоровья по форме, утвержденной </a:t>
            </a:r>
            <a:r>
              <a:rPr lang="ru-RU" sz="1100" u="sng" dirty="0">
                <a:hlinkClick r:id="rId3"/>
              </a:rPr>
              <a:t>приказом</a:t>
            </a:r>
            <a:r>
              <a:rPr lang="ru-RU" sz="1100" dirty="0"/>
              <a:t> </a:t>
            </a:r>
            <a:r>
              <a:rPr lang="ru-RU" sz="1100" dirty="0">
                <a:solidFill>
                  <a:prstClr val="black"/>
                </a:solidFill>
              </a:rPr>
              <a:t>исполняющего обязанности Министра здравоохранения Республики Казахстан от 30 октября 2020 года № ҚР ДСМ-175/2020 "Об утверждении форм учетной документации в области здравоохранения" (зарегистрирован в Реестре государственной регистрации нормативных правовых актов под № 21579);</a:t>
            </a:r>
          </a:p>
          <a:p>
            <a:pPr lvl="0" fontAlgn="base"/>
            <a:r>
              <a:rPr lang="ru-RU" sz="1100" dirty="0" smtClean="0">
                <a:solidFill>
                  <a:prstClr val="black"/>
                </a:solidFill>
              </a:rPr>
              <a:t>7</a:t>
            </a:r>
            <a:r>
              <a:rPr lang="ru-RU" sz="1100" dirty="0">
                <a:solidFill>
                  <a:prstClr val="black"/>
                </a:solidFill>
              </a:rPr>
              <a:t>) справку с психоневрологической организации;</a:t>
            </a:r>
          </a:p>
          <a:p>
            <a:pPr lvl="0" fontAlgn="base"/>
            <a:r>
              <a:rPr lang="ru-RU" sz="1100" dirty="0" smtClean="0">
                <a:solidFill>
                  <a:prstClr val="black"/>
                </a:solidFill>
              </a:rPr>
              <a:t>8</a:t>
            </a:r>
            <a:r>
              <a:rPr lang="ru-RU" sz="1100" dirty="0">
                <a:solidFill>
                  <a:prstClr val="black"/>
                </a:solidFill>
              </a:rPr>
              <a:t>) справку с наркологической </a:t>
            </a:r>
            <a:r>
              <a:rPr lang="ru-RU" sz="1100" dirty="0" smtClean="0">
                <a:solidFill>
                  <a:prstClr val="black"/>
                </a:solidFill>
              </a:rPr>
              <a:t>организации;</a:t>
            </a:r>
          </a:p>
          <a:p>
            <a:pPr fontAlgn="base"/>
            <a:r>
              <a:rPr lang="ru-RU" sz="1100" dirty="0" smtClean="0">
                <a:solidFill>
                  <a:prstClr val="black"/>
                </a:solidFill>
              </a:rPr>
              <a:t>9) </a:t>
            </a:r>
            <a:r>
              <a:rPr lang="ru-RU" sz="1100" dirty="0">
                <a:solidFill>
                  <a:prstClr val="black"/>
                </a:solidFill>
              </a:rPr>
              <a:t>справку </a:t>
            </a:r>
            <a:r>
              <a:rPr lang="ru-RU" sz="1100" dirty="0" smtClean="0">
                <a:solidFill>
                  <a:prstClr val="black"/>
                </a:solidFill>
              </a:rPr>
              <a:t>об отсутствии судимости;</a:t>
            </a:r>
          </a:p>
          <a:p>
            <a:pPr lvl="0" fontAlgn="base"/>
            <a:r>
              <a:rPr lang="ru-RU" sz="1100" dirty="0" smtClean="0">
                <a:solidFill>
                  <a:prstClr val="black"/>
                </a:solidFill>
              </a:rPr>
              <a:t>10) </a:t>
            </a:r>
            <a:r>
              <a:rPr lang="ru-RU" sz="1100" dirty="0">
                <a:solidFill>
                  <a:prstClr val="black"/>
                </a:solidFill>
              </a:rPr>
              <a:t>сертификат о результатах прохождения сертификации или удостоверение о наличии действующей квалификационной категории не ниже педагога-модератора (при наличии</a:t>
            </a:r>
            <a:r>
              <a:rPr lang="ru-RU" sz="1100" dirty="0" smtClean="0">
                <a:solidFill>
                  <a:prstClr val="black"/>
                </a:solidFill>
              </a:rPr>
              <a:t>);</a:t>
            </a:r>
          </a:p>
          <a:p>
            <a:pPr lvl="0" fontAlgn="base"/>
            <a:r>
              <a:rPr lang="ru-RU" sz="1100" dirty="0" smtClean="0">
                <a:solidFill>
                  <a:prstClr val="black"/>
                </a:solidFill>
              </a:rPr>
              <a:t>11) заполненный </a:t>
            </a:r>
            <a:r>
              <a:rPr lang="ru-RU" sz="1100" dirty="0">
                <a:solidFill>
                  <a:prstClr val="black"/>
                </a:solidFill>
              </a:rPr>
              <a:t>Оценочный лист кандидата на вакантную или временно вакантную должность педагога по форме согласно </a:t>
            </a:r>
            <a:r>
              <a:rPr lang="ru-RU" sz="1100" u="sng" dirty="0">
                <a:solidFill>
                  <a:prstClr val="black"/>
                </a:solidFill>
                <a:hlinkClick r:id="rId4"/>
              </a:rPr>
              <a:t>приложению 11</a:t>
            </a:r>
            <a:r>
              <a:rPr lang="ru-RU" sz="1100" dirty="0">
                <a:solidFill>
                  <a:prstClr val="black"/>
                </a:solidFill>
              </a:rPr>
              <a:t>.</a:t>
            </a:r>
          </a:p>
          <a:p>
            <a:pPr lvl="0" fontAlgn="base"/>
            <a:r>
              <a:rPr lang="ru-RU" sz="1100" dirty="0" smtClean="0">
                <a:solidFill>
                  <a:prstClr val="black"/>
                </a:solidFill>
              </a:rPr>
              <a:t>12) видео презентация </a:t>
            </a:r>
            <a:r>
              <a:rPr lang="ru-RU" sz="1100" dirty="0">
                <a:solidFill>
                  <a:prstClr val="black"/>
                </a:solidFill>
              </a:rPr>
              <a:t>для кандидата без стажа продолжительностью не менее 15 минут, с минимальным разрешением – 720 x 480.</a:t>
            </a:r>
          </a:p>
          <a:p>
            <a:pPr lvl="0" fontAlgn="base"/>
            <a:r>
              <a:rPr lang="ru-RU" sz="1100" dirty="0">
                <a:solidFill>
                  <a:prstClr val="black"/>
                </a:solidFill>
              </a:rPr>
              <a:t> </a:t>
            </a:r>
            <a:r>
              <a:rPr lang="ru-RU" sz="1100" dirty="0" smtClean="0">
                <a:solidFill>
                  <a:prstClr val="black"/>
                </a:solidFill>
              </a:rPr>
              <a:t>13) </a:t>
            </a:r>
            <a:r>
              <a:rPr lang="ru-RU" sz="1100" dirty="0">
                <a:solidFill>
                  <a:prstClr val="black"/>
                </a:solidFill>
              </a:rPr>
              <a:t>Кандидат при наличии представляет дополнительную информацию, касающуюся его образования, опыта работы, профессионального уровня (копии документов о повышении квалификации, присвоении ученых/академических степеней и званий, научных или методических публикациях, квалификационных категорий, рекомендации от руководства предыдущего места работы).</a:t>
            </a:r>
          </a:p>
          <a:p>
            <a:pPr lvl="0" fontAlgn="base"/>
            <a:r>
              <a:rPr lang="ru-RU" sz="1100" dirty="0" smtClean="0">
                <a:solidFill>
                  <a:prstClr val="black"/>
                </a:solidFill>
              </a:rPr>
              <a:t>120</a:t>
            </a:r>
            <a:r>
              <a:rPr lang="ru-RU" sz="1100" dirty="0">
                <a:solidFill>
                  <a:prstClr val="black"/>
                </a:solidFill>
              </a:rPr>
              <a:t>. Отсутствие одного из документов, указанных в пункте 118 настоящих Правил, является основанием для возврата документов кандидату</a:t>
            </a:r>
            <a:r>
              <a:rPr lang="ru-RU" sz="1100" dirty="0" smtClean="0">
                <a:solidFill>
                  <a:prstClr val="black"/>
                </a:solidFill>
              </a:rPr>
              <a:t>.</a:t>
            </a:r>
          </a:p>
          <a:p>
            <a:pPr lvl="0" fontAlgn="base"/>
            <a:endParaRPr lang="ru-RU" sz="1100" dirty="0">
              <a:solidFill>
                <a:prstClr val="black"/>
              </a:solidFill>
            </a:endParaRPr>
          </a:p>
          <a:p>
            <a:pPr algn="ctr"/>
            <a:r>
              <a:rPr lang="ru-RU" sz="1100" dirty="0">
                <a:solidFill>
                  <a:prstClr val="black"/>
                </a:solidFill>
                <a:latin typeface="+mj-lt"/>
                <a:ea typeface="Calibri"/>
                <a:cs typeface="Times New Roman" pitchFamily="18" charset="0"/>
              </a:rPr>
              <a:t>Телефон приемной школы: </a:t>
            </a:r>
            <a:r>
              <a:rPr lang="ru-RU" sz="1100" dirty="0">
                <a:latin typeface="+mj-lt"/>
                <a:ea typeface="Calibri"/>
                <a:cs typeface="Times New Roman" pitchFamily="18" charset="0"/>
              </a:rPr>
              <a:t>8 (7213) 99-70-57; </a:t>
            </a:r>
          </a:p>
          <a:p>
            <a:pPr algn="ctr"/>
            <a:r>
              <a:rPr lang="ru-RU" sz="1100" dirty="0">
                <a:latin typeface="+mj-lt"/>
                <a:ea typeface="Calibri"/>
                <a:cs typeface="Times New Roman" pitchFamily="18" charset="0"/>
              </a:rPr>
              <a:t>Адрес: проспект Мира 62, </a:t>
            </a:r>
            <a:r>
              <a:rPr lang="ru-RU" sz="1100" dirty="0" err="1">
                <a:latin typeface="+mj-lt"/>
                <a:ea typeface="Calibri"/>
                <a:cs typeface="Times New Roman" pitchFamily="18" charset="0"/>
              </a:rPr>
              <a:t>г.Темиртау</a:t>
            </a:r>
            <a:r>
              <a:rPr lang="ru-RU" sz="1100" dirty="0">
                <a:latin typeface="+mj-lt"/>
                <a:ea typeface="Calibri"/>
                <a:cs typeface="Times New Roman" pitchFamily="18" charset="0"/>
              </a:rPr>
              <a:t>, Карагандинской области</a:t>
            </a:r>
          </a:p>
          <a:p>
            <a:pPr algn="just"/>
            <a:endParaRPr lang="ru-RU" sz="1100" dirty="0">
              <a:solidFill>
                <a:prstClr val="black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233136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203</TotalTime>
  <Words>71</Words>
  <Application>Microsoft Office PowerPoint</Application>
  <PresentationFormat>Экран (4:3)</PresentationFormat>
  <Paragraphs>41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Остин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Салтанат</dc:creator>
  <cp:lastModifiedBy>User</cp:lastModifiedBy>
  <cp:revision>14</cp:revision>
  <cp:lastPrinted>2023-03-09T08:25:02Z</cp:lastPrinted>
  <dcterms:created xsi:type="dcterms:W3CDTF">2022-12-29T08:22:19Z</dcterms:created>
  <dcterms:modified xsi:type="dcterms:W3CDTF">2023-03-09T08:44:51Z</dcterms:modified>
</cp:coreProperties>
</file>