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6" r:id="rId3"/>
    <p:sldId id="283" r:id="rId4"/>
    <p:sldId id="284" r:id="rId5"/>
    <p:sldId id="270" r:id="rId6"/>
    <p:sldId id="271" r:id="rId7"/>
    <p:sldId id="279" r:id="rId8"/>
    <p:sldId id="258" r:id="rId9"/>
    <p:sldId id="280" r:id="rId10"/>
    <p:sldId id="274" r:id="rId11"/>
    <p:sldId id="281" r:id="rId12"/>
    <p:sldId id="275" r:id="rId13"/>
    <p:sldId id="282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48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206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37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74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41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19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57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96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3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74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08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33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23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467411"/>
            <a:ext cx="81764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002060"/>
                </a:solidFill>
              </a:rPr>
              <a:t>Директордың тәрбие ісі</a:t>
            </a:r>
            <a:r>
              <a:rPr lang="ru-RU" sz="3200" dirty="0" smtClean="0">
                <a:solidFill>
                  <a:srgbClr val="002060"/>
                </a:solidFill>
              </a:rPr>
              <a:t> бойынша </a:t>
            </a:r>
            <a:r>
              <a:rPr lang="ru-RU" sz="3200" dirty="0" err="1" smtClean="0">
                <a:solidFill>
                  <a:srgbClr val="002060"/>
                </a:solidFill>
              </a:rPr>
              <a:t>орынбасарының ППМАЖ-гі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қызметі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Picture 2" descr="Picture 2"/>
          <p:cNvPicPr>
            <a:picLocks noChangeAspect="1"/>
          </p:cNvPicPr>
          <p:nvPr/>
        </p:nvPicPr>
        <p:blipFill>
          <a:blip r:embed="rId2"/>
          <a:srcRect l="22010" r="20204"/>
          <a:stretch>
            <a:fillRect/>
          </a:stretch>
        </p:blipFill>
        <p:spPr>
          <a:xfrm>
            <a:off x="0" y="0"/>
            <a:ext cx="2031573" cy="1214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2" descr="Picture 2"/>
          <p:cNvPicPr>
            <a:picLocks noChangeAspect="1"/>
          </p:cNvPicPr>
          <p:nvPr/>
        </p:nvPicPr>
        <p:blipFill rotWithShape="1">
          <a:blip r:embed="rId3" cstate="print"/>
          <a:srcRect l="74024" t="35190" r="1367"/>
          <a:stretch/>
        </p:blipFill>
        <p:spPr>
          <a:xfrm>
            <a:off x="107504" y="5085184"/>
            <a:ext cx="703480" cy="16288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/>
          <p:cNvSpPr txBox="1"/>
          <p:nvPr/>
        </p:nvSpPr>
        <p:spPr>
          <a:xfrm>
            <a:off x="973481" y="6276743"/>
            <a:ext cx="7688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rgbClr val="002060"/>
                </a:solidFill>
              </a:rPr>
              <a:t>Әлеуметтік-психологиялық сүйемелдеу зертханасы         ақпан  2023ж.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0"/>
            <a:ext cx="7429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1400" dirty="0" smtClean="0">
              <a:solidFill>
                <a:srgbClr val="002060"/>
              </a:solidFill>
            </a:endParaRPr>
          </a:p>
          <a:p>
            <a:pPr algn="ctr"/>
            <a:r>
              <a:rPr lang="kk-KZ" sz="1400" dirty="0" smtClean="0">
                <a:solidFill>
                  <a:srgbClr val="002060"/>
                </a:solidFill>
              </a:rPr>
              <a:t>Қарағанды облысының  білім басқармасы «Сарыарқа дарыны» балаларға қосымша  білім беру аймақтық ғылыми-практикалық орталығы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55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Дети требующие особого педагогического внимания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182028"/>
              </p:ext>
            </p:extLst>
          </p:nvPr>
        </p:nvGraphicFramePr>
        <p:xfrm>
          <a:off x="285720" y="642918"/>
          <a:ext cx="8643998" cy="5356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04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173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497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164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№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Группа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Ответственные/</a:t>
                      </a:r>
                    </a:p>
                    <a:p>
                      <a:pPr algn="ctr"/>
                      <a:r>
                        <a:rPr lang="ru-RU" sz="1600" b="1" dirty="0"/>
                        <a:t>контроль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Ответственные/</a:t>
                      </a:r>
                    </a:p>
                    <a:p>
                      <a:pPr algn="ctr"/>
                      <a:r>
                        <a:rPr lang="ru-RU" sz="1400" b="1" dirty="0"/>
                        <a:t>участники педагогического </a:t>
                      </a:r>
                    </a:p>
                    <a:p>
                      <a:pPr algn="ctr"/>
                      <a:r>
                        <a:rPr lang="ru-RU" sz="1400" b="1" dirty="0"/>
                        <a:t>взаимодействия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ВШК-1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Социально </a:t>
                      </a:r>
                      <a:r>
                        <a:rPr lang="ru-RU" sz="1800" b="1" dirty="0"/>
                        <a:t>уязвимые</a:t>
                      </a:r>
                      <a:r>
                        <a:rPr lang="ru-RU" sz="1600" dirty="0"/>
                        <a:t>(малообеспеченные, многодетные, опекаемые, сироты ОБПР, и </a:t>
                      </a:r>
                      <a:r>
                        <a:rPr lang="ru-RU" sz="1600" dirty="0" err="1"/>
                        <a:t>т.д</a:t>
                      </a:r>
                      <a:r>
                        <a:rPr lang="ru-RU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Зам. директора по</a:t>
                      </a:r>
                      <a:r>
                        <a:rPr lang="ru-RU" sz="1400" baseline="0" dirty="0"/>
                        <a:t> ВР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Классный руководитель</a:t>
                      </a:r>
                    </a:p>
                    <a:p>
                      <a:r>
                        <a:rPr lang="ru-RU" sz="1400" dirty="0"/>
                        <a:t>Социальный педагог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ВШК-2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/>
                        <a:t>Девиантные</a:t>
                      </a:r>
                      <a:r>
                        <a:rPr lang="ru-RU" b="1" dirty="0"/>
                        <a:t> и </a:t>
                      </a:r>
                      <a:r>
                        <a:rPr lang="ru-RU" b="1" dirty="0" err="1"/>
                        <a:t>делинквентные</a:t>
                      </a:r>
                      <a:r>
                        <a:rPr lang="ru-RU" b="1" dirty="0"/>
                        <a:t> </a:t>
                      </a:r>
                      <a:r>
                        <a:rPr lang="ru-RU" sz="1600" dirty="0"/>
                        <a:t>(</a:t>
                      </a:r>
                      <a:r>
                        <a:rPr lang="ru-RU" sz="1600" dirty="0" err="1"/>
                        <a:t>аутодеструктивные</a:t>
                      </a:r>
                      <a:r>
                        <a:rPr lang="ru-RU" sz="1600" dirty="0"/>
                        <a:t>, асоциальные)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Зам. директора по ВР</a:t>
                      </a:r>
                    </a:p>
                    <a:p>
                      <a:r>
                        <a:rPr lang="ru-RU" sz="1400" dirty="0"/>
                        <a:t>Зам. директора по УВР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Классный руководитель</a:t>
                      </a:r>
                    </a:p>
                    <a:p>
                      <a:r>
                        <a:rPr lang="ru-RU" sz="1400" dirty="0"/>
                        <a:t>Социальный педагог</a:t>
                      </a:r>
                    </a:p>
                    <a:p>
                      <a:r>
                        <a:rPr lang="ru-RU" sz="1400" dirty="0"/>
                        <a:t>Педагоги</a:t>
                      </a:r>
                    </a:p>
                    <a:p>
                      <a:r>
                        <a:rPr lang="ru-RU" sz="1400" dirty="0"/>
                        <a:t>Педагог-психолог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ВШК-3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Педагогически запущенные </a:t>
                      </a:r>
                      <a:r>
                        <a:rPr lang="ru-RU" sz="1600" dirty="0"/>
                        <a:t>(проблемы в обучении)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Зам. директора по ВР</a:t>
                      </a:r>
                    </a:p>
                    <a:p>
                      <a:r>
                        <a:rPr lang="ru-RU" sz="1400" dirty="0"/>
                        <a:t>Зам. директора по УВР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Педагоги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Классный руководитель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ВШК -4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Дети с ОВР </a:t>
                      </a:r>
                      <a:r>
                        <a:rPr lang="ru-RU" sz="1600" dirty="0"/>
                        <a:t>(ПМПК, инвалиды, хронические заболевания)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Зам. директора по ВР</a:t>
                      </a:r>
                    </a:p>
                    <a:p>
                      <a:r>
                        <a:rPr lang="ru-RU" sz="1400" dirty="0"/>
                        <a:t>Зам. директора по УВР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Классный руководитель</a:t>
                      </a:r>
                    </a:p>
                    <a:p>
                      <a:r>
                        <a:rPr lang="ru-RU" sz="1400" dirty="0"/>
                        <a:t>Социальный педагог</a:t>
                      </a:r>
                    </a:p>
                    <a:p>
                      <a:r>
                        <a:rPr lang="ru-RU" sz="1400" dirty="0"/>
                        <a:t>Педагоги</a:t>
                      </a:r>
                    </a:p>
                    <a:p>
                      <a:r>
                        <a:rPr lang="ru-RU" sz="1400" dirty="0"/>
                        <a:t>Педагог-психолог</a:t>
                      </a:r>
                    </a:p>
                    <a:p>
                      <a:r>
                        <a:rPr lang="ru-RU" sz="1400" dirty="0"/>
                        <a:t>Специальные педагоги</a:t>
                      </a:r>
                    </a:p>
                    <a:p>
                      <a:r>
                        <a:rPr lang="ru-RU" sz="1400" dirty="0" err="1"/>
                        <a:t>Мед.работник</a:t>
                      </a:r>
                      <a:endParaRPr lang="ru-RU" sz="1600" dirty="0"/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4" name="Picture 2" descr="Picture 2"/>
          <p:cNvPicPr>
            <a:picLocks noChangeAspect="1"/>
          </p:cNvPicPr>
          <p:nvPr/>
        </p:nvPicPr>
        <p:blipFill rotWithShape="1">
          <a:blip r:embed="rId2" cstate="print"/>
          <a:srcRect l="74024" t="35190" r="1367"/>
          <a:stretch/>
        </p:blipFill>
        <p:spPr>
          <a:xfrm>
            <a:off x="107504" y="5786454"/>
            <a:ext cx="400601" cy="92753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500034" y="6286520"/>
            <a:ext cx="891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solidFill>
                  <a:srgbClr val="002060"/>
                </a:solidFill>
              </a:rPr>
              <a:t>Лаборатория социально-психологического сопровождения        </a:t>
            </a:r>
            <a:r>
              <a:rPr lang="kk-KZ" dirty="0" smtClean="0">
                <a:solidFill>
                  <a:srgbClr val="002060"/>
                </a:solidFill>
              </a:rPr>
              <a:t>февраль </a:t>
            </a:r>
            <a:r>
              <a:rPr lang="kk-KZ" dirty="0">
                <a:solidFill>
                  <a:srgbClr val="002060"/>
                </a:solidFill>
              </a:rPr>
              <a:t>2023г.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333" y="105014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Балаларды</a:t>
            </a:r>
            <a:r>
              <a:rPr lang="ru-RU" b="1" dirty="0">
                <a:solidFill>
                  <a:srgbClr val="002060"/>
                </a:solidFill>
              </a:rPr>
              <a:t> психологиялық-педагогикалық сүйемелдеу </a:t>
            </a:r>
            <a:r>
              <a:rPr lang="ru-RU" dirty="0" err="1"/>
              <a:t>бұл</a:t>
            </a:r>
            <a:r>
              <a:rPr lang="ru-RU" dirty="0"/>
              <a:t> білім беру ұйымдарында </a:t>
            </a:r>
            <a:r>
              <a:rPr lang="ru-RU" dirty="0" err="1"/>
              <a:t>іске</a:t>
            </a:r>
            <a:r>
              <a:rPr lang="ru-RU" dirty="0"/>
              <a:t> </a:t>
            </a:r>
            <a:r>
              <a:rPr lang="ru-RU" dirty="0" err="1"/>
              <a:t>асырылатын</a:t>
            </a:r>
            <a:r>
              <a:rPr lang="ru-RU" dirty="0"/>
              <a:t> </a:t>
            </a:r>
            <a:r>
              <a:rPr lang="ru-RU" dirty="0" err="1"/>
              <a:t>жүйелі-ұйымдастырылған</a:t>
            </a:r>
            <a:r>
              <a:rPr lang="ru-RU" dirty="0"/>
              <a:t> қызмет, оның </a:t>
            </a:r>
            <a:r>
              <a:rPr lang="ru-RU" dirty="0" err="1"/>
              <a:t>барысында</a:t>
            </a:r>
            <a:r>
              <a:rPr lang="ru-RU" dirty="0"/>
              <a:t> </a:t>
            </a:r>
            <a:r>
              <a:rPr lang="ru-RU" dirty="0" err="1"/>
              <a:t>ерекше</a:t>
            </a:r>
            <a:r>
              <a:rPr lang="ru-RU" dirty="0"/>
              <a:t> білім беру </a:t>
            </a:r>
            <a:r>
              <a:rPr lang="ru-RU" dirty="0" err="1"/>
              <a:t>қажеттіліктерін</a:t>
            </a:r>
            <a:r>
              <a:rPr lang="ru-RU" dirty="0"/>
              <a:t> </a:t>
            </a:r>
            <a:r>
              <a:rPr lang="ru-RU" dirty="0" err="1"/>
              <a:t>бағалау</a:t>
            </a:r>
            <a:r>
              <a:rPr lang="ru-RU" dirty="0"/>
              <a:t> </a:t>
            </a:r>
            <a:r>
              <a:rPr lang="ru-RU" dirty="0" err="1"/>
              <a:t>негізінде</a:t>
            </a:r>
            <a:r>
              <a:rPr lang="ru-RU" dirty="0"/>
              <a:t> </a:t>
            </a:r>
            <a:r>
              <a:rPr lang="ru-RU" dirty="0" err="1"/>
              <a:t>е</a:t>
            </a:r>
            <a:r>
              <a:rPr lang="ru-RU" dirty="0" err="1" smtClean="0"/>
              <a:t>рекше</a:t>
            </a:r>
            <a:r>
              <a:rPr lang="ru-RU" dirty="0" smtClean="0"/>
              <a:t> </a:t>
            </a:r>
            <a:r>
              <a:rPr lang="ru-RU" dirty="0"/>
              <a:t>білім беру </a:t>
            </a:r>
            <a:r>
              <a:rPr lang="ru-RU" dirty="0" err="1"/>
              <a:t>қажеттіліктері</a:t>
            </a:r>
            <a:r>
              <a:rPr lang="ru-RU" dirty="0"/>
              <a:t> бар </a:t>
            </a:r>
            <a:r>
              <a:rPr lang="ru-RU" dirty="0" err="1"/>
              <a:t>адамдарды</a:t>
            </a:r>
            <a:r>
              <a:rPr lang="ru-RU" dirty="0"/>
              <a:t> (</a:t>
            </a:r>
            <a:r>
              <a:rPr lang="ru-RU" dirty="0" err="1"/>
              <a:t>балаларды</a:t>
            </a:r>
            <a:r>
              <a:rPr lang="ru-RU" dirty="0"/>
              <a:t>), оның ішінде </a:t>
            </a:r>
            <a:r>
              <a:rPr lang="ru-RU" dirty="0" err="1"/>
              <a:t>мүмкіндігі</a:t>
            </a:r>
            <a:r>
              <a:rPr lang="ru-RU" dirty="0"/>
              <a:t> </a:t>
            </a:r>
            <a:r>
              <a:rPr lang="ru-RU" dirty="0" err="1"/>
              <a:t>шектеулі</a:t>
            </a:r>
            <a:r>
              <a:rPr lang="ru-RU" dirty="0"/>
              <a:t> </a:t>
            </a:r>
            <a:r>
              <a:rPr lang="ru-RU" dirty="0" err="1"/>
              <a:t>балаларды</a:t>
            </a:r>
            <a:r>
              <a:rPr lang="ru-RU" dirty="0"/>
              <a:t> </a:t>
            </a:r>
            <a:r>
              <a:rPr lang="ru-RU" dirty="0" err="1"/>
              <a:t>оқыту</a:t>
            </a:r>
            <a:r>
              <a:rPr lang="ru-RU" dirty="0"/>
              <a:t> және дамыту үшін әлеуметтік-психологиялық және педагогикалық </a:t>
            </a:r>
            <a:r>
              <a:rPr lang="ru-RU" dirty="0" err="1"/>
              <a:t>жағдайлар</a:t>
            </a:r>
            <a:r>
              <a:rPr lang="ru-RU" dirty="0"/>
              <a:t> </a:t>
            </a:r>
            <a:r>
              <a:rPr lang="ru-RU" dirty="0" err="1"/>
              <a:t>жасалады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5333" y="1859340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Алдын алу </a:t>
            </a:r>
            <a:r>
              <a:rPr lang="ru-RU" dirty="0"/>
              <a:t>(</a:t>
            </a:r>
            <a:r>
              <a:rPr lang="ru-RU" dirty="0" err="1"/>
              <a:t>басқа</a:t>
            </a:r>
            <a:r>
              <a:rPr lang="ru-RU" dirty="0"/>
              <a:t> грек. </a:t>
            </a:r>
            <a:r>
              <a:rPr lang="en-US" dirty="0" err="1"/>
              <a:t>prophylaktikos</a:t>
            </a:r>
            <a:r>
              <a:rPr lang="en-US" dirty="0"/>
              <a:t>-</a:t>
            </a:r>
            <a:r>
              <a:rPr lang="ru-RU" dirty="0" err="1"/>
              <a:t>қауіпсіздік</a:t>
            </a:r>
            <a:r>
              <a:rPr lang="ru-RU" dirty="0"/>
              <a:t>) - </a:t>
            </a:r>
            <a:r>
              <a:rPr lang="ru-RU" dirty="0" err="1"/>
              <a:t>бағытталған</a:t>
            </a:r>
            <a:r>
              <a:rPr lang="ru-RU" dirty="0"/>
              <a:t>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іс-шаралар</a:t>
            </a:r>
            <a:r>
              <a:rPr lang="ru-RU" dirty="0"/>
              <a:t> </a:t>
            </a:r>
            <a:r>
              <a:rPr lang="ru-RU" dirty="0" err="1"/>
              <a:t>кешені</a:t>
            </a:r>
            <a:r>
              <a:rPr lang="ru-RU" dirty="0"/>
              <a:t> </a:t>
            </a:r>
            <a:r>
              <a:rPr lang="ru-RU" dirty="0" err="1"/>
              <a:t>кез</a:t>
            </a:r>
            <a:r>
              <a:rPr lang="ru-RU" dirty="0"/>
              <a:t> </a:t>
            </a:r>
            <a:r>
              <a:rPr lang="ru-RU" dirty="0" err="1"/>
              <a:t>келген</a:t>
            </a:r>
            <a:r>
              <a:rPr lang="ru-RU" dirty="0"/>
              <a:t> </a:t>
            </a:r>
            <a:r>
              <a:rPr lang="ru-RU" dirty="0" err="1"/>
              <a:t>құбылыстың</a:t>
            </a:r>
            <a:r>
              <a:rPr lang="ru-RU" dirty="0"/>
              <a:t> алдын алу және/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қауіп</a:t>
            </a:r>
            <a:r>
              <a:rPr lang="ru-RU" dirty="0"/>
              <a:t> </a:t>
            </a:r>
            <a:r>
              <a:rPr lang="ru-RU" dirty="0" err="1"/>
              <a:t>факторларын</a:t>
            </a:r>
            <a:r>
              <a:rPr lang="ru-RU" dirty="0"/>
              <a:t> </a:t>
            </a:r>
            <a:r>
              <a:rPr lang="ru-RU" dirty="0" err="1"/>
              <a:t>жою</a:t>
            </a:r>
            <a:r>
              <a:rPr lang="ru-RU" dirty="0"/>
              <a:t> үшін.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81263" y="3212976"/>
            <a:ext cx="2000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5">
                    <a:lumMod val="75000"/>
                  </a:schemeClr>
                </a:solidFill>
              </a:rPr>
              <a:t>Түрлері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4857760"/>
            <a:ext cx="1826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Бақылау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64772" y="4857760"/>
            <a:ext cx="17742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 smtClean="0"/>
              <a:t>Әңгіме</a:t>
            </a:r>
            <a:r>
              <a:rPr lang="ru-RU" dirty="0" smtClean="0"/>
              <a:t> </a:t>
            </a:r>
            <a:endParaRPr lang="ru-RU" dirty="0"/>
          </a:p>
          <a:p>
            <a:pPr algn="ctr"/>
            <a:r>
              <a:rPr lang="ru-RU" dirty="0"/>
              <a:t>(консультация)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47735" y="4857760"/>
            <a:ext cx="18004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 err="1"/>
              <a:t>С</a:t>
            </a:r>
            <a:r>
              <a:rPr lang="ru-RU" dirty="0" err="1" smtClean="0"/>
              <a:t>абақтан</a:t>
            </a:r>
            <a:r>
              <a:rPr lang="ru-RU" dirty="0" smtClean="0"/>
              <a:t> </a:t>
            </a:r>
            <a:r>
              <a:rPr lang="ru-RU" dirty="0" err="1" smtClean="0"/>
              <a:t>тыс</a:t>
            </a:r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dirty="0" err="1" smtClean="0"/>
              <a:t>іс-шаралдарға</a:t>
            </a:r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dirty="0" err="1" smtClean="0"/>
              <a:t>қатысу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691661" y="4857760"/>
            <a:ext cx="19765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 П</a:t>
            </a:r>
            <a:r>
              <a:rPr lang="ru-RU" dirty="0" smtClean="0"/>
              <a:t>сихологиялық-</a:t>
            </a:r>
          </a:p>
          <a:p>
            <a:pPr algn="ctr"/>
            <a:r>
              <a:rPr lang="ru-RU" dirty="0" smtClean="0"/>
              <a:t>педагогикалық </a:t>
            </a:r>
          </a:p>
          <a:p>
            <a:pPr algn="ctr"/>
            <a:r>
              <a:rPr lang="ru-RU" dirty="0"/>
              <a:t>к</a:t>
            </a:r>
            <a:r>
              <a:rPr lang="ru-RU" dirty="0" smtClean="0"/>
              <a:t>өмек</a:t>
            </a:r>
          </a:p>
          <a:p>
            <a:pPr algn="ctr"/>
            <a:r>
              <a:rPr lang="ru-RU" dirty="0" smtClean="0"/>
              <a:t> көрсету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1357290" y="3736196"/>
            <a:ext cx="2928958" cy="10501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3571868" y="3736196"/>
            <a:ext cx="975867" cy="11215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857752" y="3736196"/>
            <a:ext cx="590225" cy="11215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152864" y="3736196"/>
            <a:ext cx="2419532" cy="10501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73481" y="6276743"/>
            <a:ext cx="7688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rgbClr val="002060"/>
                </a:solidFill>
              </a:rPr>
              <a:t>Әлеуметтік-психологиялық сүйемелдеу зертханасы         ақпан  2023ж.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9" name="Picture 2" descr="Picture 2"/>
          <p:cNvPicPr>
            <a:picLocks noChangeAspect="1"/>
          </p:cNvPicPr>
          <p:nvPr/>
        </p:nvPicPr>
        <p:blipFill rotWithShape="1">
          <a:blip r:embed="rId2" cstate="print"/>
          <a:srcRect l="74024" t="35190" r="1367"/>
          <a:stretch/>
        </p:blipFill>
        <p:spPr>
          <a:xfrm>
            <a:off x="107504" y="5380196"/>
            <a:ext cx="576064" cy="13337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69078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64399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Психолого-педагогическое  сопровождение детей  </a:t>
            </a:r>
            <a:r>
              <a:rPr lang="ru-RU" sz="2000" dirty="0"/>
              <a:t>это системно-организованная деятельность, реализуемая в организациях образования, в процессе которой создаются социально-психологические и педагогические условия для обучения и развития лиц (детей) с особыми образовательными потребностями, в том числе детей с ограниченными возможностями, на основе оценки особых образовательных потребностей.</a:t>
            </a:r>
          </a:p>
          <a:p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571744"/>
            <a:ext cx="87154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Профилактика</a:t>
            </a:r>
            <a:r>
              <a:rPr lang="ru-RU" sz="2000" dirty="0"/>
              <a:t> (др. -греч. </a:t>
            </a:r>
            <a:r>
              <a:rPr lang="ru-RU" sz="2000" dirty="0" err="1"/>
              <a:t>prophylaktikos</a:t>
            </a:r>
            <a:r>
              <a:rPr lang="ru-RU" sz="2000" dirty="0"/>
              <a:t> - предохранительный) - </a:t>
            </a:r>
          </a:p>
          <a:p>
            <a:r>
              <a:rPr lang="ru-RU" sz="2000" dirty="0"/>
              <a:t>комплекс различного рода мероприятий, направленных </a:t>
            </a:r>
          </a:p>
          <a:p>
            <a:r>
              <a:rPr lang="ru-RU" sz="2000" dirty="0"/>
              <a:t>на предупреждение  какого-либо явления и/или устранение факторов риска.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4000504"/>
            <a:ext cx="2000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Виды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4857760"/>
            <a:ext cx="1826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Наблюдение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4857760"/>
            <a:ext cx="16460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Беседа</a:t>
            </a:r>
          </a:p>
          <a:p>
            <a:pPr algn="ctr"/>
            <a:r>
              <a:rPr lang="ru-RU" dirty="0"/>
              <a:t>(консультация)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857760"/>
            <a:ext cx="17519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 Вовлечение во </a:t>
            </a:r>
          </a:p>
          <a:p>
            <a:pPr algn="ctr"/>
            <a:r>
              <a:rPr lang="ru-RU" dirty="0"/>
              <a:t>внеурочные</a:t>
            </a:r>
          </a:p>
          <a:p>
            <a:pPr algn="ctr"/>
            <a:r>
              <a:rPr lang="ru-RU" dirty="0"/>
              <a:t> мероприятия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86578" y="4857760"/>
            <a:ext cx="178670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 Оказание </a:t>
            </a:r>
          </a:p>
          <a:p>
            <a:pPr algn="ctr"/>
            <a:r>
              <a:rPr lang="ru-RU" dirty="0"/>
              <a:t>психолого-</a:t>
            </a:r>
          </a:p>
          <a:p>
            <a:pPr algn="ctr"/>
            <a:r>
              <a:rPr lang="ru-RU" dirty="0"/>
              <a:t>педагогической </a:t>
            </a:r>
          </a:p>
          <a:p>
            <a:pPr algn="ctr"/>
            <a:r>
              <a:rPr lang="ru-RU" dirty="0"/>
              <a:t>помощи</a:t>
            </a:r>
          </a:p>
        </p:txBody>
      </p:sp>
      <p:cxnSp>
        <p:nvCxnSpPr>
          <p:cNvPr id="10" name="Прямая соединительная линия 9"/>
          <p:cNvCxnSpPr>
            <a:endCxn id="7" idx="0"/>
          </p:cNvCxnSpPr>
          <p:nvPr/>
        </p:nvCxnSpPr>
        <p:spPr>
          <a:xfrm>
            <a:off x="4857752" y="4500570"/>
            <a:ext cx="590225" cy="3571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0800000" flipV="1">
            <a:off x="3571868" y="4500570"/>
            <a:ext cx="928694" cy="3571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1357290" y="4500570"/>
            <a:ext cx="2928958" cy="2857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072066" y="4500570"/>
            <a:ext cx="2500330" cy="2857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0034" y="6286520"/>
            <a:ext cx="891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solidFill>
                  <a:srgbClr val="002060"/>
                </a:solidFill>
              </a:rPr>
              <a:t>Лаборатория социально-психологического сопровождения        </a:t>
            </a:r>
            <a:r>
              <a:rPr lang="kk-KZ" dirty="0" smtClean="0">
                <a:solidFill>
                  <a:srgbClr val="002060"/>
                </a:solidFill>
              </a:rPr>
              <a:t>февраль </a:t>
            </a:r>
            <a:r>
              <a:rPr lang="kk-KZ" dirty="0">
                <a:solidFill>
                  <a:srgbClr val="002060"/>
                </a:solidFill>
              </a:rPr>
              <a:t>2023г.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5" name="Picture 2" descr="Picture 2"/>
          <p:cNvPicPr>
            <a:picLocks noChangeAspect="1"/>
          </p:cNvPicPr>
          <p:nvPr/>
        </p:nvPicPr>
        <p:blipFill rotWithShape="1">
          <a:blip r:embed="rId2" cstate="print"/>
          <a:srcRect l="74024" t="35190" r="1367"/>
          <a:stretch/>
        </p:blipFill>
        <p:spPr>
          <a:xfrm>
            <a:off x="107504" y="5786454"/>
            <a:ext cx="400601" cy="9275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2868" y="360238"/>
            <a:ext cx="7635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Директордың тәрбие ісі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бойынша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орынбасарының ППАМЖ-гі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қызметі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9636" y="1122306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err="1" smtClean="0">
                <a:solidFill>
                  <a:srgbClr val="002060"/>
                </a:solidFill>
              </a:rPr>
              <a:t>Мектеп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бойынша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статистикалық мәліметтерді қарау</a:t>
            </a:r>
            <a:endParaRPr lang="ru-RU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kk-KZ" dirty="0" smtClean="0">
                <a:solidFill>
                  <a:srgbClr val="002060"/>
                </a:solidFill>
              </a:rPr>
              <a:t>Сыныптарды қосу және тарату, сынып жетекшілерін тағайындау</a:t>
            </a:r>
          </a:p>
          <a:p>
            <a:pPr marL="342900" indent="-342900">
              <a:buAutoNum type="arabicPeriod"/>
            </a:pPr>
            <a:r>
              <a:rPr lang="kk-KZ" dirty="0" smtClean="0">
                <a:solidFill>
                  <a:srgbClr val="002060"/>
                </a:solidFill>
              </a:rPr>
              <a:t>Психологтардың іс-шаралары  мен мәселелерінің (проблематика) біріктірілген журналын қарау</a:t>
            </a:r>
            <a:endParaRPr lang="ru-RU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kk-KZ" dirty="0" smtClean="0">
                <a:solidFill>
                  <a:srgbClr val="002060"/>
                </a:solidFill>
              </a:rPr>
              <a:t>Өткізілген диагностикалық шаралар бойынша статистикалық мәліметтерді қарау</a:t>
            </a:r>
          </a:p>
          <a:p>
            <a:pPr marL="342900" indent="-342900">
              <a:buAutoNum type="arabicPeriod"/>
            </a:pPr>
            <a:r>
              <a:rPr lang="kk-KZ" dirty="0" smtClean="0">
                <a:solidFill>
                  <a:srgbClr val="002060"/>
                </a:solidFill>
              </a:rPr>
              <a:t>Әлеуметтік төлқұжаттың толтырылуын қарау. </a:t>
            </a:r>
            <a:endParaRPr lang="ru-RU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Фокус </a:t>
            </a:r>
            <a:r>
              <a:rPr lang="ru-RU" dirty="0" err="1" smtClean="0">
                <a:solidFill>
                  <a:srgbClr val="002060"/>
                </a:solidFill>
              </a:rPr>
              <a:t>топтағы балалардың тізімін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қарау</a:t>
            </a:r>
            <a:endParaRPr lang="ru-RU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kk-KZ" dirty="0" smtClean="0">
                <a:solidFill>
                  <a:srgbClr val="002060"/>
                </a:solidFill>
              </a:rPr>
              <a:t>Мектептің әлеуметтік төлқұжаты бойынша, сыныптар бойынша жиынтық деректерді қарау.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ОКБ </a:t>
            </a:r>
            <a:r>
              <a:rPr lang="ru-RU" dirty="0" err="1" smtClean="0">
                <a:solidFill>
                  <a:srgbClr val="002060"/>
                </a:solidFill>
              </a:rPr>
              <a:t>бойынша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мектеп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жұмысының мониторингі</a:t>
            </a:r>
            <a:endParaRPr lang="ru-RU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kk-KZ" dirty="0" smtClean="0">
                <a:solidFill>
                  <a:srgbClr val="002060"/>
                </a:solidFill>
              </a:rPr>
              <a:t>Бітірушілер бөлімі, мектеп бітірушілердің қорытынды бағаларын қарау; жұмысқа орналастыру туралы есеп</a:t>
            </a:r>
            <a:endParaRPr lang="ru-RU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dirty="0" err="1" smtClean="0">
                <a:solidFill>
                  <a:srgbClr val="002060"/>
                </a:solidFill>
              </a:rPr>
              <a:t>Жеке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мәліметтерді толтыру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636" y="1122306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Просмотр статистических данных по школе 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Добавление и расформирование классов, назначение классных руководителей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Просмотр Сводного журнала мероприятий психологов и Проблематики 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Просмотр статистических данных по проведенным диагностическим мероприятиям 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Заполнение социального паспорта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Просмотр списков детей Фокус группы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Сводные данные по социальному паспорту по школе, в разрезе классов, параллелей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Мониторинг работы школы по ЦПК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Раздел Выпуск, просмотр итоговых оценок учеников выпускных классов; отчет по трудоустройству 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Заполнение личного профиля</a:t>
            </a:r>
          </a:p>
        </p:txBody>
      </p:sp>
      <p:pic>
        <p:nvPicPr>
          <p:cNvPr id="4" name="Picture 2" descr="Picture 2"/>
          <p:cNvPicPr>
            <a:picLocks noChangeAspect="1"/>
          </p:cNvPicPr>
          <p:nvPr/>
        </p:nvPicPr>
        <p:blipFill rotWithShape="1">
          <a:blip r:embed="rId2" cstate="print"/>
          <a:srcRect l="74024" t="35190" r="1367"/>
          <a:stretch/>
        </p:blipFill>
        <p:spPr>
          <a:xfrm>
            <a:off x="107504" y="5308930"/>
            <a:ext cx="606844" cy="140505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рямоугольник 4"/>
          <p:cNvSpPr/>
          <p:nvPr/>
        </p:nvSpPr>
        <p:spPr>
          <a:xfrm>
            <a:off x="1187624" y="129406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endParaRPr lang="ru-RU" sz="1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6286520"/>
            <a:ext cx="891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solidFill>
                  <a:srgbClr val="002060"/>
                </a:solidFill>
              </a:rPr>
              <a:t>Лаборатория социально-психологического сопровождения        </a:t>
            </a:r>
            <a:r>
              <a:rPr lang="kk-KZ" dirty="0" smtClean="0">
                <a:solidFill>
                  <a:srgbClr val="002060"/>
                </a:solidFill>
              </a:rPr>
              <a:t>февраль </a:t>
            </a:r>
            <a:r>
              <a:rPr lang="kk-KZ" dirty="0">
                <a:solidFill>
                  <a:srgbClr val="002060"/>
                </a:solidFill>
              </a:rPr>
              <a:t>2023г.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2868" y="360238"/>
            <a:ext cx="76355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Деятельность заместителя директора по ВР в АСППМ</a:t>
            </a:r>
          </a:p>
        </p:txBody>
      </p:sp>
    </p:spTree>
    <p:extLst>
      <p:ext uri="{BB962C8B-B14F-4D97-AF65-F5344CB8AC3E}">
        <p14:creationId xmlns:p14="http://schemas.microsoft.com/office/powerpoint/2010/main" val="84984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285720" y="500042"/>
            <a:ext cx="8496943" cy="59766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16632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b="1" dirty="0">
                <a:solidFill>
                  <a:srgbClr val="002060"/>
                </a:solidFill>
              </a:rPr>
              <a:t>Просмотр статистических данных по школе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13FEB5-7215-4D7F-A269-23EA3E41DD45}"/>
              </a:ext>
            </a:extLst>
          </p:cNvPr>
          <p:cNvSpPr txBox="1"/>
          <p:nvPr/>
        </p:nvSpPr>
        <p:spPr>
          <a:xfrm rot="20536028" flipH="1">
            <a:off x="7911362" y="5889754"/>
            <a:ext cx="120502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АСППМ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6488668"/>
            <a:ext cx="891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solidFill>
                  <a:srgbClr val="002060"/>
                </a:solidFill>
              </a:rPr>
              <a:t>Лаборатория социально-психологического сопровождения        </a:t>
            </a:r>
            <a:r>
              <a:rPr lang="kk-KZ" dirty="0" smtClean="0">
                <a:solidFill>
                  <a:srgbClr val="002060"/>
                </a:solidFill>
              </a:rPr>
              <a:t>февраль </a:t>
            </a:r>
            <a:r>
              <a:rPr lang="kk-KZ" dirty="0">
                <a:solidFill>
                  <a:srgbClr val="002060"/>
                </a:solidFill>
              </a:rPr>
              <a:t>2023г.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10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89297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2. Добавление и расформирование классов, назначение классных руководителей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357158" y="642918"/>
            <a:ext cx="8424936" cy="56166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13FEB5-7215-4D7F-A269-23EA3E41DD45}"/>
              </a:ext>
            </a:extLst>
          </p:cNvPr>
          <p:cNvSpPr txBox="1"/>
          <p:nvPr/>
        </p:nvSpPr>
        <p:spPr>
          <a:xfrm rot="20536028" flipH="1">
            <a:off x="7911362" y="5746878"/>
            <a:ext cx="120502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АСППМ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635" y="6286520"/>
            <a:ext cx="891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solidFill>
                  <a:srgbClr val="002060"/>
                </a:solidFill>
              </a:rPr>
              <a:t>Лаборатория социально-психологического сопровождения        </a:t>
            </a:r>
            <a:r>
              <a:rPr lang="kk-KZ" dirty="0" smtClean="0">
                <a:solidFill>
                  <a:srgbClr val="002060"/>
                </a:solidFill>
              </a:rPr>
              <a:t>февраль </a:t>
            </a:r>
            <a:r>
              <a:rPr lang="kk-KZ" dirty="0">
                <a:solidFill>
                  <a:srgbClr val="002060"/>
                </a:solidFill>
              </a:rPr>
              <a:t>2023г.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6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3.Просмотр Сводного журнала мероприятий психологов и Проблематики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85720" y="642918"/>
            <a:ext cx="8424936" cy="5616624"/>
          </a:xfrm>
          <a:prstGeom prst="rect">
            <a:avLst/>
          </a:prstGeom>
        </p:spPr>
      </p:pic>
      <p:sp>
        <p:nvSpPr>
          <p:cNvPr id="6" name="Прямоугольник: один скругленный угол 5">
            <a:extLst>
              <a:ext uri="{FF2B5EF4-FFF2-40B4-BE49-F238E27FC236}">
                <a16:creationId xmlns:a16="http://schemas.microsoft.com/office/drawing/2014/main" xmlns="" id="{DC81C40F-F553-4A12-BAD7-D95233C21F8A}"/>
              </a:ext>
            </a:extLst>
          </p:cNvPr>
          <p:cNvSpPr/>
          <p:nvPr/>
        </p:nvSpPr>
        <p:spPr>
          <a:xfrm>
            <a:off x="1979712" y="3212976"/>
            <a:ext cx="6048672" cy="369332"/>
          </a:xfrm>
          <a:prstGeom prst="round1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B2BE1BB-DBB5-48FA-AB7F-9D550EDFF985}"/>
              </a:ext>
            </a:extLst>
          </p:cNvPr>
          <p:cNvSpPr/>
          <p:nvPr/>
        </p:nvSpPr>
        <p:spPr>
          <a:xfrm>
            <a:off x="1691680" y="3429000"/>
            <a:ext cx="360040" cy="1533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913FEB5-7215-4D7F-A269-23EA3E41DD45}"/>
              </a:ext>
            </a:extLst>
          </p:cNvPr>
          <p:cNvSpPr txBox="1"/>
          <p:nvPr/>
        </p:nvSpPr>
        <p:spPr>
          <a:xfrm rot="20536028" flipH="1">
            <a:off x="7841056" y="6094064"/>
            <a:ext cx="120502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АСППМ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6488668"/>
            <a:ext cx="891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solidFill>
                  <a:srgbClr val="002060"/>
                </a:solidFill>
              </a:rPr>
              <a:t>Лаборатория социально-психологического сопровождения        </a:t>
            </a:r>
            <a:r>
              <a:rPr lang="kk-KZ" dirty="0" smtClean="0">
                <a:solidFill>
                  <a:srgbClr val="002060"/>
                </a:solidFill>
              </a:rPr>
              <a:t>февраль </a:t>
            </a:r>
            <a:r>
              <a:rPr lang="kk-KZ" dirty="0">
                <a:solidFill>
                  <a:srgbClr val="002060"/>
                </a:solidFill>
              </a:rPr>
              <a:t>2023г.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2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3217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Просмотр статистических данных по проведенным диагностическим мероприятиям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764704"/>
            <a:ext cx="8280919" cy="56166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13FEB5-7215-4D7F-A269-23EA3E41DD45}"/>
              </a:ext>
            </a:extLst>
          </p:cNvPr>
          <p:cNvSpPr txBox="1"/>
          <p:nvPr/>
        </p:nvSpPr>
        <p:spPr>
          <a:xfrm rot="20536028" flipH="1">
            <a:off x="7911361" y="5818316"/>
            <a:ext cx="120502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АСППМ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6488668"/>
            <a:ext cx="891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solidFill>
                  <a:srgbClr val="002060"/>
                </a:solidFill>
              </a:rPr>
              <a:t>Лаборатория социально-психологического сопровождения        </a:t>
            </a:r>
            <a:r>
              <a:rPr lang="kk-KZ" dirty="0" smtClean="0">
                <a:solidFill>
                  <a:srgbClr val="002060"/>
                </a:solidFill>
              </a:rPr>
              <a:t>февраль </a:t>
            </a:r>
            <a:r>
              <a:rPr lang="kk-KZ" dirty="0">
                <a:solidFill>
                  <a:srgbClr val="002060"/>
                </a:solidFill>
              </a:rPr>
              <a:t>2023г.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08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428596" y="500042"/>
            <a:ext cx="8424936" cy="55446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3108" y="142852"/>
            <a:ext cx="4226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Заполнение социального паспорта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13FEB5-7215-4D7F-A269-23EA3E41DD45}"/>
              </a:ext>
            </a:extLst>
          </p:cNvPr>
          <p:cNvSpPr txBox="1"/>
          <p:nvPr/>
        </p:nvSpPr>
        <p:spPr>
          <a:xfrm rot="20536028" flipH="1">
            <a:off x="7911362" y="5604002"/>
            <a:ext cx="120502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АСППМ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635" y="6286520"/>
            <a:ext cx="891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solidFill>
                  <a:srgbClr val="002060"/>
                </a:solidFill>
              </a:rPr>
              <a:t>Лаборатория социально-психологического сопровождения        </a:t>
            </a:r>
            <a:r>
              <a:rPr lang="kk-KZ" dirty="0" smtClean="0">
                <a:solidFill>
                  <a:srgbClr val="002060"/>
                </a:solidFill>
              </a:rPr>
              <a:t>февраль </a:t>
            </a:r>
            <a:r>
              <a:rPr lang="kk-KZ" dirty="0">
                <a:solidFill>
                  <a:srgbClr val="002060"/>
                </a:solidFill>
              </a:rPr>
              <a:t>2023г.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62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2"/>
          <p:cNvPicPr>
            <a:picLocks noChangeAspect="1"/>
          </p:cNvPicPr>
          <p:nvPr/>
        </p:nvPicPr>
        <p:blipFill>
          <a:blip r:embed="rId2"/>
          <a:srcRect l="22010" r="20204"/>
          <a:stretch>
            <a:fillRect/>
          </a:stretch>
        </p:blipFill>
        <p:spPr>
          <a:xfrm>
            <a:off x="0" y="0"/>
            <a:ext cx="2031573" cy="121442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>
            <a:off x="1714480" y="0"/>
            <a:ext cx="7429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1400" dirty="0" smtClean="0">
              <a:solidFill>
                <a:srgbClr val="002060"/>
              </a:solidFill>
            </a:endParaRPr>
          </a:p>
          <a:p>
            <a:pPr algn="ctr"/>
            <a:r>
              <a:rPr lang="kk-KZ" sz="1400" dirty="0" smtClean="0">
                <a:solidFill>
                  <a:srgbClr val="002060"/>
                </a:solidFill>
              </a:rPr>
              <a:t>Региональный научно-практический центр дополнительного образования “Сарыарка дарыны”  Управления образования Карагандинской области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928802"/>
            <a:ext cx="81764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Деятельность </a:t>
            </a:r>
            <a:r>
              <a:rPr lang="ru-RU" sz="3200" dirty="0">
                <a:solidFill>
                  <a:srgbClr val="002060"/>
                </a:solidFill>
              </a:rPr>
              <a:t>заместителя </a:t>
            </a:r>
            <a:r>
              <a:rPr lang="ru-RU" sz="3200" dirty="0" smtClean="0">
                <a:solidFill>
                  <a:srgbClr val="002060"/>
                </a:solidFill>
              </a:rPr>
              <a:t>директора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>
                <a:solidFill>
                  <a:srgbClr val="002060"/>
                </a:solidFill>
              </a:rPr>
              <a:t>по </a:t>
            </a:r>
            <a:r>
              <a:rPr lang="kk-KZ" sz="3200" dirty="0" smtClean="0">
                <a:solidFill>
                  <a:srgbClr val="002060"/>
                </a:solidFill>
              </a:rPr>
              <a:t>воспитательной работе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>
                <a:solidFill>
                  <a:srgbClr val="002060"/>
                </a:solidFill>
              </a:rPr>
              <a:t>в </a:t>
            </a:r>
            <a:r>
              <a:rPr lang="ru-RU" sz="3200" dirty="0" smtClean="0">
                <a:solidFill>
                  <a:srgbClr val="002060"/>
                </a:solidFill>
              </a:rPr>
              <a:t>АСППМ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Picture 2" descr="Picture 2"/>
          <p:cNvPicPr>
            <a:picLocks noChangeAspect="1"/>
          </p:cNvPicPr>
          <p:nvPr/>
        </p:nvPicPr>
        <p:blipFill rotWithShape="1">
          <a:blip r:embed="rId3" cstate="print"/>
          <a:srcRect l="74024" t="35190" r="1367"/>
          <a:stretch/>
        </p:blipFill>
        <p:spPr>
          <a:xfrm>
            <a:off x="107504" y="5085184"/>
            <a:ext cx="703480" cy="16288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/>
          <p:cNvSpPr txBox="1"/>
          <p:nvPr/>
        </p:nvSpPr>
        <p:spPr>
          <a:xfrm>
            <a:off x="500034" y="6286520"/>
            <a:ext cx="891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solidFill>
                  <a:srgbClr val="002060"/>
                </a:solidFill>
              </a:rPr>
              <a:t>Лаборатория социально-психологического сопровождения        </a:t>
            </a:r>
            <a:r>
              <a:rPr lang="kk-KZ" dirty="0" smtClean="0">
                <a:solidFill>
                  <a:srgbClr val="002060"/>
                </a:solidFill>
              </a:rPr>
              <a:t>февраль </a:t>
            </a:r>
            <a:r>
              <a:rPr lang="kk-KZ" dirty="0">
                <a:solidFill>
                  <a:srgbClr val="002060"/>
                </a:solidFill>
              </a:rPr>
              <a:t>2023г.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79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214282" y="642918"/>
            <a:ext cx="8568952" cy="57606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3108" y="214290"/>
            <a:ext cx="4707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Просмотр списков детей Фокус группы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13FEB5-7215-4D7F-A269-23EA3E41DD45}"/>
              </a:ext>
            </a:extLst>
          </p:cNvPr>
          <p:cNvSpPr txBox="1"/>
          <p:nvPr/>
        </p:nvSpPr>
        <p:spPr>
          <a:xfrm rot="20536028" flipH="1">
            <a:off x="7841056" y="6094064"/>
            <a:ext cx="120502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АСППМ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6488668"/>
            <a:ext cx="891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solidFill>
                  <a:srgbClr val="002060"/>
                </a:solidFill>
              </a:rPr>
              <a:t>Лаборатория социально-психологического сопровождения        </a:t>
            </a:r>
            <a:r>
              <a:rPr lang="kk-KZ" dirty="0" smtClean="0">
                <a:solidFill>
                  <a:srgbClr val="002060"/>
                </a:solidFill>
              </a:rPr>
              <a:t>февраль </a:t>
            </a:r>
            <a:r>
              <a:rPr lang="kk-KZ" dirty="0">
                <a:solidFill>
                  <a:srgbClr val="002060"/>
                </a:solidFill>
              </a:rPr>
              <a:t>2023г.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805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285720" y="714356"/>
            <a:ext cx="8424936" cy="55446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14285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Сводные данные по социальному паспорту по школе, в разрезе классов, параллелей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13FEB5-7215-4D7F-A269-23EA3E41DD45}"/>
              </a:ext>
            </a:extLst>
          </p:cNvPr>
          <p:cNvSpPr txBox="1"/>
          <p:nvPr/>
        </p:nvSpPr>
        <p:spPr>
          <a:xfrm rot="20536028" flipH="1">
            <a:off x="7911361" y="5818317"/>
            <a:ext cx="120502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АСППМ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6488668"/>
            <a:ext cx="891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solidFill>
                  <a:srgbClr val="002060"/>
                </a:solidFill>
              </a:rPr>
              <a:t>Лаборатория социально-психологического сопровождения        </a:t>
            </a:r>
            <a:r>
              <a:rPr lang="kk-KZ" dirty="0" smtClean="0">
                <a:solidFill>
                  <a:srgbClr val="002060"/>
                </a:solidFill>
              </a:rPr>
              <a:t>февраль </a:t>
            </a:r>
            <a:r>
              <a:rPr lang="kk-KZ" dirty="0">
                <a:solidFill>
                  <a:srgbClr val="002060"/>
                </a:solidFill>
              </a:rPr>
              <a:t>2023г.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70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0"/>
            <a:ext cx="4225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Мониторинг работы школы по ЦПК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85720" y="642918"/>
            <a:ext cx="8352927" cy="56166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13FEB5-7215-4D7F-A269-23EA3E41DD45}"/>
              </a:ext>
            </a:extLst>
          </p:cNvPr>
          <p:cNvSpPr txBox="1"/>
          <p:nvPr/>
        </p:nvSpPr>
        <p:spPr>
          <a:xfrm rot="20536028" flipH="1">
            <a:off x="7841056" y="6094064"/>
            <a:ext cx="120502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АСППМ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6488668"/>
            <a:ext cx="891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solidFill>
                  <a:srgbClr val="002060"/>
                </a:solidFill>
              </a:rPr>
              <a:t>Лаборатория социально-психологического сопровождения        </a:t>
            </a:r>
            <a:r>
              <a:rPr lang="kk-KZ" dirty="0" smtClean="0">
                <a:solidFill>
                  <a:srgbClr val="002060"/>
                </a:solidFill>
              </a:rPr>
              <a:t>февраль </a:t>
            </a:r>
            <a:r>
              <a:rPr lang="kk-KZ" dirty="0">
                <a:solidFill>
                  <a:srgbClr val="002060"/>
                </a:solidFill>
              </a:rPr>
              <a:t>2023г.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664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Раздел Выпуск, просмотр итоговых оценок учеников выпускных классов; отчет по трудоустройству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357158" y="857232"/>
            <a:ext cx="8568951" cy="52565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13FEB5-7215-4D7F-A269-23EA3E41DD45}"/>
              </a:ext>
            </a:extLst>
          </p:cNvPr>
          <p:cNvSpPr txBox="1"/>
          <p:nvPr/>
        </p:nvSpPr>
        <p:spPr>
          <a:xfrm rot="20536028" flipH="1">
            <a:off x="7841056" y="6094064"/>
            <a:ext cx="120502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АСППМ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6488668"/>
            <a:ext cx="891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solidFill>
                  <a:srgbClr val="002060"/>
                </a:solidFill>
              </a:rPr>
              <a:t>Лаборатория социально-психологического сопровождения        </a:t>
            </a:r>
            <a:r>
              <a:rPr lang="kk-KZ" dirty="0" smtClean="0">
                <a:solidFill>
                  <a:srgbClr val="002060"/>
                </a:solidFill>
              </a:rPr>
              <a:t>февраль </a:t>
            </a:r>
            <a:r>
              <a:rPr lang="kk-KZ" dirty="0">
                <a:solidFill>
                  <a:srgbClr val="002060"/>
                </a:solidFill>
              </a:rPr>
              <a:t>2023г.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034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2"/>
          <p:cNvPicPr>
            <a:picLocks noChangeAspect="1"/>
          </p:cNvPicPr>
          <p:nvPr/>
        </p:nvPicPr>
        <p:blipFill rotWithShape="1">
          <a:blip r:embed="rId2"/>
          <a:srcRect l="74024" t="35190" r="1367"/>
          <a:stretch/>
        </p:blipFill>
        <p:spPr>
          <a:xfrm>
            <a:off x="107504" y="3489489"/>
            <a:ext cx="1392662" cy="322449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>
            <a:off x="3071802" y="3643314"/>
            <a:ext cx="58236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/>
              <a:t>Назарларыңызға рақмет</a:t>
            </a:r>
          </a:p>
          <a:p>
            <a:r>
              <a:rPr lang="kk-KZ" sz="3600" b="1" dirty="0" smtClean="0"/>
              <a:t>Спасибо за внимания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00562" y="428604"/>
            <a:ext cx="436850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i="1" dirty="0" smtClean="0">
                <a:solidFill>
                  <a:schemeClr val="accent6">
                    <a:lumMod val="75000"/>
                  </a:schemeClr>
                </a:solidFill>
              </a:rPr>
              <a:t>Тәрбиесіз берілген білім – </a:t>
            </a:r>
          </a:p>
          <a:p>
            <a:r>
              <a:rPr lang="kk-KZ" sz="2400" b="1" i="1" dirty="0" smtClean="0">
                <a:solidFill>
                  <a:schemeClr val="accent6">
                    <a:lumMod val="75000"/>
                  </a:schemeClr>
                </a:solidFill>
              </a:rPr>
              <a:t>адамзаттың қас жауы.</a:t>
            </a:r>
          </a:p>
          <a:p>
            <a:pPr algn="r"/>
            <a:r>
              <a:rPr lang="kk-KZ" sz="2000" b="1" i="1" dirty="0" smtClean="0">
                <a:solidFill>
                  <a:schemeClr val="accent6">
                    <a:lumMod val="75000"/>
                  </a:schemeClr>
                </a:solidFill>
              </a:rPr>
              <a:t>Әбу Насыр Әл-Фараби.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6488668"/>
            <a:ext cx="891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solidFill>
                  <a:srgbClr val="002060"/>
                </a:solidFill>
              </a:rPr>
              <a:t>Лаборатория социально-психологического сопровождения        </a:t>
            </a:r>
            <a:r>
              <a:rPr lang="kk-KZ" dirty="0" smtClean="0">
                <a:solidFill>
                  <a:srgbClr val="002060"/>
                </a:solidFill>
              </a:rPr>
              <a:t>февраль </a:t>
            </a:r>
            <a:r>
              <a:rPr lang="kk-KZ" dirty="0">
                <a:solidFill>
                  <a:srgbClr val="002060"/>
                </a:solidFill>
              </a:rPr>
              <a:t>2023г.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 err="1">
                <a:solidFill>
                  <a:srgbClr val="002060"/>
                </a:solidFill>
              </a:rPr>
              <a:t>Қазақстан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Республикасы</a:t>
            </a:r>
            <a:r>
              <a:rPr lang="ru-RU" sz="1100" dirty="0">
                <a:solidFill>
                  <a:srgbClr val="002060"/>
                </a:solidFill>
              </a:rPr>
              <a:t> Білім және </a:t>
            </a:r>
            <a:r>
              <a:rPr lang="ru-RU" sz="1100" dirty="0" err="1">
                <a:solidFill>
                  <a:srgbClr val="002060"/>
                </a:solidFill>
              </a:rPr>
              <a:t>ғылым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министрінің</a:t>
            </a:r>
            <a:r>
              <a:rPr lang="ru-RU" sz="1100" dirty="0">
                <a:solidFill>
                  <a:srgbClr val="002060"/>
                </a:solidFill>
              </a:rPr>
              <a:t> 2009 </a:t>
            </a:r>
            <a:r>
              <a:rPr lang="ru-RU" sz="1100" dirty="0" err="1">
                <a:solidFill>
                  <a:srgbClr val="002060"/>
                </a:solidFill>
              </a:rPr>
              <a:t>жылғы</a:t>
            </a:r>
            <a:r>
              <a:rPr lang="ru-RU" sz="1100" dirty="0">
                <a:solidFill>
                  <a:srgbClr val="002060"/>
                </a:solidFill>
              </a:rPr>
              <a:t> 13 </a:t>
            </a:r>
            <a:r>
              <a:rPr lang="ru-RU" sz="1100" dirty="0" err="1">
                <a:solidFill>
                  <a:srgbClr val="002060"/>
                </a:solidFill>
              </a:rPr>
              <a:t>шілдедегі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N 338 </a:t>
            </a:r>
            <a:r>
              <a:rPr lang="ru-RU" sz="1100" dirty="0" err="1">
                <a:solidFill>
                  <a:srgbClr val="002060"/>
                </a:solidFill>
              </a:rPr>
              <a:t>Бұйрығы</a:t>
            </a:r>
            <a:r>
              <a:rPr lang="ru-RU" sz="1100" dirty="0">
                <a:solidFill>
                  <a:srgbClr val="002060"/>
                </a:solidFill>
              </a:rPr>
              <a:t>. </a:t>
            </a:r>
            <a:endParaRPr lang="ru-RU" sz="1100" dirty="0" smtClean="0">
              <a:solidFill>
                <a:srgbClr val="002060"/>
              </a:solidFill>
            </a:endParaRPr>
          </a:p>
          <a:p>
            <a:pPr algn="r"/>
            <a:r>
              <a:rPr lang="ru-RU" sz="1100" dirty="0" err="1" smtClean="0">
                <a:solidFill>
                  <a:srgbClr val="002060"/>
                </a:solidFill>
              </a:rPr>
              <a:t>Қазақстан</a:t>
            </a:r>
            <a:r>
              <a:rPr lang="ru-RU" sz="1100" dirty="0" smtClean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Республикасының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Әділет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министрлігінде</a:t>
            </a:r>
            <a:r>
              <a:rPr lang="ru-RU" sz="1100" dirty="0">
                <a:solidFill>
                  <a:srgbClr val="002060"/>
                </a:solidFill>
              </a:rPr>
              <a:t> 2009 </a:t>
            </a:r>
            <a:r>
              <a:rPr lang="ru-RU" sz="1100" dirty="0" err="1">
                <a:solidFill>
                  <a:srgbClr val="002060"/>
                </a:solidFill>
              </a:rPr>
              <a:t>жылғы</a:t>
            </a:r>
            <a:r>
              <a:rPr lang="ru-RU" sz="1100" dirty="0">
                <a:solidFill>
                  <a:srgbClr val="002060"/>
                </a:solidFill>
              </a:rPr>
              <a:t> 17 </a:t>
            </a:r>
            <a:r>
              <a:rPr lang="ru-RU" sz="1100" dirty="0" err="1">
                <a:solidFill>
                  <a:srgbClr val="002060"/>
                </a:solidFill>
              </a:rPr>
              <a:t>тамызда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Нормативтік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құқықтық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кесімдерді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мемлекеттік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тіркеудің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тізіліміне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N 5750 </a:t>
            </a:r>
            <a:r>
              <a:rPr lang="ru-RU" sz="1100" dirty="0" err="1">
                <a:solidFill>
                  <a:srgbClr val="002060"/>
                </a:solidFill>
              </a:rPr>
              <a:t>болып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енгізілді</a:t>
            </a:r>
            <a:r>
              <a:rPr lang="ru-RU" sz="11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7524" y="836712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dirty="0">
                <a:solidFill>
                  <a:srgbClr val="002060"/>
                </a:solidFill>
              </a:rPr>
              <a:t>5-параграф. </a:t>
            </a:r>
            <a:r>
              <a:rPr lang="ru-RU" sz="1400" b="1" dirty="0">
                <a:solidFill>
                  <a:srgbClr val="002060"/>
                </a:solidFill>
              </a:rPr>
              <a:t>Білім беру </a:t>
            </a:r>
            <a:r>
              <a:rPr lang="ru-RU" sz="1400" b="1" dirty="0" err="1">
                <a:solidFill>
                  <a:srgbClr val="002060"/>
                </a:solidFill>
              </a:rPr>
              <a:t>ұйымы</a:t>
            </a:r>
            <a:r>
              <a:rPr lang="ru-RU" sz="1400" b="1" dirty="0">
                <a:solidFill>
                  <a:srgbClr val="002060"/>
                </a:solidFill>
              </a:rPr>
              <a:t> (</a:t>
            </a:r>
            <a:r>
              <a:rPr lang="ru-RU" sz="1400" b="1" dirty="0" err="1">
                <a:solidFill>
                  <a:srgbClr val="002060"/>
                </a:solidFill>
              </a:rPr>
              <a:t>бастауыш</a:t>
            </a:r>
            <a:r>
              <a:rPr lang="ru-RU" sz="1400" b="1" dirty="0">
                <a:solidFill>
                  <a:srgbClr val="002060"/>
                </a:solidFill>
              </a:rPr>
              <a:t>, </a:t>
            </a:r>
            <a:r>
              <a:rPr lang="ru-RU" sz="1400" b="1" dirty="0" err="1">
                <a:solidFill>
                  <a:srgbClr val="002060"/>
                </a:solidFill>
              </a:rPr>
              <a:t>негізгі</a:t>
            </a:r>
            <a:r>
              <a:rPr lang="ru-RU" sz="1400" b="1" dirty="0">
                <a:solidFill>
                  <a:srgbClr val="002060"/>
                </a:solidFill>
              </a:rPr>
              <a:t> орта, жалпы орта) </a:t>
            </a:r>
            <a:r>
              <a:rPr lang="ru-RU" sz="1400" b="1" dirty="0" err="1">
                <a:solidFill>
                  <a:srgbClr val="002060"/>
                </a:solidFill>
              </a:rPr>
              <a:t>басшысының</a:t>
            </a:r>
            <a:r>
              <a:rPr lang="ru-RU" sz="1400" b="1" dirty="0">
                <a:solidFill>
                  <a:srgbClr val="002060"/>
                </a:solidFill>
              </a:rPr>
              <a:t> (</a:t>
            </a:r>
            <a:r>
              <a:rPr lang="ru-RU" sz="1400" b="1" dirty="0" err="1">
                <a:solidFill>
                  <a:srgbClr val="002060"/>
                </a:solidFill>
              </a:rPr>
              <a:t>директорының</a:t>
            </a:r>
            <a:r>
              <a:rPr lang="ru-RU" sz="1400" b="1" dirty="0">
                <a:solidFill>
                  <a:srgbClr val="002060"/>
                </a:solidFill>
              </a:rPr>
              <a:t>) </a:t>
            </a:r>
            <a:r>
              <a:rPr lang="ru-RU" sz="1400" b="1" dirty="0" err="1">
                <a:solidFill>
                  <a:srgbClr val="002060"/>
                </a:solidFill>
              </a:rPr>
              <a:t>тәрбие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жұмысы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жөніндегі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орынбасары</a:t>
            </a:r>
            <a:endParaRPr lang="ru-RU" sz="1400" b="1" dirty="0">
              <a:solidFill>
                <a:srgbClr val="002060"/>
              </a:solidFill>
            </a:endParaRPr>
          </a:p>
          <a:p>
            <a:pPr fontAlgn="base"/>
            <a:r>
              <a:rPr lang="ru-RU" sz="1400" dirty="0">
                <a:solidFill>
                  <a:srgbClr val="002060"/>
                </a:solidFill>
              </a:rPr>
              <a:t>      58. </a:t>
            </a:r>
            <a:r>
              <a:rPr lang="ru-RU" sz="1400" b="1" dirty="0" err="1">
                <a:solidFill>
                  <a:srgbClr val="002060"/>
                </a:solidFill>
              </a:rPr>
              <a:t>Лауазымдық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міндеттері</a:t>
            </a:r>
            <a:r>
              <a:rPr lang="ru-RU" sz="1400" b="1" dirty="0">
                <a:solidFill>
                  <a:srgbClr val="002060"/>
                </a:solidFill>
              </a:rPr>
              <a:t>:</a:t>
            </a:r>
          </a:p>
          <a:p>
            <a:pPr fontAlgn="base"/>
            <a:r>
              <a:rPr lang="ru-RU" sz="1400" dirty="0">
                <a:solidFill>
                  <a:srgbClr val="002060"/>
                </a:solidFill>
              </a:rPr>
              <a:t>     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тәрбие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процесін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ұйымдастыруды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қамтамасыз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етеді</a:t>
            </a:r>
            <a:r>
              <a:rPr lang="ru-RU" sz="1400" dirty="0">
                <a:solidFill>
                  <a:srgbClr val="002060"/>
                </a:solidFill>
              </a:rPr>
              <a:t>;</a:t>
            </a:r>
          </a:p>
          <a:p>
            <a:pPr fontAlgn="base"/>
            <a:r>
              <a:rPr lang="ru-RU" sz="1400" dirty="0">
                <a:solidFill>
                  <a:srgbClr val="002060"/>
                </a:solidFill>
              </a:rPr>
              <a:t>      </a:t>
            </a:r>
            <a:r>
              <a:rPr lang="ru-RU" sz="1400" dirty="0" err="1">
                <a:solidFill>
                  <a:srgbClr val="002060"/>
                </a:solidFill>
              </a:rPr>
              <a:t>тәрбие</a:t>
            </a:r>
            <a:r>
              <a:rPr lang="ru-RU" sz="1400" dirty="0">
                <a:solidFill>
                  <a:srgbClr val="002060"/>
                </a:solidFill>
              </a:rPr>
              <a:t> жұмысын </a:t>
            </a:r>
            <a:r>
              <a:rPr lang="ru-RU" sz="1400" b="1" dirty="0" err="1">
                <a:solidFill>
                  <a:srgbClr val="002060"/>
                </a:solidFill>
              </a:rPr>
              <a:t>ағымдағы</a:t>
            </a:r>
            <a:r>
              <a:rPr lang="ru-RU" sz="1400" dirty="0">
                <a:solidFill>
                  <a:srgbClr val="002060"/>
                </a:solidFill>
              </a:rPr>
              <a:t> және </a:t>
            </a:r>
            <a:r>
              <a:rPr lang="ru-RU" sz="1400" b="1" dirty="0" err="1">
                <a:solidFill>
                  <a:srgbClr val="002060"/>
                </a:solidFill>
              </a:rPr>
              <a:t>перспективалық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жоспарлауды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ұйымдастырады</a:t>
            </a:r>
            <a:r>
              <a:rPr lang="ru-RU" sz="1400" dirty="0">
                <a:solidFill>
                  <a:srgbClr val="002060"/>
                </a:solidFill>
              </a:rPr>
              <a:t>;</a:t>
            </a:r>
          </a:p>
          <a:p>
            <a:pPr fontAlgn="base"/>
            <a:r>
              <a:rPr lang="ru-RU" sz="1400" dirty="0">
                <a:solidFill>
                  <a:srgbClr val="002060"/>
                </a:solidFill>
              </a:rPr>
              <a:t>      </a:t>
            </a:r>
            <a:r>
              <a:rPr lang="ru-RU" sz="1400" dirty="0" err="1">
                <a:solidFill>
                  <a:srgbClr val="002060"/>
                </a:solidFill>
              </a:rPr>
              <a:t>аға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тәлімгерлердің</a:t>
            </a:r>
            <a:r>
              <a:rPr lang="ru-RU" sz="1400" dirty="0">
                <a:solidFill>
                  <a:srgbClr val="002060"/>
                </a:solidFill>
              </a:rPr>
              <a:t>, </a:t>
            </a:r>
            <a:r>
              <a:rPr lang="ru-RU" sz="1400" dirty="0" err="1">
                <a:solidFill>
                  <a:srgbClr val="002060"/>
                </a:solidFill>
              </a:rPr>
              <a:t>ұзартылған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күн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топтары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тәрбиешілерінің</a:t>
            </a:r>
            <a:r>
              <a:rPr lang="ru-RU" sz="1400" dirty="0">
                <a:solidFill>
                  <a:srgbClr val="002060"/>
                </a:solidFill>
              </a:rPr>
              <a:t>, сынып </a:t>
            </a:r>
            <a:r>
              <a:rPr lang="ru-RU" sz="1400" dirty="0" err="1">
                <a:solidFill>
                  <a:srgbClr val="002060"/>
                </a:solidFill>
              </a:rPr>
              <a:t>жетекшілерінің</a:t>
            </a:r>
            <a:r>
              <a:rPr lang="ru-RU" sz="1400" dirty="0">
                <a:solidFill>
                  <a:srgbClr val="002060"/>
                </a:solidFill>
              </a:rPr>
              <a:t>, педагог-</a:t>
            </a:r>
            <a:r>
              <a:rPr lang="ru-RU" sz="1400" dirty="0" err="1">
                <a:solidFill>
                  <a:srgbClr val="002060"/>
                </a:solidFill>
              </a:rPr>
              <a:t>психологтардың</a:t>
            </a:r>
            <a:r>
              <a:rPr lang="ru-RU" sz="1400" dirty="0">
                <a:solidFill>
                  <a:srgbClr val="002060"/>
                </a:solidFill>
              </a:rPr>
              <a:t>, әлеуметтік </a:t>
            </a:r>
            <a:r>
              <a:rPr lang="ru-RU" sz="1400" dirty="0" err="1">
                <a:solidFill>
                  <a:srgbClr val="002060"/>
                </a:solidFill>
              </a:rPr>
              <a:t>педагогтардың</a:t>
            </a:r>
            <a:r>
              <a:rPr lang="ru-RU" sz="1400" dirty="0">
                <a:solidFill>
                  <a:srgbClr val="002060"/>
                </a:solidFill>
              </a:rPr>
              <a:t> және </a:t>
            </a:r>
            <a:r>
              <a:rPr lang="ru-RU" sz="1400" dirty="0" err="1">
                <a:solidFill>
                  <a:srgbClr val="002060"/>
                </a:solidFill>
              </a:rPr>
              <a:t>қосымша</a:t>
            </a:r>
            <a:r>
              <a:rPr lang="ru-RU" sz="1400" dirty="0">
                <a:solidFill>
                  <a:srgbClr val="002060"/>
                </a:solidFill>
              </a:rPr>
              <a:t> білім беру </a:t>
            </a:r>
            <a:r>
              <a:rPr lang="ru-RU" sz="1400" dirty="0" err="1">
                <a:solidFill>
                  <a:srgbClr val="002060"/>
                </a:solidFill>
              </a:rPr>
              <a:t>педагогтерінің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қызметін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жоспарлауды</a:t>
            </a:r>
            <a:r>
              <a:rPr lang="ru-RU" sz="1400" dirty="0">
                <a:solidFill>
                  <a:srgbClr val="002060"/>
                </a:solidFill>
              </a:rPr>
              <a:t> және </a:t>
            </a:r>
            <a:r>
              <a:rPr lang="ru-RU" sz="1400" b="1" dirty="0" err="1">
                <a:solidFill>
                  <a:srgbClr val="002060"/>
                </a:solidFill>
              </a:rPr>
              <a:t>бақылауды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жүзеге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асырады</a:t>
            </a:r>
            <a:r>
              <a:rPr lang="ru-RU" sz="1400" dirty="0">
                <a:solidFill>
                  <a:srgbClr val="002060"/>
                </a:solidFill>
              </a:rPr>
              <a:t>;</a:t>
            </a:r>
          </a:p>
          <a:p>
            <a:pPr fontAlgn="base"/>
            <a:r>
              <a:rPr lang="ru-RU" sz="1400" dirty="0">
                <a:solidFill>
                  <a:srgbClr val="002060"/>
                </a:solidFill>
              </a:rPr>
              <a:t>      </a:t>
            </a:r>
            <a:r>
              <a:rPr lang="ru-RU" sz="1400" dirty="0" err="1">
                <a:solidFill>
                  <a:srgbClr val="002060"/>
                </a:solidFill>
              </a:rPr>
              <a:t>тәрбие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жұмысы</a:t>
            </a:r>
            <a:r>
              <a:rPr lang="ru-RU" sz="1400" dirty="0">
                <a:solidFill>
                  <a:srgbClr val="002060"/>
                </a:solidFill>
              </a:rPr>
              <a:t>, </a:t>
            </a:r>
            <a:r>
              <a:rPr lang="ru-RU" sz="1400" dirty="0" err="1">
                <a:solidFill>
                  <a:srgbClr val="002060"/>
                </a:solidFill>
              </a:rPr>
              <a:t>мәдени-тәрбие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іс-шараларын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дайындау</a:t>
            </a:r>
            <a:r>
              <a:rPr lang="ru-RU" sz="1400" dirty="0">
                <a:solidFill>
                  <a:srgbClr val="002060"/>
                </a:solidFill>
              </a:rPr>
              <a:t> және өткізу бойынша </a:t>
            </a:r>
            <a:r>
              <a:rPr lang="ru-RU" sz="1400" b="1" dirty="0" err="1">
                <a:solidFill>
                  <a:srgbClr val="002060"/>
                </a:solidFill>
              </a:rPr>
              <a:t>құжаттаманы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әзірлеуді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қамтамасыз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етеді</a:t>
            </a:r>
            <a:r>
              <a:rPr lang="ru-RU" sz="1400" b="1" dirty="0">
                <a:solidFill>
                  <a:srgbClr val="002060"/>
                </a:solidFill>
              </a:rPr>
              <a:t>;</a:t>
            </a:r>
          </a:p>
          <a:p>
            <a:pPr fontAlgn="base"/>
            <a:r>
              <a:rPr lang="ru-RU" sz="1400" dirty="0">
                <a:solidFill>
                  <a:srgbClr val="002060"/>
                </a:solidFill>
              </a:rPr>
              <a:t>      </a:t>
            </a:r>
            <a:r>
              <a:rPr lang="ru-RU" sz="1400" dirty="0" err="1">
                <a:solidFill>
                  <a:srgbClr val="002060"/>
                </a:solidFill>
              </a:rPr>
              <a:t>тәрбие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процесінің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мазмұны</a:t>
            </a:r>
            <a:r>
              <a:rPr lang="ru-RU" sz="1400" dirty="0">
                <a:solidFill>
                  <a:srgbClr val="002060"/>
                </a:solidFill>
              </a:rPr>
              <a:t> мен </a:t>
            </a:r>
            <a:r>
              <a:rPr lang="ru-RU" sz="1400" dirty="0" err="1">
                <a:solidFill>
                  <a:srgbClr val="002060"/>
                </a:solidFill>
              </a:rPr>
              <a:t>өткізілу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сапасына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жүйелі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бақылауды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жүзеге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асырады</a:t>
            </a:r>
            <a:r>
              <a:rPr lang="ru-RU" sz="1400" dirty="0">
                <a:solidFill>
                  <a:srgbClr val="002060"/>
                </a:solidFill>
              </a:rPr>
              <a:t>;</a:t>
            </a:r>
          </a:p>
          <a:p>
            <a:pPr fontAlgn="base"/>
            <a:r>
              <a:rPr lang="ru-RU" sz="1400" dirty="0">
                <a:solidFill>
                  <a:srgbClr val="002060"/>
                </a:solidFill>
              </a:rPr>
              <a:t>      </a:t>
            </a:r>
            <a:r>
              <a:rPr lang="ru-RU" sz="1400" dirty="0" err="1">
                <a:solidFill>
                  <a:srgbClr val="002060"/>
                </a:solidFill>
              </a:rPr>
              <a:t>педагогтарды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іріктеуге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қатысады</a:t>
            </a:r>
            <a:r>
              <a:rPr lang="ru-RU" sz="1400" dirty="0">
                <a:solidFill>
                  <a:srgbClr val="002060"/>
                </a:solidFill>
              </a:rPr>
              <a:t>, кәсіби даму, педагогтердің </a:t>
            </a:r>
            <a:r>
              <a:rPr lang="ru-RU" sz="1400" b="1" dirty="0" err="1">
                <a:solidFill>
                  <a:srgbClr val="002060"/>
                </a:solidFill>
              </a:rPr>
              <a:t>біліктілігін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rgbClr val="002060"/>
                </a:solidFill>
              </a:rPr>
              <a:t>және </a:t>
            </a:r>
            <a:r>
              <a:rPr lang="ru-RU" sz="1400" b="1" dirty="0">
                <a:solidFill>
                  <a:srgbClr val="002060"/>
                </a:solidFill>
              </a:rPr>
              <a:t>кәсіби </a:t>
            </a:r>
            <a:r>
              <a:rPr lang="ru-RU" sz="1400" b="1" dirty="0" err="1">
                <a:solidFill>
                  <a:srgbClr val="002060"/>
                </a:solidFill>
              </a:rPr>
              <a:t>құзыреттілігін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арттыру</a:t>
            </a:r>
            <a:r>
              <a:rPr lang="ru-RU" sz="1400" dirty="0">
                <a:solidFill>
                  <a:srgbClr val="002060"/>
                </a:solidFill>
              </a:rPr>
              <a:t> бойынша </a:t>
            </a:r>
            <a:r>
              <a:rPr lang="ru-RU" sz="1400" dirty="0" err="1">
                <a:solidFill>
                  <a:srgbClr val="002060"/>
                </a:solidFill>
              </a:rPr>
              <a:t>жұмысты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ұйымдастырады</a:t>
            </a:r>
            <a:r>
              <a:rPr lang="ru-RU" sz="1400" dirty="0">
                <a:solidFill>
                  <a:srgbClr val="002060"/>
                </a:solidFill>
              </a:rPr>
              <a:t>;</a:t>
            </a:r>
          </a:p>
          <a:p>
            <a:pPr fontAlgn="base"/>
            <a:r>
              <a:rPr lang="ru-RU" sz="1400" dirty="0">
                <a:solidFill>
                  <a:srgbClr val="002060"/>
                </a:solidFill>
              </a:rPr>
              <a:t>      </a:t>
            </a:r>
            <a:r>
              <a:rPr lang="ru-RU" sz="1400" dirty="0" err="1">
                <a:solidFill>
                  <a:srgbClr val="002060"/>
                </a:solidFill>
              </a:rPr>
              <a:t>тәрбие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процесін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қамтамасыз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ететін</a:t>
            </a:r>
            <a:r>
              <a:rPr lang="ru-RU" sz="1400" dirty="0">
                <a:solidFill>
                  <a:srgbClr val="002060"/>
                </a:solidFill>
              </a:rPr>
              <a:t> білім беру </a:t>
            </a:r>
            <a:r>
              <a:rPr lang="ru-RU" sz="1400" dirty="0" err="1">
                <a:solidFill>
                  <a:srgbClr val="002060"/>
                </a:solidFill>
              </a:rPr>
              <a:t>ұйымдары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әкімшілігінің</a:t>
            </a:r>
            <a:r>
              <a:rPr lang="ru-RU" sz="1400" dirty="0">
                <a:solidFill>
                  <a:srgbClr val="002060"/>
                </a:solidFill>
              </a:rPr>
              <a:t>, </a:t>
            </a:r>
            <a:r>
              <a:rPr lang="ru-RU" sz="1400" b="1" dirty="0">
                <a:solidFill>
                  <a:srgbClr val="002060"/>
                </a:solidFill>
              </a:rPr>
              <a:t>әлеуметтік – психологиялық </a:t>
            </a:r>
            <a:r>
              <a:rPr lang="ru-RU" sz="1400" b="1" dirty="0" err="1">
                <a:solidFill>
                  <a:srgbClr val="002060"/>
                </a:solidFill>
              </a:rPr>
              <a:t>қызметтері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rgbClr val="002060"/>
                </a:solidFill>
              </a:rPr>
              <a:t>мен </a:t>
            </a:r>
            <a:r>
              <a:rPr lang="ru-RU" sz="1400" dirty="0" err="1">
                <a:solidFill>
                  <a:srgbClr val="002060"/>
                </a:solidFill>
              </a:rPr>
              <a:t>бөлімшелерінің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жұртшылық</a:t>
            </a:r>
            <a:r>
              <a:rPr lang="ru-RU" sz="1400" dirty="0">
                <a:solidFill>
                  <a:srgbClr val="002060"/>
                </a:solidFill>
              </a:rPr>
              <a:t> және </a:t>
            </a:r>
            <a:r>
              <a:rPr lang="ru-RU" sz="1400" dirty="0" err="1">
                <a:solidFill>
                  <a:srgbClr val="002060"/>
                </a:solidFill>
              </a:rPr>
              <a:t>құқық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қорғау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органдарының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өкілдерімен</a:t>
            </a:r>
            <a:r>
              <a:rPr lang="ru-RU" sz="1400" dirty="0">
                <a:solidFill>
                  <a:srgbClr val="002060"/>
                </a:solidFill>
              </a:rPr>
              <a:t>, </a:t>
            </a:r>
            <a:r>
              <a:rPr lang="ru-RU" sz="1400" dirty="0" err="1">
                <a:solidFill>
                  <a:srgbClr val="002060"/>
                </a:solidFill>
              </a:rPr>
              <a:t>ата-аналар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қоғамдастығының</a:t>
            </a:r>
            <a:r>
              <a:rPr lang="ru-RU" sz="1400" dirty="0">
                <a:solidFill>
                  <a:srgbClr val="002060"/>
                </a:solidFill>
              </a:rPr>
              <a:t>, </a:t>
            </a:r>
            <a:r>
              <a:rPr lang="ru-RU" sz="1400" dirty="0" err="1">
                <a:solidFill>
                  <a:srgbClr val="002060"/>
                </a:solidFill>
              </a:rPr>
              <a:t>қамқоршылық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кеңестің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өкілдерімен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</a:rPr>
              <a:t>өзара </a:t>
            </a:r>
            <a:r>
              <a:rPr lang="ru-RU" sz="1400" b="1" dirty="0" err="1">
                <a:solidFill>
                  <a:srgbClr val="002060"/>
                </a:solidFill>
              </a:rPr>
              <a:t>іс-қимылын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үйлестіреді</a:t>
            </a:r>
            <a:r>
              <a:rPr lang="ru-RU" sz="1400" b="1" dirty="0">
                <a:solidFill>
                  <a:srgbClr val="002060"/>
                </a:solidFill>
              </a:rPr>
              <a:t>;</a:t>
            </a:r>
          </a:p>
          <a:p>
            <a:pPr fontAlgn="base"/>
            <a:r>
              <a:rPr lang="ru-RU" sz="1400" dirty="0">
                <a:solidFill>
                  <a:srgbClr val="002060"/>
                </a:solidFill>
              </a:rPr>
              <a:t>      білім беру </a:t>
            </a:r>
            <a:r>
              <a:rPr lang="ru-RU" sz="1400" dirty="0" err="1">
                <a:solidFill>
                  <a:srgbClr val="002060"/>
                </a:solidFill>
              </a:rPr>
              <a:t>процесінің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барлық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қатысушыларының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толерантты</a:t>
            </a:r>
            <a:r>
              <a:rPr lang="ru-RU" sz="1400" dirty="0">
                <a:solidFill>
                  <a:srgbClr val="002060"/>
                </a:solidFill>
              </a:rPr>
              <a:t> мінез-құлық мәдениетін </a:t>
            </a:r>
            <a:r>
              <a:rPr lang="ru-RU" sz="1400" dirty="0" err="1">
                <a:solidFill>
                  <a:srgbClr val="002060"/>
                </a:solidFill>
              </a:rPr>
              <a:t>қамтамасыз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етеді</a:t>
            </a:r>
            <a:r>
              <a:rPr lang="ru-RU" sz="1400" dirty="0">
                <a:solidFill>
                  <a:srgbClr val="002060"/>
                </a:solidFill>
              </a:rPr>
              <a:t>;</a:t>
            </a:r>
          </a:p>
          <a:p>
            <a:pPr fontAlgn="base"/>
            <a:r>
              <a:rPr lang="ru-RU" sz="1400" dirty="0">
                <a:solidFill>
                  <a:srgbClr val="002060"/>
                </a:solidFill>
              </a:rPr>
              <a:t>      </a:t>
            </a:r>
            <a:r>
              <a:rPr lang="ru-RU" sz="1400" b="1" dirty="0" err="1">
                <a:solidFill>
                  <a:srgbClr val="002060"/>
                </a:solidFill>
              </a:rPr>
              <a:t>ерекше</a:t>
            </a:r>
            <a:r>
              <a:rPr lang="ru-RU" sz="1400" b="1" dirty="0">
                <a:solidFill>
                  <a:srgbClr val="002060"/>
                </a:solidFill>
              </a:rPr>
              <a:t> білім беру </a:t>
            </a:r>
            <a:r>
              <a:rPr lang="ru-RU" sz="1400" b="1" dirty="0" err="1">
                <a:solidFill>
                  <a:srgbClr val="002060"/>
                </a:solidFill>
              </a:rPr>
              <a:t>қажеттіліктері</a:t>
            </a:r>
            <a:r>
              <a:rPr lang="ru-RU" sz="1400" b="1" dirty="0">
                <a:solidFill>
                  <a:srgbClr val="002060"/>
                </a:solidFill>
              </a:rPr>
              <a:t> бар білім </a:t>
            </a:r>
            <a:r>
              <a:rPr lang="ru-RU" sz="1400" b="1" dirty="0" err="1">
                <a:solidFill>
                  <a:srgbClr val="002060"/>
                </a:solidFill>
              </a:rPr>
              <a:t>алушыларды</a:t>
            </a:r>
            <a:r>
              <a:rPr lang="ru-RU" sz="1400" b="1" dirty="0">
                <a:solidFill>
                  <a:srgbClr val="002060"/>
                </a:solidFill>
              </a:rPr>
              <a:t> психологиялық-педагогикалық қолдау қызметінің жұмысын </a:t>
            </a:r>
            <a:r>
              <a:rPr lang="ru-RU" sz="1400" b="1" dirty="0" err="1">
                <a:solidFill>
                  <a:srgbClr val="002060"/>
                </a:solidFill>
              </a:rPr>
              <a:t>үйлестіреді</a:t>
            </a:r>
            <a:r>
              <a:rPr lang="ru-RU" sz="1400" b="1" dirty="0">
                <a:solidFill>
                  <a:srgbClr val="002060"/>
                </a:solidFill>
              </a:rPr>
              <a:t>;</a:t>
            </a:r>
          </a:p>
          <a:p>
            <a:pPr fontAlgn="base"/>
            <a:r>
              <a:rPr lang="ru-RU" sz="1400" dirty="0">
                <a:solidFill>
                  <a:srgbClr val="002060"/>
                </a:solidFill>
              </a:rPr>
              <a:t>      мектеп-</a:t>
            </a:r>
            <a:r>
              <a:rPr lang="ru-RU" sz="1400" dirty="0" err="1">
                <a:solidFill>
                  <a:srgbClr val="002060"/>
                </a:solidFill>
              </a:rPr>
              <a:t>ата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ru-RU" sz="1400" dirty="0" err="1">
                <a:solidFill>
                  <a:srgbClr val="002060"/>
                </a:solidFill>
              </a:rPr>
              <a:t>ана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қатынастарының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жаңа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нысандарын</a:t>
            </a:r>
            <a:r>
              <a:rPr lang="ru-RU" sz="1400" dirty="0">
                <a:solidFill>
                  <a:srgbClr val="002060"/>
                </a:solidFill>
              </a:rPr>
              <a:t>, мектеп пен </a:t>
            </a:r>
            <a:r>
              <a:rPr lang="ru-RU" sz="1400" dirty="0" err="1">
                <a:solidFill>
                  <a:srgbClr val="002060"/>
                </a:solidFill>
              </a:rPr>
              <a:t>отбасының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толық</a:t>
            </a:r>
            <a:r>
              <a:rPr lang="ru-RU" sz="1400" dirty="0">
                <a:solidFill>
                  <a:srgbClr val="002060"/>
                </a:solidFill>
              </a:rPr>
              <a:t> өзара </a:t>
            </a:r>
            <a:r>
              <a:rPr lang="ru-RU" sz="1400" dirty="0" err="1">
                <a:solidFill>
                  <a:srgbClr val="002060"/>
                </a:solidFill>
              </a:rPr>
              <a:t>іс-қимылын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қамтамасыз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етеді</a:t>
            </a:r>
            <a:r>
              <a:rPr lang="ru-RU" sz="1400" dirty="0">
                <a:solidFill>
                  <a:srgbClr val="002060"/>
                </a:solidFill>
              </a:rPr>
              <a:t>;</a:t>
            </a:r>
          </a:p>
          <a:p>
            <a:pPr fontAlgn="base"/>
            <a:r>
              <a:rPr lang="ru-RU" sz="1400" dirty="0">
                <a:solidFill>
                  <a:srgbClr val="002060"/>
                </a:solidFill>
              </a:rPr>
              <a:t>      білім </a:t>
            </a:r>
            <a:r>
              <a:rPr lang="ru-RU" sz="1400" dirty="0" err="1">
                <a:solidFill>
                  <a:srgbClr val="002060"/>
                </a:solidFill>
              </a:rPr>
              <a:t>алушыларға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медициналық</a:t>
            </a:r>
            <a:r>
              <a:rPr lang="ru-RU" sz="1400" dirty="0">
                <a:solidFill>
                  <a:srgbClr val="002060"/>
                </a:solidFill>
              </a:rPr>
              <a:t> қызмет көрсету </a:t>
            </a:r>
            <a:r>
              <a:rPr lang="ru-RU" sz="1400" dirty="0" err="1">
                <a:solidFill>
                  <a:srgbClr val="002060"/>
                </a:solidFill>
              </a:rPr>
              <a:t>жағдайын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бақылауды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жүзеге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асырады</a:t>
            </a:r>
            <a:r>
              <a:rPr lang="ru-RU" sz="1400" dirty="0">
                <a:solidFill>
                  <a:srgbClr val="002060"/>
                </a:solidFill>
              </a:rPr>
              <a:t>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3481" y="6276743"/>
            <a:ext cx="7688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rgbClr val="002060"/>
                </a:solidFill>
              </a:rPr>
              <a:t>Әлеуметтік-психологиялық сүйемелдеу зертханасы         ақпан  2023ж.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2" descr="Picture 2"/>
          <p:cNvPicPr>
            <a:picLocks noChangeAspect="1"/>
          </p:cNvPicPr>
          <p:nvPr/>
        </p:nvPicPr>
        <p:blipFill rotWithShape="1">
          <a:blip r:embed="rId2" cstate="print"/>
          <a:srcRect l="74024" t="35190" r="1367"/>
          <a:stretch/>
        </p:blipFill>
        <p:spPr>
          <a:xfrm>
            <a:off x="107504" y="5713642"/>
            <a:ext cx="432048" cy="100034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3914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48680"/>
            <a:ext cx="88569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dirty="0">
                <a:solidFill>
                  <a:srgbClr val="002060"/>
                </a:solidFill>
              </a:rPr>
              <a:t>5-параграф. </a:t>
            </a:r>
            <a:r>
              <a:rPr lang="ru-RU" sz="1400" b="1" dirty="0">
                <a:solidFill>
                  <a:srgbClr val="002060"/>
                </a:solidFill>
              </a:rPr>
              <a:t>Білім беру </a:t>
            </a:r>
            <a:r>
              <a:rPr lang="ru-RU" sz="1400" b="1" dirty="0" err="1">
                <a:solidFill>
                  <a:srgbClr val="002060"/>
                </a:solidFill>
              </a:rPr>
              <a:t>ұйымы</a:t>
            </a:r>
            <a:r>
              <a:rPr lang="ru-RU" sz="1400" b="1" dirty="0">
                <a:solidFill>
                  <a:srgbClr val="002060"/>
                </a:solidFill>
              </a:rPr>
              <a:t> (</a:t>
            </a:r>
            <a:r>
              <a:rPr lang="ru-RU" sz="1400" b="1" dirty="0" err="1">
                <a:solidFill>
                  <a:srgbClr val="002060"/>
                </a:solidFill>
              </a:rPr>
              <a:t>бастауыш</a:t>
            </a:r>
            <a:r>
              <a:rPr lang="ru-RU" sz="1400" b="1" dirty="0">
                <a:solidFill>
                  <a:srgbClr val="002060"/>
                </a:solidFill>
              </a:rPr>
              <a:t>, </a:t>
            </a:r>
            <a:r>
              <a:rPr lang="ru-RU" sz="1400" b="1" dirty="0" err="1">
                <a:solidFill>
                  <a:srgbClr val="002060"/>
                </a:solidFill>
              </a:rPr>
              <a:t>негізгі</a:t>
            </a:r>
            <a:r>
              <a:rPr lang="ru-RU" sz="1400" b="1" dirty="0">
                <a:solidFill>
                  <a:srgbClr val="002060"/>
                </a:solidFill>
              </a:rPr>
              <a:t> орта, жалпы орта) </a:t>
            </a:r>
            <a:r>
              <a:rPr lang="ru-RU" sz="1400" b="1" dirty="0" err="1">
                <a:solidFill>
                  <a:srgbClr val="002060"/>
                </a:solidFill>
              </a:rPr>
              <a:t>басшысының</a:t>
            </a:r>
            <a:r>
              <a:rPr lang="ru-RU" sz="1400" b="1" dirty="0">
                <a:solidFill>
                  <a:srgbClr val="002060"/>
                </a:solidFill>
              </a:rPr>
              <a:t> (</a:t>
            </a:r>
            <a:r>
              <a:rPr lang="ru-RU" sz="1400" b="1" dirty="0" err="1">
                <a:solidFill>
                  <a:srgbClr val="002060"/>
                </a:solidFill>
              </a:rPr>
              <a:t>директорының</a:t>
            </a:r>
            <a:r>
              <a:rPr lang="ru-RU" sz="1400" b="1" dirty="0">
                <a:solidFill>
                  <a:srgbClr val="002060"/>
                </a:solidFill>
              </a:rPr>
              <a:t>) </a:t>
            </a:r>
            <a:r>
              <a:rPr lang="ru-RU" sz="1400" b="1" dirty="0" err="1" smtClean="0">
                <a:solidFill>
                  <a:srgbClr val="002060"/>
                </a:solidFill>
              </a:rPr>
              <a:t>тәрбие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жұмысы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жөніндегі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орынбасары</a:t>
            </a:r>
            <a:endParaRPr lang="ru-RU" sz="1400" b="1" dirty="0">
              <a:solidFill>
                <a:srgbClr val="002060"/>
              </a:solidFill>
            </a:endParaRPr>
          </a:p>
          <a:p>
            <a:pPr fontAlgn="base"/>
            <a:r>
              <a:rPr lang="ru-RU" sz="1400" dirty="0">
                <a:solidFill>
                  <a:srgbClr val="002060"/>
                </a:solidFill>
              </a:rPr>
              <a:t>      58. </a:t>
            </a:r>
            <a:r>
              <a:rPr lang="ru-RU" sz="1400" b="1" dirty="0" err="1">
                <a:solidFill>
                  <a:srgbClr val="002060"/>
                </a:solidFill>
              </a:rPr>
              <a:t>Лауазымдық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міндеттері</a:t>
            </a:r>
            <a:r>
              <a:rPr lang="ru-RU" sz="1400" b="1" dirty="0">
                <a:solidFill>
                  <a:srgbClr val="002060"/>
                </a:solidFill>
              </a:rPr>
              <a:t>:</a:t>
            </a:r>
          </a:p>
          <a:p>
            <a:pPr fontAlgn="base"/>
            <a:r>
              <a:rPr lang="ru-RU" sz="1400" dirty="0" err="1" smtClean="0">
                <a:solidFill>
                  <a:srgbClr val="002060"/>
                </a:solidFill>
              </a:rPr>
              <a:t>тәрбие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іс-шараларын</a:t>
            </a:r>
            <a:r>
              <a:rPr lang="ru-RU" sz="1400" dirty="0">
                <a:solidFill>
                  <a:srgbClr val="002060"/>
                </a:solidFill>
              </a:rPr>
              <a:t> өткізу </a:t>
            </a:r>
            <a:r>
              <a:rPr lang="ru-RU" sz="1400" dirty="0" err="1">
                <a:solidFill>
                  <a:srgbClr val="002060"/>
                </a:solidFill>
              </a:rPr>
              <a:t>кезінде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ақпараттық-коммуникациялық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технологияларды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қолданады</a:t>
            </a:r>
            <a:r>
              <a:rPr lang="ru-RU" sz="1400" dirty="0">
                <a:solidFill>
                  <a:srgbClr val="002060"/>
                </a:solidFill>
              </a:rPr>
              <a:t>;</a:t>
            </a:r>
          </a:p>
          <a:p>
            <a:pPr fontAlgn="base"/>
            <a:r>
              <a:rPr lang="ru-RU" sz="1400" dirty="0">
                <a:solidFill>
                  <a:srgbClr val="002060"/>
                </a:solidFill>
              </a:rPr>
              <a:t>     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киберкультураны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rgbClr val="002060"/>
                </a:solidFill>
              </a:rPr>
              <a:t>(</a:t>
            </a:r>
            <a:r>
              <a:rPr lang="ru-RU" sz="1400" dirty="0" err="1">
                <a:solidFill>
                  <a:srgbClr val="002060"/>
                </a:solidFill>
              </a:rPr>
              <a:t>компьютерлік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технологиялар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мүмкіндіктерін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пайдаланады</a:t>
            </a:r>
            <a:r>
              <a:rPr lang="ru-RU" sz="1400" dirty="0">
                <a:solidFill>
                  <a:srgbClr val="002060"/>
                </a:solidFill>
              </a:rPr>
              <a:t>) және </a:t>
            </a:r>
            <a:r>
              <a:rPr lang="ru-RU" sz="1400" b="1" dirty="0" err="1">
                <a:solidFill>
                  <a:srgbClr val="002060"/>
                </a:solidFill>
              </a:rPr>
              <a:t>кибергигиенаны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дамытады</a:t>
            </a:r>
            <a:r>
              <a:rPr lang="ru-RU" sz="1400" dirty="0">
                <a:solidFill>
                  <a:srgbClr val="002060"/>
                </a:solidFill>
              </a:rPr>
              <a:t> (интернет </a:t>
            </a:r>
            <a:r>
              <a:rPr lang="ru-RU" sz="1400" dirty="0" err="1">
                <a:solidFill>
                  <a:srgbClr val="002060"/>
                </a:solidFill>
              </a:rPr>
              <a:t>желісінде</a:t>
            </a:r>
            <a:r>
              <a:rPr lang="ru-RU" sz="1400" dirty="0">
                <a:solidFill>
                  <a:srgbClr val="002060"/>
                </a:solidFill>
              </a:rPr>
              <a:t> жұмыс </a:t>
            </a:r>
            <a:r>
              <a:rPr lang="ru-RU" sz="1400" dirty="0" err="1">
                <a:solidFill>
                  <a:srgbClr val="002060"/>
                </a:solidFill>
              </a:rPr>
              <a:t>істеу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дағдылары</a:t>
            </a:r>
            <a:r>
              <a:rPr lang="ru-RU" sz="1400" dirty="0">
                <a:solidFill>
                  <a:srgbClr val="002060"/>
                </a:solidFill>
              </a:rPr>
              <a:t> мен </a:t>
            </a:r>
            <a:r>
              <a:rPr lang="ru-RU" sz="1400" dirty="0" err="1">
                <a:solidFill>
                  <a:srgbClr val="002060"/>
                </a:solidFill>
              </a:rPr>
              <a:t>білімі</a:t>
            </a:r>
            <a:r>
              <a:rPr lang="ru-RU" sz="1400" dirty="0">
                <a:solidFill>
                  <a:srgbClr val="002060"/>
                </a:solidFill>
              </a:rPr>
              <a:t> бар);</a:t>
            </a:r>
          </a:p>
          <a:p>
            <a:pPr fontAlgn="base"/>
            <a:r>
              <a:rPr lang="ru-RU" sz="1400" dirty="0">
                <a:solidFill>
                  <a:srgbClr val="002060"/>
                </a:solidFill>
              </a:rPr>
              <a:t>      білім </a:t>
            </a:r>
            <a:r>
              <a:rPr lang="ru-RU" sz="1400" dirty="0" err="1">
                <a:solidFill>
                  <a:srgbClr val="002060"/>
                </a:solidFill>
              </a:rPr>
              <a:t>алушылардың</a:t>
            </a:r>
            <a:r>
              <a:rPr lang="ru-RU" sz="1400" dirty="0">
                <a:solidFill>
                  <a:srgbClr val="002060"/>
                </a:solidFill>
              </a:rPr>
              <a:t>, педагогтердің </a:t>
            </a:r>
            <a:r>
              <a:rPr lang="ru-RU" sz="1400" dirty="0" err="1">
                <a:solidFill>
                  <a:srgbClr val="002060"/>
                </a:solidFill>
              </a:rPr>
              <a:t>конкурстарға</a:t>
            </a:r>
            <a:r>
              <a:rPr lang="ru-RU" sz="1400" dirty="0">
                <a:solidFill>
                  <a:srgbClr val="002060"/>
                </a:solidFill>
              </a:rPr>
              <a:t>, </a:t>
            </a:r>
            <a:r>
              <a:rPr lang="ru-RU" sz="1400" dirty="0" err="1">
                <a:solidFill>
                  <a:srgbClr val="002060"/>
                </a:solidFill>
              </a:rPr>
              <a:t>слеттерге</a:t>
            </a:r>
            <a:r>
              <a:rPr lang="ru-RU" sz="1400" dirty="0">
                <a:solidFill>
                  <a:srgbClr val="002060"/>
                </a:solidFill>
              </a:rPr>
              <a:t>, </a:t>
            </a:r>
            <a:r>
              <a:rPr lang="ru-RU" sz="1400" dirty="0" err="1">
                <a:solidFill>
                  <a:srgbClr val="002060"/>
                </a:solidFill>
              </a:rPr>
              <a:t>конференцияларға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қатысуын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қамтамасыз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етеді</a:t>
            </a:r>
            <a:r>
              <a:rPr lang="ru-RU" sz="1400" dirty="0">
                <a:solidFill>
                  <a:srgbClr val="002060"/>
                </a:solidFill>
              </a:rPr>
              <a:t>;</a:t>
            </a:r>
          </a:p>
          <a:p>
            <a:pPr fontAlgn="base"/>
            <a:r>
              <a:rPr lang="ru-RU" sz="1400" dirty="0">
                <a:solidFill>
                  <a:srgbClr val="002060"/>
                </a:solidFill>
              </a:rPr>
              <a:t>      </a:t>
            </a:r>
            <a:r>
              <a:rPr lang="ru-RU" sz="1400" b="1" dirty="0" err="1">
                <a:solidFill>
                  <a:srgbClr val="002060"/>
                </a:solidFill>
              </a:rPr>
              <a:t>кәсіптік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бағыт</a:t>
            </a:r>
            <a:r>
              <a:rPr lang="ru-RU" sz="1400" b="1" dirty="0">
                <a:solidFill>
                  <a:srgbClr val="002060"/>
                </a:solidFill>
              </a:rPr>
              <a:t> беру </a:t>
            </a:r>
            <a:r>
              <a:rPr lang="ru-RU" sz="1400" dirty="0" err="1">
                <a:solidFill>
                  <a:srgbClr val="002060"/>
                </a:solidFill>
              </a:rPr>
              <a:t>жұмыстарын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жүргізеді</a:t>
            </a:r>
            <a:r>
              <a:rPr lang="ru-RU" sz="1400" dirty="0">
                <a:solidFill>
                  <a:srgbClr val="002060"/>
                </a:solidFill>
              </a:rPr>
              <a:t>;</a:t>
            </a:r>
          </a:p>
          <a:p>
            <a:pPr fontAlgn="base"/>
            <a:r>
              <a:rPr lang="ru-RU" sz="1400" dirty="0">
                <a:solidFill>
                  <a:srgbClr val="002060"/>
                </a:solidFill>
              </a:rPr>
              <a:t>     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есептік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құжаттаманың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сапалы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rgbClr val="002060"/>
                </a:solidFill>
              </a:rPr>
              <a:t>және уақтылы </a:t>
            </a:r>
            <a:r>
              <a:rPr lang="ru-RU" sz="1400" dirty="0" err="1">
                <a:solidFill>
                  <a:srgbClr val="002060"/>
                </a:solidFill>
              </a:rPr>
              <a:t>тапсырылуын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қамтамасыз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етеді</a:t>
            </a:r>
            <a:r>
              <a:rPr lang="ru-RU" sz="1400" dirty="0">
                <a:solidFill>
                  <a:srgbClr val="002060"/>
                </a:solidFill>
              </a:rPr>
              <a:t>;</a:t>
            </a:r>
          </a:p>
          <a:p>
            <a:pPr fontAlgn="base"/>
            <a:r>
              <a:rPr lang="ru-RU" sz="1400" dirty="0">
                <a:solidFill>
                  <a:srgbClr val="002060"/>
                </a:solidFill>
              </a:rPr>
              <a:t>      </a:t>
            </a:r>
            <a:r>
              <a:rPr lang="ru-RU" sz="1400" dirty="0" err="1">
                <a:solidFill>
                  <a:srgbClr val="002060"/>
                </a:solidFill>
              </a:rPr>
              <a:t>ата-аналар</a:t>
            </a:r>
            <a:r>
              <a:rPr lang="ru-RU" sz="1400" dirty="0">
                <a:solidFill>
                  <a:srgbClr val="002060"/>
                </a:solidFill>
              </a:rPr>
              <a:t> үшін педагогикалық </a:t>
            </a:r>
            <a:r>
              <a:rPr lang="ru-RU" sz="1400" dirty="0" err="1">
                <a:solidFill>
                  <a:srgbClr val="002060"/>
                </a:solidFill>
              </a:rPr>
              <a:t>консилиумдар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ұйымдастырады</a:t>
            </a:r>
            <a:r>
              <a:rPr lang="ru-RU" sz="1400" dirty="0">
                <a:solidFill>
                  <a:srgbClr val="002060"/>
                </a:solidFill>
              </a:rPr>
              <a:t> және </a:t>
            </a:r>
            <a:r>
              <a:rPr lang="ru-RU" sz="1400" dirty="0" err="1">
                <a:solidFill>
                  <a:srgbClr val="002060"/>
                </a:solidFill>
              </a:rPr>
              <a:t>өткізеді</a:t>
            </a:r>
            <a:r>
              <a:rPr lang="ru-RU" sz="1400" dirty="0">
                <a:solidFill>
                  <a:srgbClr val="002060"/>
                </a:solidFill>
              </a:rPr>
              <a:t>;;</a:t>
            </a:r>
          </a:p>
          <a:p>
            <a:pPr fontAlgn="base"/>
            <a:r>
              <a:rPr lang="ru-RU" sz="1400" dirty="0">
                <a:solidFill>
                  <a:srgbClr val="002060"/>
                </a:solidFill>
              </a:rPr>
              <a:t>      мектеп </a:t>
            </a:r>
            <a:r>
              <a:rPr lang="ru-RU" sz="1400" dirty="0" err="1">
                <a:solidFill>
                  <a:srgbClr val="002060"/>
                </a:solidFill>
              </a:rPr>
              <a:t>парламентінің</a:t>
            </a:r>
            <a:r>
              <a:rPr lang="ru-RU" sz="1400" dirty="0">
                <a:solidFill>
                  <a:srgbClr val="002060"/>
                </a:solidFill>
              </a:rPr>
              <a:t>, </a:t>
            </a:r>
            <a:r>
              <a:rPr lang="ru-RU" sz="1400" dirty="0" err="1">
                <a:solidFill>
                  <a:srgbClr val="002060"/>
                </a:solidFill>
              </a:rPr>
              <a:t>дебат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қозғалысының</a:t>
            </a:r>
            <a:r>
              <a:rPr lang="ru-RU" sz="1400" dirty="0">
                <a:solidFill>
                  <a:srgbClr val="002060"/>
                </a:solidFill>
              </a:rPr>
              <a:t>, оқушылардың </a:t>
            </a:r>
            <a:r>
              <a:rPr lang="ru-RU" sz="1400" dirty="0" err="1">
                <a:solidFill>
                  <a:srgbClr val="002060"/>
                </a:solidFill>
              </a:rPr>
              <a:t>өзін-өзі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басқаруының</a:t>
            </a:r>
            <a:r>
              <a:rPr lang="ru-RU" sz="1400" dirty="0">
                <a:solidFill>
                  <a:srgbClr val="002060"/>
                </a:solidFill>
              </a:rPr>
              <a:t>, "</a:t>
            </a:r>
            <a:r>
              <a:rPr lang="ru-RU" sz="1400" dirty="0" err="1">
                <a:solidFill>
                  <a:srgbClr val="002060"/>
                </a:solidFill>
              </a:rPr>
              <a:t>Жас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қыран</a:t>
            </a:r>
            <a:r>
              <a:rPr lang="ru-RU" sz="1400" dirty="0">
                <a:solidFill>
                  <a:srgbClr val="002060"/>
                </a:solidFill>
              </a:rPr>
              <a:t>", "</a:t>
            </a:r>
            <a:r>
              <a:rPr lang="ru-RU" sz="1400" dirty="0" err="1">
                <a:solidFill>
                  <a:srgbClr val="002060"/>
                </a:solidFill>
              </a:rPr>
              <a:t>Жас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ұлан</a:t>
            </a:r>
            <a:r>
              <a:rPr lang="ru-RU" sz="1400" dirty="0">
                <a:solidFill>
                  <a:srgbClr val="002060"/>
                </a:solidFill>
              </a:rPr>
              <a:t>" </a:t>
            </a:r>
            <a:r>
              <a:rPr lang="ru-RU" sz="1400" dirty="0" err="1">
                <a:solidFill>
                  <a:srgbClr val="002060"/>
                </a:solidFill>
              </a:rPr>
              <a:t>балалар</a:t>
            </a:r>
            <a:r>
              <a:rPr lang="ru-RU" sz="1400" dirty="0">
                <a:solidFill>
                  <a:srgbClr val="002060"/>
                </a:solidFill>
              </a:rPr>
              <a:t> ұйымдарының </a:t>
            </a:r>
            <a:r>
              <a:rPr lang="ru-RU" sz="1400" dirty="0" err="1">
                <a:solidFill>
                  <a:srgbClr val="002060"/>
                </a:solidFill>
              </a:rPr>
              <a:t>жұмыстарын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ұйымдастырады</a:t>
            </a:r>
            <a:r>
              <a:rPr lang="ru-RU" sz="1400" dirty="0">
                <a:solidFill>
                  <a:srgbClr val="002060"/>
                </a:solidFill>
              </a:rPr>
              <a:t>;</a:t>
            </a:r>
          </a:p>
          <a:p>
            <a:pPr fontAlgn="base"/>
            <a:r>
              <a:rPr lang="ru-RU" sz="1400" dirty="0">
                <a:solidFill>
                  <a:srgbClr val="002060"/>
                </a:solidFill>
              </a:rPr>
              <a:t>      "Қоғамға қызмет ету", "</a:t>
            </a:r>
            <a:r>
              <a:rPr lang="ru-RU" sz="1400" dirty="0" err="1">
                <a:solidFill>
                  <a:srgbClr val="002060"/>
                </a:solidFill>
              </a:rPr>
              <a:t>Отанға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тағзым</a:t>
            </a:r>
            <a:r>
              <a:rPr lang="ru-RU" sz="1400" dirty="0">
                <a:solidFill>
                  <a:srgbClr val="002060"/>
                </a:solidFill>
              </a:rPr>
              <a:t>", "</a:t>
            </a:r>
            <a:r>
              <a:rPr lang="ru-RU" sz="1400" dirty="0" err="1">
                <a:solidFill>
                  <a:srgbClr val="002060"/>
                </a:solidFill>
              </a:rPr>
              <a:t>Үлкендерге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құрмет</a:t>
            </a:r>
            <a:r>
              <a:rPr lang="ru-RU" sz="1400" dirty="0">
                <a:solidFill>
                  <a:srgbClr val="002060"/>
                </a:solidFill>
              </a:rPr>
              <a:t>", "</a:t>
            </a:r>
            <a:r>
              <a:rPr lang="ru-RU" sz="1400" dirty="0" err="1">
                <a:solidFill>
                  <a:srgbClr val="002060"/>
                </a:solidFill>
              </a:rPr>
              <a:t>Анаға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құрмет</a:t>
            </a:r>
            <a:r>
              <a:rPr lang="ru-RU" sz="1400" dirty="0">
                <a:solidFill>
                  <a:srgbClr val="002060"/>
                </a:solidFill>
              </a:rPr>
              <a:t>" </a:t>
            </a:r>
            <a:r>
              <a:rPr lang="ru-RU" sz="1400" dirty="0" err="1">
                <a:solidFill>
                  <a:srgbClr val="002060"/>
                </a:solidFill>
              </a:rPr>
              <a:t>қоғамдық-пайдалы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жұмыстарын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ұйымдастырады</a:t>
            </a:r>
            <a:r>
              <a:rPr lang="ru-RU" sz="1400" dirty="0">
                <a:solidFill>
                  <a:srgbClr val="002060"/>
                </a:solidFill>
              </a:rPr>
              <a:t>.;</a:t>
            </a:r>
          </a:p>
          <a:p>
            <a:pPr fontAlgn="base"/>
            <a:r>
              <a:rPr lang="ru-RU" sz="1400" dirty="0">
                <a:solidFill>
                  <a:srgbClr val="002060"/>
                </a:solidFill>
              </a:rPr>
              <a:t>      </a:t>
            </a:r>
            <a:r>
              <a:rPr lang="ru-RU" sz="1400" dirty="0" err="1">
                <a:solidFill>
                  <a:srgbClr val="002060"/>
                </a:solidFill>
              </a:rPr>
              <a:t>адамгершілік-рухани</a:t>
            </a:r>
            <a:r>
              <a:rPr lang="ru-RU" sz="1400" dirty="0">
                <a:solidFill>
                  <a:srgbClr val="002060"/>
                </a:solidFill>
              </a:rPr>
              <a:t> білім </a:t>
            </a:r>
            <a:r>
              <a:rPr lang="ru-RU" sz="1400" dirty="0" err="1">
                <a:solidFill>
                  <a:srgbClr val="002060"/>
                </a:solidFill>
              </a:rPr>
              <a:t>беруді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қамтамасыз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етуде</a:t>
            </a:r>
            <a:r>
              <a:rPr lang="ru-RU" sz="1400" dirty="0">
                <a:solidFill>
                  <a:srgbClr val="002060"/>
                </a:solidFill>
              </a:rPr>
              <a:t> "</a:t>
            </a:r>
            <a:r>
              <a:rPr lang="ru-RU" sz="1400" dirty="0" err="1">
                <a:solidFill>
                  <a:srgbClr val="002060"/>
                </a:solidFill>
              </a:rPr>
              <a:t>өзін-өзі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тану</a:t>
            </a:r>
            <a:r>
              <a:rPr lang="ru-RU" sz="1400" dirty="0">
                <a:solidFill>
                  <a:srgbClr val="002060"/>
                </a:solidFill>
              </a:rPr>
              <a:t>" </a:t>
            </a:r>
            <a:r>
              <a:rPr lang="ru-RU" sz="1400" dirty="0" err="1">
                <a:solidFill>
                  <a:srgbClr val="002060"/>
                </a:solidFill>
              </a:rPr>
              <a:t>пәнінің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педагогымен</a:t>
            </a:r>
            <a:r>
              <a:rPr lang="ru-RU" sz="1400" dirty="0">
                <a:solidFill>
                  <a:srgbClr val="002060"/>
                </a:solidFill>
              </a:rPr>
              <a:t> өзара </a:t>
            </a:r>
            <a:r>
              <a:rPr lang="ru-RU" sz="1400" dirty="0" err="1">
                <a:solidFill>
                  <a:srgbClr val="002060"/>
                </a:solidFill>
              </a:rPr>
              <a:t>іс-қимыл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жасайды</a:t>
            </a:r>
            <a:r>
              <a:rPr lang="ru-RU" sz="1400" dirty="0">
                <a:solidFill>
                  <a:srgbClr val="002060"/>
                </a:solidFill>
              </a:rPr>
              <a:t>;</a:t>
            </a:r>
          </a:p>
          <a:p>
            <a:pPr fontAlgn="base"/>
            <a:r>
              <a:rPr lang="ru-RU" sz="1400" dirty="0">
                <a:solidFill>
                  <a:srgbClr val="002060"/>
                </a:solidFill>
              </a:rPr>
              <a:t>      білім беру </a:t>
            </a:r>
            <a:r>
              <a:rPr lang="ru-RU" sz="1400" dirty="0" err="1">
                <a:solidFill>
                  <a:srgbClr val="002060"/>
                </a:solidFill>
              </a:rPr>
              <a:t>ұйымдары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түлектерінің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қауымдастығын</a:t>
            </a:r>
            <a:r>
              <a:rPr lang="ru-RU" sz="1400" dirty="0">
                <a:solidFill>
                  <a:srgbClr val="002060"/>
                </a:solidFill>
              </a:rPr>
              <a:t> құру және </a:t>
            </a:r>
            <a:r>
              <a:rPr lang="ru-RU" sz="1400" dirty="0" err="1">
                <a:solidFill>
                  <a:srgbClr val="002060"/>
                </a:solidFill>
              </a:rPr>
              <a:t>қызметін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қамтамасыз</a:t>
            </a:r>
            <a:r>
              <a:rPr lang="ru-RU" sz="1400" dirty="0">
                <a:solidFill>
                  <a:srgbClr val="002060"/>
                </a:solidFill>
              </a:rPr>
              <a:t> ету бойынша </a:t>
            </a:r>
            <a:r>
              <a:rPr lang="ru-RU" sz="1400" dirty="0" err="1">
                <a:solidFill>
                  <a:srgbClr val="002060"/>
                </a:solidFill>
              </a:rPr>
              <a:t>жұмысты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үйлестіреді</a:t>
            </a:r>
            <a:r>
              <a:rPr lang="ru-RU" sz="1400" dirty="0">
                <a:solidFill>
                  <a:srgbClr val="002060"/>
                </a:solidFill>
              </a:rPr>
              <a:t>;</a:t>
            </a:r>
          </a:p>
          <a:p>
            <a:pPr fontAlgn="base"/>
            <a:r>
              <a:rPr lang="ru-RU" sz="1400" dirty="0">
                <a:solidFill>
                  <a:srgbClr val="002060"/>
                </a:solidFill>
              </a:rPr>
              <a:t>      педагогикалық </a:t>
            </a:r>
            <a:r>
              <a:rPr lang="ru-RU" sz="1400" dirty="0" err="1">
                <a:solidFill>
                  <a:srgbClr val="002060"/>
                </a:solidFill>
              </a:rPr>
              <a:t>еңбек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ардагерлерімен</a:t>
            </a:r>
            <a:r>
              <a:rPr lang="ru-RU" sz="1400" dirty="0">
                <a:solidFill>
                  <a:srgbClr val="002060"/>
                </a:solidFill>
              </a:rPr>
              <a:t> өзара </a:t>
            </a:r>
            <a:r>
              <a:rPr lang="ru-RU" sz="1400" dirty="0" err="1">
                <a:solidFill>
                  <a:srgbClr val="002060"/>
                </a:solidFill>
              </a:rPr>
              <a:t>іс-қимыл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жасайды</a:t>
            </a:r>
            <a:r>
              <a:rPr lang="ru-RU" sz="1400" dirty="0">
                <a:solidFill>
                  <a:srgbClr val="002060"/>
                </a:solidFill>
              </a:rPr>
              <a:t>;</a:t>
            </a:r>
          </a:p>
          <a:p>
            <a:pPr fontAlgn="base"/>
            <a:r>
              <a:rPr lang="ru-RU" sz="1400" dirty="0">
                <a:solidFill>
                  <a:srgbClr val="002060"/>
                </a:solidFill>
              </a:rPr>
              <a:t>      білім беру </a:t>
            </a:r>
            <a:r>
              <a:rPr lang="ru-RU" sz="1400" dirty="0" err="1">
                <a:solidFill>
                  <a:srgbClr val="002060"/>
                </a:solidFill>
              </a:rPr>
              <a:t>ұйымы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мұражайының</a:t>
            </a:r>
            <a:r>
              <a:rPr lang="ru-RU" sz="1400" dirty="0">
                <a:solidFill>
                  <a:srgbClr val="002060"/>
                </a:solidFill>
              </a:rPr>
              <a:t> жұмысын </a:t>
            </a:r>
            <a:r>
              <a:rPr lang="ru-RU" sz="1400" dirty="0" err="1">
                <a:solidFill>
                  <a:srgbClr val="002060"/>
                </a:solidFill>
              </a:rPr>
              <a:t>ұйымдастырады</a:t>
            </a:r>
            <a:r>
              <a:rPr lang="ru-RU" sz="1400" dirty="0">
                <a:solidFill>
                  <a:srgbClr val="002060"/>
                </a:solidFill>
              </a:rPr>
              <a:t>;</a:t>
            </a:r>
          </a:p>
          <a:p>
            <a:pPr fontAlgn="base"/>
            <a:r>
              <a:rPr lang="ru-RU" sz="1400" dirty="0">
                <a:solidFill>
                  <a:srgbClr val="002060"/>
                </a:solidFill>
              </a:rPr>
              <a:t>      </a:t>
            </a:r>
            <a:r>
              <a:rPr lang="ru-RU" sz="1400" dirty="0" err="1">
                <a:solidFill>
                  <a:srgbClr val="002060"/>
                </a:solidFill>
              </a:rPr>
              <a:t>туристік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жорықтар</a:t>
            </a:r>
            <a:r>
              <a:rPr lang="ru-RU" sz="1400" dirty="0">
                <a:solidFill>
                  <a:srgbClr val="002060"/>
                </a:solidFill>
              </a:rPr>
              <a:t> мен </a:t>
            </a:r>
            <a:r>
              <a:rPr lang="ru-RU" sz="1400" dirty="0" err="1">
                <a:solidFill>
                  <a:srgbClr val="002060"/>
                </a:solidFill>
              </a:rPr>
              <a:t>экскурсиялар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ұйымдастырады</a:t>
            </a:r>
            <a:r>
              <a:rPr lang="ru-RU" sz="1400" dirty="0">
                <a:solidFill>
                  <a:srgbClr val="002060"/>
                </a:solidFill>
              </a:rPr>
              <a:t>;</a:t>
            </a:r>
          </a:p>
          <a:p>
            <a:pPr fontAlgn="base"/>
            <a:r>
              <a:rPr lang="ru-RU" sz="1400" dirty="0">
                <a:solidFill>
                  <a:srgbClr val="002060"/>
                </a:solidFill>
              </a:rPr>
              <a:t>      білім </a:t>
            </a:r>
            <a:r>
              <a:rPr lang="ru-RU" sz="1400" dirty="0" err="1">
                <a:solidFill>
                  <a:srgbClr val="002060"/>
                </a:solidFill>
              </a:rPr>
              <a:t>алушылардың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бойында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патриоттық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тәрбие</a:t>
            </a:r>
            <a:r>
              <a:rPr lang="ru-RU" sz="1400" dirty="0">
                <a:solidFill>
                  <a:srgbClr val="002060"/>
                </a:solidFill>
              </a:rPr>
              <a:t>, </a:t>
            </a:r>
            <a:r>
              <a:rPr lang="ru-RU" sz="1400" dirty="0" err="1">
                <a:solidFill>
                  <a:srgbClr val="002060"/>
                </a:solidFill>
              </a:rPr>
              <a:t>іскерлік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қарым-қатынас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дағдыларын</a:t>
            </a:r>
            <a:r>
              <a:rPr lang="ru-RU" sz="1400" dirty="0">
                <a:solidFill>
                  <a:srgbClr val="002060"/>
                </a:solidFill>
              </a:rPr>
              <a:t>, </a:t>
            </a:r>
            <a:r>
              <a:rPr lang="ru-RU" sz="1400" dirty="0" err="1">
                <a:solidFill>
                  <a:srgbClr val="002060"/>
                </a:solidFill>
              </a:rPr>
              <a:t>тамақтану</a:t>
            </a:r>
            <a:r>
              <a:rPr lang="ru-RU" sz="1400" dirty="0">
                <a:solidFill>
                  <a:srgbClr val="002060"/>
                </a:solidFill>
              </a:rPr>
              <a:t> мәдениетін </a:t>
            </a:r>
            <a:r>
              <a:rPr lang="ru-RU" sz="1400" dirty="0" err="1">
                <a:solidFill>
                  <a:srgbClr val="002060"/>
                </a:solidFill>
              </a:rPr>
              <a:t>қалыптастыруды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қамтамасыз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етеді</a:t>
            </a:r>
            <a:r>
              <a:rPr lang="ru-RU" sz="1400" dirty="0">
                <a:solidFill>
                  <a:srgbClr val="002060"/>
                </a:solidFill>
              </a:rPr>
              <a:t>;</a:t>
            </a:r>
          </a:p>
          <a:p>
            <a:pPr fontAlgn="base"/>
            <a:r>
              <a:rPr lang="ru-RU" sz="1400" dirty="0">
                <a:solidFill>
                  <a:srgbClr val="002060"/>
                </a:solidFill>
              </a:rPr>
              <a:t>      білім </a:t>
            </a:r>
            <a:r>
              <a:rPr lang="ru-RU" sz="1400" dirty="0" err="1">
                <a:solidFill>
                  <a:srgbClr val="002060"/>
                </a:solidFill>
              </a:rPr>
              <a:t>алушылар</a:t>
            </a:r>
            <a:r>
              <a:rPr lang="ru-RU" sz="1400" dirty="0">
                <a:solidFill>
                  <a:srgbClr val="002060"/>
                </a:solidFill>
              </a:rPr>
              <a:t>, </a:t>
            </a:r>
            <a:r>
              <a:rPr lang="ru-RU" sz="1400" dirty="0" err="1">
                <a:solidFill>
                  <a:srgbClr val="002060"/>
                </a:solidFill>
              </a:rPr>
              <a:t>тәрбиеленушілер</a:t>
            </a:r>
            <a:r>
              <a:rPr lang="ru-RU" sz="1400" dirty="0">
                <a:solidFill>
                  <a:srgbClr val="002060"/>
                </a:solidFill>
              </a:rPr>
              <a:t>, </a:t>
            </a:r>
            <a:r>
              <a:rPr lang="ru-RU" sz="1400" dirty="0" err="1">
                <a:solidFill>
                  <a:srgbClr val="002060"/>
                </a:solidFill>
              </a:rPr>
              <a:t>педагогтар</a:t>
            </a:r>
            <a:r>
              <a:rPr lang="ru-RU" sz="1400" dirty="0">
                <a:solidFill>
                  <a:srgbClr val="002060"/>
                </a:solidFill>
              </a:rPr>
              <a:t> және </a:t>
            </a:r>
            <a:r>
              <a:rPr lang="ru-RU" sz="1400" dirty="0" err="1">
                <a:solidFill>
                  <a:srgbClr val="002060"/>
                </a:solidFill>
              </a:rPr>
              <a:t>басқа</a:t>
            </a:r>
            <a:r>
              <a:rPr lang="ru-RU" sz="1400" dirty="0">
                <a:solidFill>
                  <a:srgbClr val="002060"/>
                </a:solidFill>
              </a:rPr>
              <a:t> да </a:t>
            </a:r>
            <a:r>
              <a:rPr lang="ru-RU" sz="1400" dirty="0" err="1">
                <a:solidFill>
                  <a:srgbClr val="002060"/>
                </a:solidFill>
              </a:rPr>
              <a:t>қызметкерлер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арасында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сыбайлас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жемқорлыққа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қарсы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мәдениетті</a:t>
            </a:r>
            <a:r>
              <a:rPr lang="ru-RU" sz="1400" dirty="0">
                <a:solidFill>
                  <a:srgbClr val="002060"/>
                </a:solidFill>
              </a:rPr>
              <a:t>, </a:t>
            </a:r>
            <a:r>
              <a:rPr lang="ru-RU" sz="1400" dirty="0" err="1">
                <a:solidFill>
                  <a:srgbClr val="002060"/>
                </a:solidFill>
              </a:rPr>
              <a:t>Академиялық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адалдық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қағидаттарын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бойына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сіңіреді</a:t>
            </a:r>
            <a:r>
              <a:rPr lang="ru-RU" sz="1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6632"/>
            <a:ext cx="88569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 err="1">
                <a:solidFill>
                  <a:srgbClr val="002060"/>
                </a:solidFill>
              </a:rPr>
              <a:t>Қазақстан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Республикасы</a:t>
            </a:r>
            <a:r>
              <a:rPr lang="ru-RU" sz="1100" dirty="0">
                <a:solidFill>
                  <a:srgbClr val="002060"/>
                </a:solidFill>
              </a:rPr>
              <a:t> Білім және </a:t>
            </a:r>
            <a:r>
              <a:rPr lang="ru-RU" sz="1100" dirty="0" err="1">
                <a:solidFill>
                  <a:srgbClr val="002060"/>
                </a:solidFill>
              </a:rPr>
              <a:t>ғылым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министрінің</a:t>
            </a:r>
            <a:r>
              <a:rPr lang="ru-RU" sz="1100" dirty="0">
                <a:solidFill>
                  <a:srgbClr val="002060"/>
                </a:solidFill>
              </a:rPr>
              <a:t> 2009 </a:t>
            </a:r>
            <a:r>
              <a:rPr lang="ru-RU" sz="1100" dirty="0" err="1">
                <a:solidFill>
                  <a:srgbClr val="002060"/>
                </a:solidFill>
              </a:rPr>
              <a:t>жылғы</a:t>
            </a:r>
            <a:r>
              <a:rPr lang="ru-RU" sz="1100" dirty="0">
                <a:solidFill>
                  <a:srgbClr val="002060"/>
                </a:solidFill>
              </a:rPr>
              <a:t> 13 </a:t>
            </a:r>
            <a:r>
              <a:rPr lang="ru-RU" sz="1100" dirty="0" err="1">
                <a:solidFill>
                  <a:srgbClr val="002060"/>
                </a:solidFill>
              </a:rPr>
              <a:t>шілдедегі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N 338 </a:t>
            </a:r>
            <a:r>
              <a:rPr lang="ru-RU" sz="1100" dirty="0" err="1">
                <a:solidFill>
                  <a:srgbClr val="002060"/>
                </a:solidFill>
              </a:rPr>
              <a:t>Бұйрығы</a:t>
            </a:r>
            <a:r>
              <a:rPr lang="ru-RU" sz="1100" dirty="0">
                <a:solidFill>
                  <a:srgbClr val="002060"/>
                </a:solidFill>
              </a:rPr>
              <a:t>. </a:t>
            </a:r>
            <a:endParaRPr lang="ru-RU" sz="1100" dirty="0" smtClean="0">
              <a:solidFill>
                <a:srgbClr val="002060"/>
              </a:solidFill>
            </a:endParaRPr>
          </a:p>
          <a:p>
            <a:pPr algn="r"/>
            <a:r>
              <a:rPr lang="ru-RU" sz="1100" dirty="0" err="1" smtClean="0">
                <a:solidFill>
                  <a:srgbClr val="002060"/>
                </a:solidFill>
              </a:rPr>
              <a:t>Қазақстан</a:t>
            </a:r>
            <a:r>
              <a:rPr lang="ru-RU" sz="1100" dirty="0" smtClean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Республикасының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Әділет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министрлігінде</a:t>
            </a:r>
            <a:r>
              <a:rPr lang="ru-RU" sz="1100" dirty="0">
                <a:solidFill>
                  <a:srgbClr val="002060"/>
                </a:solidFill>
              </a:rPr>
              <a:t> 2009 </a:t>
            </a:r>
            <a:r>
              <a:rPr lang="ru-RU" sz="1100" dirty="0" err="1">
                <a:solidFill>
                  <a:srgbClr val="002060"/>
                </a:solidFill>
              </a:rPr>
              <a:t>жылғы</a:t>
            </a:r>
            <a:r>
              <a:rPr lang="ru-RU" sz="1100" dirty="0">
                <a:solidFill>
                  <a:srgbClr val="002060"/>
                </a:solidFill>
              </a:rPr>
              <a:t> 17 </a:t>
            </a:r>
            <a:r>
              <a:rPr lang="ru-RU" sz="1100" dirty="0" err="1">
                <a:solidFill>
                  <a:srgbClr val="002060"/>
                </a:solidFill>
              </a:rPr>
              <a:t>тамызда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Нормативтік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құқықтық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кесімдерді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мемлекеттік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тіркеудің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тізіліміне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N 5750 </a:t>
            </a:r>
            <a:r>
              <a:rPr lang="ru-RU" sz="1100" dirty="0" err="1">
                <a:solidFill>
                  <a:srgbClr val="002060"/>
                </a:solidFill>
              </a:rPr>
              <a:t>болып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енгізілді</a:t>
            </a:r>
            <a:r>
              <a:rPr lang="ru-RU" sz="11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3481" y="6276743"/>
            <a:ext cx="7688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rgbClr val="002060"/>
                </a:solidFill>
              </a:rPr>
              <a:t>Әлеуметтік-психологиялық сүйемелдеу зертханасы         ақпан  2023ж.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2" descr="Picture 2"/>
          <p:cNvPicPr>
            <a:picLocks noChangeAspect="1"/>
          </p:cNvPicPr>
          <p:nvPr/>
        </p:nvPicPr>
        <p:blipFill rotWithShape="1">
          <a:blip r:embed="rId2" cstate="print"/>
          <a:srcRect l="74024" t="35190" r="1367"/>
          <a:stretch/>
        </p:blipFill>
        <p:spPr>
          <a:xfrm>
            <a:off x="107504" y="5899584"/>
            <a:ext cx="351740" cy="8144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9784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srgbClr val="002060"/>
                </a:solidFill>
              </a:rPr>
              <a:t>Приказ Министра образования и науки Республики Казахстан от 13 июля 2009 года № 338. </a:t>
            </a:r>
          </a:p>
          <a:p>
            <a:pPr algn="r"/>
            <a:r>
              <a:rPr lang="ru-RU" sz="1200" b="1" dirty="0" smtClean="0">
                <a:solidFill>
                  <a:srgbClr val="002060"/>
                </a:solidFill>
              </a:rPr>
              <a:t>Зарегистрирован в Министерстве юстиции Республики Казахстан 17 августа 2009 года № 5750.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642918"/>
            <a:ext cx="87868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 smtClean="0">
                <a:solidFill>
                  <a:srgbClr val="002060"/>
                </a:solidFill>
              </a:rPr>
              <a:t>Параграф 5. Заместитель руководителя (директора) (начального, основного среднего, общего среднего) организации образования по воспитательной работе</a:t>
            </a:r>
          </a:p>
          <a:p>
            <a:pPr fontAlgn="base"/>
            <a:r>
              <a:rPr lang="ru-RU" sz="1400" dirty="0" smtClean="0">
                <a:solidFill>
                  <a:srgbClr val="002060"/>
                </a:solidFill>
              </a:rPr>
              <a:t>      58. </a:t>
            </a:r>
            <a:r>
              <a:rPr lang="ru-RU" sz="1600" b="1" dirty="0" smtClean="0">
                <a:solidFill>
                  <a:srgbClr val="002060"/>
                </a:solidFill>
              </a:rPr>
              <a:t>Должностные обязанности: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fontAlgn="base"/>
            <a:r>
              <a:rPr lang="ru-RU" sz="1400" dirty="0" smtClean="0">
                <a:solidFill>
                  <a:srgbClr val="002060"/>
                </a:solidFill>
              </a:rPr>
              <a:t>      </a:t>
            </a:r>
            <a:r>
              <a:rPr lang="ru-RU" sz="1400" b="1" dirty="0" smtClean="0">
                <a:solidFill>
                  <a:srgbClr val="002060"/>
                </a:solidFill>
              </a:rPr>
              <a:t>обеспечивает организацию воспитательного процесса;</a:t>
            </a:r>
          </a:p>
          <a:p>
            <a:pPr fontAlgn="base"/>
            <a:r>
              <a:rPr lang="ru-RU" sz="1400" dirty="0" smtClean="0">
                <a:solidFill>
                  <a:srgbClr val="002060"/>
                </a:solidFill>
              </a:rPr>
              <a:t>      организует текущее и перспективное </a:t>
            </a:r>
            <a:r>
              <a:rPr lang="ru-RU" sz="1400" b="1" dirty="0" smtClean="0">
                <a:solidFill>
                  <a:srgbClr val="002060"/>
                </a:solidFill>
              </a:rPr>
              <a:t>планирование </a:t>
            </a:r>
            <a:r>
              <a:rPr lang="ru-RU" sz="1400" dirty="0" smtClean="0">
                <a:solidFill>
                  <a:srgbClr val="002060"/>
                </a:solidFill>
              </a:rPr>
              <a:t>воспитательной работы;</a:t>
            </a:r>
          </a:p>
          <a:p>
            <a:pPr fontAlgn="base"/>
            <a:r>
              <a:rPr lang="ru-RU" sz="1400" dirty="0" smtClean="0">
                <a:solidFill>
                  <a:srgbClr val="002060"/>
                </a:solidFill>
              </a:rPr>
              <a:t>      </a:t>
            </a:r>
            <a:r>
              <a:rPr lang="ru-RU" sz="1400" b="1" dirty="0" smtClean="0">
                <a:solidFill>
                  <a:srgbClr val="002060"/>
                </a:solidFill>
              </a:rPr>
              <a:t>осуществляет планирование и контроль </a:t>
            </a:r>
            <a:r>
              <a:rPr lang="ru-RU" sz="1400" dirty="0" smtClean="0">
                <a:solidFill>
                  <a:srgbClr val="002060"/>
                </a:solidFill>
              </a:rPr>
              <a:t>деятельности старших вожатых, воспитателей групп продленного дня, классных руководителей, педагогов-психологов, социальных педагогов и педагогов дополнительного образования;</a:t>
            </a:r>
          </a:p>
          <a:p>
            <a:pPr fontAlgn="base"/>
            <a:r>
              <a:rPr lang="ru-RU" sz="1400" dirty="0" smtClean="0">
                <a:solidFill>
                  <a:srgbClr val="002060"/>
                </a:solidFill>
              </a:rPr>
              <a:t>      обеспечивает разработку документации по воспитательной работе, </a:t>
            </a:r>
            <a:r>
              <a:rPr lang="ru-RU" sz="1400" b="1" dirty="0" smtClean="0">
                <a:solidFill>
                  <a:srgbClr val="002060"/>
                </a:solidFill>
              </a:rPr>
              <a:t>по подготовке и проведению </a:t>
            </a:r>
            <a:r>
              <a:rPr lang="ru-RU" sz="1400" dirty="0" smtClean="0">
                <a:solidFill>
                  <a:srgbClr val="002060"/>
                </a:solidFill>
              </a:rPr>
              <a:t>культурно-воспитательных мероприятий;</a:t>
            </a:r>
          </a:p>
          <a:p>
            <a:pPr fontAlgn="base"/>
            <a:r>
              <a:rPr lang="ru-RU" sz="1400" dirty="0" smtClean="0">
                <a:solidFill>
                  <a:srgbClr val="002060"/>
                </a:solidFill>
              </a:rPr>
              <a:t>      осуществляет систематический контроль </a:t>
            </a:r>
            <a:r>
              <a:rPr lang="ru-RU" sz="1400" b="1" dirty="0" smtClean="0">
                <a:solidFill>
                  <a:srgbClr val="002060"/>
                </a:solidFill>
              </a:rPr>
              <a:t>за качеством содержания и проведения </a:t>
            </a:r>
            <a:r>
              <a:rPr lang="ru-RU" sz="1400" dirty="0" smtClean="0">
                <a:solidFill>
                  <a:srgbClr val="002060"/>
                </a:solidFill>
              </a:rPr>
              <a:t>воспитательного процесса;</a:t>
            </a:r>
          </a:p>
          <a:p>
            <a:pPr fontAlgn="base"/>
            <a:r>
              <a:rPr lang="ru-RU" sz="1400" dirty="0" smtClean="0">
                <a:solidFill>
                  <a:srgbClr val="002060"/>
                </a:solidFill>
              </a:rPr>
              <a:t>      участвует в подборе педагогов, организует работу по профессиональному </a:t>
            </a:r>
            <a:r>
              <a:rPr lang="ru-RU" sz="1400" b="1" dirty="0" smtClean="0">
                <a:solidFill>
                  <a:srgbClr val="002060"/>
                </a:solidFill>
              </a:rPr>
              <a:t>развитию, повышению </a:t>
            </a:r>
            <a:r>
              <a:rPr lang="ru-RU" sz="1400" dirty="0" smtClean="0">
                <a:solidFill>
                  <a:srgbClr val="002060"/>
                </a:solidFill>
              </a:rPr>
              <a:t>квалификации и профессиональной компетентности педагогов;</a:t>
            </a:r>
          </a:p>
          <a:p>
            <a:pPr fontAlgn="base"/>
            <a:r>
              <a:rPr lang="ru-RU" sz="1400" dirty="0" smtClean="0">
                <a:solidFill>
                  <a:srgbClr val="002060"/>
                </a:solidFill>
              </a:rPr>
              <a:t>      </a:t>
            </a:r>
            <a:r>
              <a:rPr lang="ru-RU" sz="1400" b="1" dirty="0" smtClean="0">
                <a:solidFill>
                  <a:srgbClr val="002060"/>
                </a:solidFill>
              </a:rPr>
              <a:t>координирует </a:t>
            </a:r>
            <a:r>
              <a:rPr lang="ru-RU" sz="1400" dirty="0" smtClean="0">
                <a:solidFill>
                  <a:srgbClr val="002060"/>
                </a:solidFill>
              </a:rPr>
              <a:t>взаимодействие администрации, социально – психологических служб и подразделений организаций образования, обеспечивающих воспитательный процесс, с представителями общественности и правоохранительных органов, представителями родительской общественности, попечительского совета;</a:t>
            </a:r>
          </a:p>
          <a:p>
            <a:pPr fontAlgn="base"/>
            <a:r>
              <a:rPr lang="ru-RU" sz="1400" dirty="0" smtClean="0">
                <a:solidFill>
                  <a:srgbClr val="002060"/>
                </a:solidFill>
              </a:rPr>
              <a:t>      обеспечивает толерантную </a:t>
            </a:r>
            <a:r>
              <a:rPr lang="ru-RU" sz="1400" b="1" dirty="0" smtClean="0">
                <a:solidFill>
                  <a:srgbClr val="002060"/>
                </a:solidFill>
              </a:rPr>
              <a:t>культуру поведения </a:t>
            </a:r>
            <a:r>
              <a:rPr lang="ru-RU" sz="1400" dirty="0" smtClean="0">
                <a:solidFill>
                  <a:srgbClr val="002060"/>
                </a:solidFill>
              </a:rPr>
              <a:t>всех участников образовательного процесса;</a:t>
            </a:r>
          </a:p>
          <a:p>
            <a:pPr fontAlgn="base"/>
            <a:r>
              <a:rPr lang="ru-RU" sz="1400" dirty="0" smtClean="0">
                <a:solidFill>
                  <a:srgbClr val="002060"/>
                </a:solidFill>
              </a:rPr>
              <a:t>      координирует деятельность службы психолого-педагогического </a:t>
            </a:r>
            <a:r>
              <a:rPr lang="ru-RU" sz="1400" b="1" dirty="0" smtClean="0">
                <a:solidFill>
                  <a:srgbClr val="002060"/>
                </a:solidFill>
              </a:rPr>
              <a:t>сопровождения обучающихся с особыми образовательными потребностями;</a:t>
            </a:r>
          </a:p>
          <a:p>
            <a:pPr fontAlgn="base"/>
            <a:r>
              <a:rPr lang="ru-RU" sz="1400" dirty="0" smtClean="0">
                <a:solidFill>
                  <a:srgbClr val="002060"/>
                </a:solidFill>
              </a:rPr>
              <a:t>      обеспечивает новые формы школьно-родительских отношений, </a:t>
            </a:r>
            <a:r>
              <a:rPr lang="ru-RU" sz="1400" b="1" dirty="0" smtClean="0">
                <a:solidFill>
                  <a:srgbClr val="002060"/>
                </a:solidFill>
              </a:rPr>
              <a:t>полное взаимодействие </a:t>
            </a:r>
            <a:r>
              <a:rPr lang="ru-RU" sz="1400" dirty="0" smtClean="0">
                <a:solidFill>
                  <a:srgbClr val="002060"/>
                </a:solidFill>
              </a:rPr>
              <a:t>школы и семьи;</a:t>
            </a:r>
          </a:p>
          <a:p>
            <a:pPr fontAlgn="base"/>
            <a:r>
              <a:rPr lang="ru-RU" sz="1400" dirty="0" smtClean="0">
                <a:solidFill>
                  <a:srgbClr val="002060"/>
                </a:solidFill>
              </a:rPr>
              <a:t>     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6286520"/>
            <a:ext cx="891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solidFill>
                  <a:srgbClr val="002060"/>
                </a:solidFill>
              </a:rPr>
              <a:t>Лаборатория социально-психологического сопровождения        </a:t>
            </a:r>
            <a:r>
              <a:rPr lang="kk-KZ" dirty="0" smtClean="0">
                <a:solidFill>
                  <a:srgbClr val="002060"/>
                </a:solidFill>
              </a:rPr>
              <a:t>февраль </a:t>
            </a:r>
            <a:r>
              <a:rPr lang="kk-KZ" dirty="0">
                <a:solidFill>
                  <a:srgbClr val="002060"/>
                </a:solidFill>
              </a:rPr>
              <a:t>2023г.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Picture 2" descr="Picture 2"/>
          <p:cNvPicPr>
            <a:picLocks noChangeAspect="1"/>
          </p:cNvPicPr>
          <p:nvPr/>
        </p:nvPicPr>
        <p:blipFill rotWithShape="1">
          <a:blip r:embed="rId2" cstate="print"/>
          <a:srcRect l="74024" t="35190" r="1367"/>
          <a:stretch/>
        </p:blipFill>
        <p:spPr>
          <a:xfrm>
            <a:off x="107504" y="5639736"/>
            <a:ext cx="463968" cy="10742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14356"/>
            <a:ext cx="85725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 smtClean="0">
                <a:solidFill>
                  <a:srgbClr val="002060"/>
                </a:solidFill>
              </a:rPr>
              <a:t>Должностные обязанности: </a:t>
            </a:r>
          </a:p>
          <a:p>
            <a:pPr fontAlgn="base"/>
            <a:r>
              <a:rPr lang="ru-RU" sz="1400" dirty="0" smtClean="0">
                <a:solidFill>
                  <a:srgbClr val="002060"/>
                </a:solidFill>
              </a:rPr>
              <a:t>осуществляет </a:t>
            </a:r>
            <a:r>
              <a:rPr lang="ru-RU" sz="1400" b="1" dirty="0" smtClean="0">
                <a:solidFill>
                  <a:srgbClr val="002060"/>
                </a:solidFill>
              </a:rPr>
              <a:t>контроль </a:t>
            </a:r>
            <a:r>
              <a:rPr lang="ru-RU" sz="1400" dirty="0" smtClean="0">
                <a:solidFill>
                  <a:srgbClr val="002060"/>
                </a:solidFill>
              </a:rPr>
              <a:t>за состоянием медицинского обслуживания обучающихся;</a:t>
            </a:r>
          </a:p>
          <a:p>
            <a:pPr fontAlgn="base"/>
            <a:r>
              <a:rPr lang="ru-RU" sz="1400" dirty="0" smtClean="0">
                <a:solidFill>
                  <a:srgbClr val="002060"/>
                </a:solidFill>
              </a:rPr>
              <a:t>      </a:t>
            </a:r>
            <a:r>
              <a:rPr lang="ru-RU" sz="1400" b="1" dirty="0" smtClean="0">
                <a:solidFill>
                  <a:srgbClr val="002060"/>
                </a:solidFill>
              </a:rPr>
              <a:t>применяет </a:t>
            </a:r>
            <a:r>
              <a:rPr lang="ru-RU" sz="1400" dirty="0" smtClean="0">
                <a:solidFill>
                  <a:srgbClr val="002060"/>
                </a:solidFill>
              </a:rPr>
              <a:t>информационно-коммуникационные технологии при проведении воспитательных мероприятий;</a:t>
            </a:r>
          </a:p>
          <a:p>
            <a:pPr fontAlgn="base"/>
            <a:r>
              <a:rPr lang="ru-RU" sz="1400" dirty="0" smtClean="0">
                <a:solidFill>
                  <a:srgbClr val="002060"/>
                </a:solidFill>
              </a:rPr>
              <a:t>     </a:t>
            </a:r>
            <a:r>
              <a:rPr lang="ru-RU" sz="1400" b="1" dirty="0" smtClean="0">
                <a:solidFill>
                  <a:srgbClr val="002060"/>
                </a:solidFill>
              </a:rPr>
              <a:t> развивает </a:t>
            </a:r>
            <a:r>
              <a:rPr lang="ru-RU" sz="1400" dirty="0" err="1" smtClean="0">
                <a:solidFill>
                  <a:srgbClr val="002060"/>
                </a:solidFill>
              </a:rPr>
              <a:t>киберкультуру</a:t>
            </a:r>
            <a:r>
              <a:rPr lang="ru-RU" sz="1400" dirty="0" smtClean="0">
                <a:solidFill>
                  <a:srgbClr val="002060"/>
                </a:solidFill>
              </a:rPr>
              <a:t> (использует возможности компьютерных технологий) и </a:t>
            </a:r>
            <a:r>
              <a:rPr lang="ru-RU" sz="1400" dirty="0" err="1" smtClean="0">
                <a:solidFill>
                  <a:srgbClr val="002060"/>
                </a:solidFill>
              </a:rPr>
              <a:t>кибергигиену</a:t>
            </a:r>
            <a:r>
              <a:rPr lang="ru-RU" sz="1400" dirty="0" smtClean="0">
                <a:solidFill>
                  <a:srgbClr val="002060"/>
                </a:solidFill>
              </a:rPr>
              <a:t> (имеет навыки и знания работы в сети интернет);</a:t>
            </a:r>
          </a:p>
          <a:p>
            <a:pPr fontAlgn="base"/>
            <a:r>
              <a:rPr lang="ru-RU" sz="1400" dirty="0" smtClean="0">
                <a:solidFill>
                  <a:srgbClr val="002060"/>
                </a:solidFill>
              </a:rPr>
              <a:t>обеспечивает участие обучающихся, педагогов в конкурсах, слетах, конференциях;</a:t>
            </a:r>
          </a:p>
          <a:p>
            <a:pPr fontAlgn="base"/>
            <a:r>
              <a:rPr lang="ru-RU" sz="1400" dirty="0" smtClean="0">
                <a:solidFill>
                  <a:srgbClr val="002060"/>
                </a:solidFill>
              </a:rPr>
              <a:t>      </a:t>
            </a:r>
            <a:r>
              <a:rPr lang="ru-RU" sz="1400" b="1" dirty="0" smtClean="0">
                <a:solidFill>
                  <a:srgbClr val="002060"/>
                </a:solidFill>
              </a:rPr>
              <a:t>проводит </a:t>
            </a:r>
            <a:r>
              <a:rPr lang="ru-RU" sz="1400" b="1" dirty="0" err="1" smtClean="0">
                <a:solidFill>
                  <a:srgbClr val="002060"/>
                </a:solidFill>
              </a:rPr>
              <a:t>профориентационную</a:t>
            </a:r>
            <a:r>
              <a:rPr lang="ru-RU" sz="1400" b="1" dirty="0" smtClean="0">
                <a:solidFill>
                  <a:srgbClr val="002060"/>
                </a:solidFill>
              </a:rPr>
              <a:t> работу;</a:t>
            </a:r>
          </a:p>
          <a:p>
            <a:pPr fontAlgn="base"/>
            <a:r>
              <a:rPr lang="ru-RU" sz="1400" dirty="0" smtClean="0">
                <a:solidFill>
                  <a:srgbClr val="002060"/>
                </a:solidFill>
              </a:rPr>
              <a:t>      обеспечивает качественную и своевременную </a:t>
            </a:r>
            <a:r>
              <a:rPr lang="ru-RU" sz="1400" b="1" dirty="0" smtClean="0">
                <a:solidFill>
                  <a:srgbClr val="002060"/>
                </a:solidFill>
              </a:rPr>
              <a:t>сдачу отчетной документации</a:t>
            </a:r>
            <a:r>
              <a:rPr lang="ru-RU" sz="1400" dirty="0" smtClean="0">
                <a:solidFill>
                  <a:srgbClr val="002060"/>
                </a:solidFill>
              </a:rPr>
              <a:t>;</a:t>
            </a:r>
          </a:p>
          <a:p>
            <a:pPr fontAlgn="base"/>
            <a:r>
              <a:rPr lang="ru-RU" sz="1400" dirty="0" smtClean="0">
                <a:solidFill>
                  <a:srgbClr val="002060"/>
                </a:solidFill>
              </a:rPr>
              <a:t>      организовывает и проводит </a:t>
            </a:r>
            <a:r>
              <a:rPr lang="ru-RU" sz="1400" b="1" dirty="0" smtClean="0">
                <a:solidFill>
                  <a:srgbClr val="002060"/>
                </a:solidFill>
              </a:rPr>
              <a:t>педагогические консилиумы для родителей;</a:t>
            </a:r>
          </a:p>
          <a:p>
            <a:pPr fontAlgn="base"/>
            <a:r>
              <a:rPr lang="ru-RU" sz="1400" dirty="0" smtClean="0">
                <a:solidFill>
                  <a:srgbClr val="002060"/>
                </a:solidFill>
              </a:rPr>
              <a:t>      </a:t>
            </a:r>
            <a:r>
              <a:rPr lang="ru-RU" sz="1400" b="1" dirty="0" smtClean="0">
                <a:solidFill>
                  <a:srgbClr val="002060"/>
                </a:solidFill>
              </a:rPr>
              <a:t>организует</a:t>
            </a:r>
            <a:r>
              <a:rPr lang="ru-RU" sz="1400" dirty="0" smtClean="0">
                <a:solidFill>
                  <a:srgbClr val="002060"/>
                </a:solidFill>
              </a:rPr>
              <a:t> работы </a:t>
            </a:r>
            <a:r>
              <a:rPr lang="ru-RU" sz="1400" b="1" dirty="0" smtClean="0">
                <a:solidFill>
                  <a:srgbClr val="002060"/>
                </a:solidFill>
              </a:rPr>
              <a:t>школьного парламента</a:t>
            </a:r>
            <a:r>
              <a:rPr lang="ru-RU" sz="1400" dirty="0" smtClean="0">
                <a:solidFill>
                  <a:srgbClr val="002060"/>
                </a:solidFill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</a:rPr>
              <a:t>дебатного</a:t>
            </a:r>
            <a:r>
              <a:rPr lang="ru-RU" sz="1400" dirty="0" smtClean="0">
                <a:solidFill>
                  <a:srgbClr val="002060"/>
                </a:solidFill>
              </a:rPr>
              <a:t> движения, ученического самоуправления, детской организации "</a:t>
            </a:r>
            <a:r>
              <a:rPr lang="ru-RU" sz="1400" dirty="0" err="1" smtClean="0">
                <a:solidFill>
                  <a:srgbClr val="002060"/>
                </a:solidFill>
              </a:rPr>
              <a:t>Жас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қыран</a:t>
            </a:r>
            <a:r>
              <a:rPr lang="ru-RU" sz="1400" dirty="0" smtClean="0">
                <a:solidFill>
                  <a:srgbClr val="002060"/>
                </a:solidFill>
              </a:rPr>
              <a:t>", "</a:t>
            </a:r>
            <a:r>
              <a:rPr lang="ru-RU" sz="1400" dirty="0" err="1" smtClean="0">
                <a:solidFill>
                  <a:srgbClr val="002060"/>
                </a:solidFill>
              </a:rPr>
              <a:t>Жас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ұлан</a:t>
            </a:r>
            <a:r>
              <a:rPr lang="ru-RU" sz="1400" dirty="0" smtClean="0">
                <a:solidFill>
                  <a:srgbClr val="002060"/>
                </a:solidFill>
              </a:rPr>
              <a:t>";</a:t>
            </a:r>
          </a:p>
          <a:p>
            <a:pPr fontAlgn="base"/>
            <a:r>
              <a:rPr lang="ru-RU" sz="1400" dirty="0" smtClean="0">
                <a:solidFill>
                  <a:srgbClr val="002060"/>
                </a:solidFill>
              </a:rPr>
              <a:t>      организовывает </a:t>
            </a:r>
            <a:r>
              <a:rPr lang="ru-RU" sz="1400" b="1" dirty="0" smtClean="0">
                <a:solidFill>
                  <a:srgbClr val="002060"/>
                </a:solidFill>
              </a:rPr>
              <a:t>общественно-полезную работу </a:t>
            </a:r>
            <a:r>
              <a:rPr lang="ru-RU" sz="1400" dirty="0" smtClean="0">
                <a:solidFill>
                  <a:srgbClr val="002060"/>
                </a:solidFill>
              </a:rPr>
              <a:t>"Служение обществу", "Поклонение Родине", "Уважение к старшим", "Уважение к матери";</a:t>
            </a:r>
          </a:p>
          <a:p>
            <a:pPr fontAlgn="base"/>
            <a:r>
              <a:rPr lang="ru-RU" sz="1400" dirty="0" smtClean="0">
                <a:solidFill>
                  <a:srgbClr val="002060"/>
                </a:solidFill>
              </a:rPr>
              <a:t>      координирует работу по созданию и обеспечению деятельности ассоциации выпускников организации образования;</a:t>
            </a:r>
          </a:p>
          <a:p>
            <a:pPr fontAlgn="base"/>
            <a:r>
              <a:rPr lang="ru-RU" sz="1400" dirty="0" smtClean="0">
                <a:solidFill>
                  <a:srgbClr val="002060"/>
                </a:solidFill>
              </a:rPr>
              <a:t>      взаимодействует с ветеранами педагогического труда;</a:t>
            </a:r>
          </a:p>
          <a:p>
            <a:pPr fontAlgn="base"/>
            <a:r>
              <a:rPr lang="ru-RU" sz="1400" dirty="0" smtClean="0">
                <a:solidFill>
                  <a:srgbClr val="002060"/>
                </a:solidFill>
              </a:rPr>
              <a:t>      организует работу музея организации образования;</a:t>
            </a:r>
          </a:p>
          <a:p>
            <a:pPr fontAlgn="base"/>
            <a:r>
              <a:rPr lang="ru-RU" sz="1400" dirty="0" smtClean="0">
                <a:solidFill>
                  <a:srgbClr val="002060"/>
                </a:solidFill>
              </a:rPr>
              <a:t>      организовывает туристические походы и экскурсии;</a:t>
            </a:r>
          </a:p>
          <a:p>
            <a:pPr fontAlgn="base"/>
            <a:r>
              <a:rPr lang="ru-RU" sz="1400" dirty="0" smtClean="0">
                <a:solidFill>
                  <a:srgbClr val="002060"/>
                </a:solidFill>
              </a:rPr>
              <a:t>      обеспечивает формирование у обучающихся патриотического воспитания, навыков делового общения, культуры питания;</a:t>
            </a:r>
          </a:p>
          <a:p>
            <a:pPr fontAlgn="base"/>
            <a:r>
              <a:rPr lang="ru-RU" sz="1400" dirty="0" smtClean="0">
                <a:solidFill>
                  <a:srgbClr val="002060"/>
                </a:solidFill>
              </a:rPr>
              <a:t>      прививает </a:t>
            </a:r>
            <a:r>
              <a:rPr lang="ru-RU" sz="1400" dirty="0" err="1" smtClean="0">
                <a:solidFill>
                  <a:srgbClr val="002060"/>
                </a:solidFill>
              </a:rPr>
              <a:t>антикоррупционную</a:t>
            </a:r>
            <a:r>
              <a:rPr lang="ru-RU" sz="1400" dirty="0" smtClean="0">
                <a:solidFill>
                  <a:srgbClr val="002060"/>
                </a:solidFill>
              </a:rPr>
              <a:t> культуру, принципы академической честности среди обучающихся, воспитанников, педагогов и других работников.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0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srgbClr val="002060"/>
                </a:solidFill>
              </a:rPr>
              <a:t>Приказ Министра образования и науки Республики Казахстан от 13 июля 2009 года № 338. Зарегистрирован в Министерстве юстиции Республики Казахстан 17 августа 2009 года № 5750.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6286520"/>
            <a:ext cx="891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solidFill>
                  <a:srgbClr val="002060"/>
                </a:solidFill>
              </a:rPr>
              <a:t>Лаборатория социально-психологического сопровождения        </a:t>
            </a:r>
            <a:r>
              <a:rPr lang="kk-KZ" dirty="0" smtClean="0">
                <a:solidFill>
                  <a:srgbClr val="002060"/>
                </a:solidFill>
              </a:rPr>
              <a:t>февраль </a:t>
            </a:r>
            <a:r>
              <a:rPr lang="kk-KZ" dirty="0">
                <a:solidFill>
                  <a:srgbClr val="002060"/>
                </a:solidFill>
              </a:rPr>
              <a:t>2023г.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2" descr="Picture 2"/>
          <p:cNvPicPr>
            <a:picLocks noChangeAspect="1"/>
          </p:cNvPicPr>
          <p:nvPr/>
        </p:nvPicPr>
        <p:blipFill rotWithShape="1">
          <a:blip r:embed="rId2" cstate="print"/>
          <a:srcRect l="74024" t="35190" r="1367"/>
          <a:stretch/>
        </p:blipFill>
        <p:spPr>
          <a:xfrm>
            <a:off x="107504" y="5639736"/>
            <a:ext cx="463968" cy="10742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29406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10. </a:t>
            </a:r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сихологиялық </a:t>
            </a:r>
            <a:r>
              <a:rPr lang="ru-RU" b="1" dirty="0">
                <a:solidFill>
                  <a:srgbClr val="002060"/>
                </a:solidFill>
              </a:rPr>
              <a:t>қызмет жұмысындағы </a:t>
            </a:r>
            <a:r>
              <a:rPr lang="ru-RU" b="1" dirty="0" smtClean="0">
                <a:solidFill>
                  <a:srgbClr val="002060"/>
                </a:solidFill>
              </a:rPr>
              <a:t>орта </a:t>
            </a:r>
            <a:r>
              <a:rPr lang="ru-RU" b="1" dirty="0">
                <a:solidFill>
                  <a:srgbClr val="002060"/>
                </a:solidFill>
              </a:rPr>
              <a:t>білім беру </a:t>
            </a:r>
            <a:r>
              <a:rPr lang="ru-RU" b="1" dirty="0" err="1">
                <a:solidFill>
                  <a:srgbClr val="002060"/>
                </a:solidFill>
              </a:rPr>
              <a:t>ұйымы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басшысының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орынбасары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742" y="1052736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білім </a:t>
            </a:r>
            <a:r>
              <a:rPr lang="ru-RU" dirty="0" err="1">
                <a:solidFill>
                  <a:srgbClr val="002060"/>
                </a:solidFill>
              </a:rPr>
              <a:t>алушылар</a:t>
            </a:r>
            <a:r>
              <a:rPr lang="ru-RU" dirty="0">
                <a:solidFill>
                  <a:srgbClr val="002060"/>
                </a:solidFill>
              </a:rPr>
              <a:t> мен </a:t>
            </a:r>
            <a:r>
              <a:rPr lang="ru-RU" dirty="0" err="1">
                <a:solidFill>
                  <a:srgbClr val="002060"/>
                </a:solidFill>
              </a:rPr>
              <a:t>тәрбиеленушілерді</a:t>
            </a:r>
            <a:r>
              <a:rPr lang="ru-RU" dirty="0">
                <a:solidFill>
                  <a:srgbClr val="002060"/>
                </a:solidFill>
              </a:rPr>
              <a:t> психологиялық-педагогикалық және әлеуметтік сүйемелдеу бойынша </a:t>
            </a:r>
            <a:r>
              <a:rPr lang="ru-RU" b="1" dirty="0">
                <a:solidFill>
                  <a:srgbClr val="0070C0"/>
                </a:solidFill>
              </a:rPr>
              <a:t>психологиялық </a:t>
            </a:r>
            <a:r>
              <a:rPr lang="ru-RU" b="1" dirty="0" err="1">
                <a:solidFill>
                  <a:srgbClr val="0070C0"/>
                </a:solidFill>
              </a:rPr>
              <a:t>қызметтің</a:t>
            </a:r>
            <a:r>
              <a:rPr lang="ru-RU" b="1" dirty="0">
                <a:solidFill>
                  <a:srgbClr val="0070C0"/>
                </a:solidFill>
              </a:rPr>
              <a:t> жұмысын </a:t>
            </a:r>
            <a:r>
              <a:rPr lang="ru-RU" b="1" dirty="0" err="1">
                <a:solidFill>
                  <a:srgbClr val="0070C0"/>
                </a:solidFill>
              </a:rPr>
              <a:t>ұйымдастырады</a:t>
            </a:r>
            <a:r>
              <a:rPr lang="ru-RU" b="1" dirty="0">
                <a:solidFill>
                  <a:srgbClr val="0070C0"/>
                </a:solidFill>
              </a:rPr>
              <a:t>,</a:t>
            </a:r>
            <a:r>
              <a:rPr lang="ru-RU" dirty="0">
                <a:solidFill>
                  <a:srgbClr val="002060"/>
                </a:solidFill>
              </a:rPr>
              <a:t> білім беру </a:t>
            </a:r>
            <a:r>
              <a:rPr lang="ru-RU" dirty="0" err="1">
                <a:solidFill>
                  <a:srgbClr val="002060"/>
                </a:solidFill>
              </a:rPr>
              <a:t>процесінде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диагностикалық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іс-шараларды</a:t>
            </a:r>
            <a:r>
              <a:rPr lang="ru-RU" dirty="0">
                <a:solidFill>
                  <a:srgbClr val="002060"/>
                </a:solidFill>
              </a:rPr>
              <a:t> өткізу </a:t>
            </a:r>
            <a:r>
              <a:rPr lang="ru-RU" dirty="0" err="1">
                <a:solidFill>
                  <a:srgbClr val="002060"/>
                </a:solidFill>
              </a:rPr>
              <a:t>уақыты</a:t>
            </a:r>
            <a:r>
              <a:rPr lang="ru-RU" dirty="0">
                <a:solidFill>
                  <a:srgbClr val="002060"/>
                </a:solidFill>
              </a:rPr>
              <a:t> мен </a:t>
            </a:r>
            <a:r>
              <a:rPr lang="ru-RU" dirty="0" err="1">
                <a:solidFill>
                  <a:srgbClr val="002060"/>
                </a:solidFill>
              </a:rPr>
              <a:t>орнын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айқындайды</a:t>
            </a:r>
            <a:r>
              <a:rPr lang="ru-RU" dirty="0" smtClean="0">
                <a:solidFill>
                  <a:srgbClr val="002060"/>
                </a:solidFill>
              </a:rPr>
              <a:t>; </a:t>
            </a:r>
          </a:p>
          <a:p>
            <a:pPr lvl="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 білім </a:t>
            </a:r>
            <a:r>
              <a:rPr lang="ru-RU" dirty="0" err="1">
                <a:solidFill>
                  <a:srgbClr val="002060"/>
                </a:solidFill>
              </a:rPr>
              <a:t>алушылар</a:t>
            </a:r>
            <a:r>
              <a:rPr lang="ru-RU" dirty="0">
                <a:solidFill>
                  <a:srgbClr val="002060"/>
                </a:solidFill>
              </a:rPr>
              <a:t> мен </a:t>
            </a:r>
            <a:r>
              <a:rPr lang="ru-RU" dirty="0" err="1">
                <a:solidFill>
                  <a:srgbClr val="002060"/>
                </a:solidFill>
              </a:rPr>
              <a:t>тәрбиеленушілерді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сүйемелдеу </a:t>
            </a:r>
            <a:r>
              <a:rPr lang="ru-RU" b="1" dirty="0" err="1">
                <a:solidFill>
                  <a:srgbClr val="0070C0"/>
                </a:solidFill>
              </a:rPr>
              <a:t>нәтижелерінің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әлеуметтендіру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динамикасының</a:t>
            </a:r>
            <a:r>
              <a:rPr lang="ru-RU" b="1" dirty="0" smtClean="0">
                <a:solidFill>
                  <a:srgbClr val="FF0000"/>
                </a:solidFill>
              </a:rPr>
              <a:t>,  </a:t>
            </a:r>
            <a:r>
              <a:rPr lang="ru-RU" dirty="0" err="1" smtClean="0">
                <a:solidFill>
                  <a:srgbClr val="002060"/>
                </a:solidFill>
              </a:rPr>
              <a:t>дамуының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және </a:t>
            </a:r>
            <a:r>
              <a:rPr lang="ru-RU" dirty="0" err="1">
                <a:solidFill>
                  <a:srgbClr val="002060"/>
                </a:solidFill>
              </a:rPr>
              <a:t>оқу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жетістіктерінің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тиімділігіне</a:t>
            </a:r>
            <a:r>
              <a:rPr lang="ru-RU" b="1" dirty="0">
                <a:solidFill>
                  <a:srgbClr val="0070C0"/>
                </a:solidFill>
              </a:rPr>
              <a:t> мониторинг </a:t>
            </a:r>
            <a:r>
              <a:rPr lang="ru-RU" b="1" dirty="0" err="1">
                <a:solidFill>
                  <a:srgbClr val="0070C0"/>
                </a:solidFill>
              </a:rPr>
              <a:t>жүргізеді</a:t>
            </a:r>
            <a:r>
              <a:rPr lang="ru-RU" b="1" dirty="0" smtClean="0">
                <a:solidFill>
                  <a:srgbClr val="0070C0"/>
                </a:solidFill>
              </a:rPr>
              <a:t>; </a:t>
            </a:r>
          </a:p>
          <a:p>
            <a:pPr lvl="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психологиялық </a:t>
            </a:r>
            <a:r>
              <a:rPr lang="ru-RU" dirty="0" err="1">
                <a:solidFill>
                  <a:srgbClr val="002060"/>
                </a:solidFill>
              </a:rPr>
              <a:t>қызметтің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мүдделі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мемлекеттік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органдармен</a:t>
            </a:r>
            <a:r>
              <a:rPr lang="ru-RU" dirty="0">
                <a:solidFill>
                  <a:srgbClr val="002060"/>
                </a:solidFill>
              </a:rPr>
              <a:t> және </a:t>
            </a:r>
            <a:r>
              <a:rPr lang="ru-RU" dirty="0" err="1">
                <a:solidFill>
                  <a:srgbClr val="002060"/>
                </a:solidFill>
              </a:rPr>
              <a:t>ұйымдармен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қоғамдық</a:t>
            </a:r>
            <a:r>
              <a:rPr lang="ru-RU" dirty="0" smtClean="0">
                <a:solidFill>
                  <a:srgbClr val="002060"/>
                </a:solidFill>
              </a:rPr>
              <a:t> және </a:t>
            </a:r>
            <a:r>
              <a:rPr lang="ru-RU" dirty="0" err="1">
                <a:solidFill>
                  <a:srgbClr val="002060"/>
                </a:solidFill>
              </a:rPr>
              <a:t>құқық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қорғау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органдарының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өкілдерімен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ата-аналар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жұртшылығының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қамқоршылық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кеңестің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өкілдерімен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өзара </a:t>
            </a:r>
            <a:r>
              <a:rPr lang="ru-RU" b="1" dirty="0" err="1">
                <a:solidFill>
                  <a:srgbClr val="0070C0"/>
                </a:solidFill>
              </a:rPr>
              <a:t>іс-қимылын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үйлестіреді</a:t>
            </a:r>
            <a:r>
              <a:rPr lang="ru-RU" b="1" dirty="0" smtClean="0">
                <a:solidFill>
                  <a:srgbClr val="0070C0"/>
                </a:solidFill>
              </a:rPr>
              <a:t>. 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2" descr="Picture 2"/>
          <p:cNvPicPr>
            <a:picLocks noChangeAspect="1"/>
          </p:cNvPicPr>
          <p:nvPr/>
        </p:nvPicPr>
        <p:blipFill rotWithShape="1">
          <a:blip r:embed="rId2" cstate="print"/>
          <a:srcRect l="74024" t="35190" r="1367"/>
          <a:stretch/>
        </p:blipFill>
        <p:spPr>
          <a:xfrm>
            <a:off x="107504" y="5085184"/>
            <a:ext cx="703480" cy="16288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973481" y="6276743"/>
            <a:ext cx="7688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rgbClr val="002060"/>
                </a:solidFill>
              </a:rPr>
              <a:t>Әлеуметтік-психологиялық сүйемелдеу зертханасы         ақпан  2023ж.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20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29406"/>
            <a:ext cx="72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10. Заместитель руководителя организации среднего образования в деятельности Психологической службы</a:t>
            </a:r>
            <a:r>
              <a:rPr lang="ru-RU" sz="1200" b="1" i="1" dirty="0">
                <a:solidFill>
                  <a:srgbClr val="002060"/>
                </a:solidFill>
              </a:rPr>
              <a:t>: </a:t>
            </a:r>
          </a:p>
          <a:p>
            <a:pPr algn="r"/>
            <a:r>
              <a:rPr lang="ru-RU" sz="1200" i="1" dirty="0">
                <a:solidFill>
                  <a:srgbClr val="002060"/>
                </a:solidFill>
              </a:rPr>
              <a:t>МП РК от 25 августа 2022 года № 377 </a:t>
            </a:r>
          </a:p>
          <a:p>
            <a:pPr algn="r"/>
            <a:r>
              <a:rPr lang="ru-RU" sz="1200" i="1" dirty="0">
                <a:solidFill>
                  <a:srgbClr val="002060"/>
                </a:solidFill>
              </a:rPr>
              <a:t>«Об утверждении Правил деятельности психологической службы в организациях среднего образования».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742" y="1639148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+mj-lt"/>
              <a:buAutoNum type="arabicPeriod"/>
            </a:pPr>
            <a:r>
              <a:rPr lang="ru-RU" b="1" dirty="0">
                <a:solidFill>
                  <a:srgbClr val="0070C0"/>
                </a:solidFill>
              </a:rPr>
              <a:t> Организует деятельность психологической службы </a:t>
            </a:r>
            <a:r>
              <a:rPr lang="ru-RU" dirty="0">
                <a:solidFill>
                  <a:schemeClr val="tx2"/>
                </a:solidFill>
              </a:rPr>
              <a:t>по психолого-педагогическому и социальному сопровождению обучающихся и воспитанников, определяет время и место проведения диагностических мероприятий в образовательном процессе;</a:t>
            </a:r>
          </a:p>
          <a:p>
            <a:pPr lvl="0">
              <a:buFont typeface="+mj-lt"/>
              <a:buAutoNum type="arabicPeriod"/>
            </a:pPr>
            <a:r>
              <a:rPr lang="ru-RU" b="1" dirty="0">
                <a:solidFill>
                  <a:srgbClr val="0070C0"/>
                </a:solidFill>
              </a:rPr>
              <a:t> Ведет мониторинг эффективности результатов сопровождения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dirty="0">
                <a:solidFill>
                  <a:srgbClr val="C00000"/>
                </a:solidFill>
              </a:rPr>
              <a:t>динамики социализации,</a:t>
            </a:r>
            <a:r>
              <a:rPr lang="ru-RU" dirty="0">
                <a:solidFill>
                  <a:schemeClr val="tx2"/>
                </a:solidFill>
              </a:rPr>
              <a:t> развития и учебных достижений обучающихся и воспитанников;</a:t>
            </a:r>
          </a:p>
          <a:p>
            <a:pPr lvl="0">
              <a:buFont typeface="+mj-lt"/>
              <a:buAutoNum type="arabicPeriod"/>
            </a:pPr>
            <a:r>
              <a:rPr lang="ru-RU" b="1" dirty="0">
                <a:solidFill>
                  <a:srgbClr val="0070C0"/>
                </a:solidFill>
              </a:rPr>
              <a:t> Координирует взаимодействие</a:t>
            </a:r>
            <a:r>
              <a:rPr lang="ru-RU" b="1" dirty="0"/>
              <a:t> </a:t>
            </a:r>
            <a:r>
              <a:rPr lang="ru-RU" dirty="0">
                <a:solidFill>
                  <a:schemeClr val="tx2"/>
                </a:solidFill>
              </a:rPr>
              <a:t>психологической службы с заинтересованными государственными органами и организациями, представителями общественности и правоохранительных органов, представителями родительской общественности, попечительского совета.</a:t>
            </a:r>
          </a:p>
          <a:p>
            <a:pPr>
              <a:buFont typeface="+mj-lt"/>
              <a:buAutoNum type="arabicPeriod"/>
            </a:pPr>
            <a:endParaRPr lang="ru-RU" dirty="0"/>
          </a:p>
          <a:p>
            <a:pPr lvl="0">
              <a:buFont typeface="+mj-lt"/>
              <a:buAutoNum type="arabicPeriod"/>
            </a:pPr>
            <a:endParaRPr lang="ru-RU" dirty="0"/>
          </a:p>
        </p:txBody>
      </p:sp>
      <p:pic>
        <p:nvPicPr>
          <p:cNvPr id="4" name="Picture 2" descr="Picture 2"/>
          <p:cNvPicPr>
            <a:picLocks noChangeAspect="1"/>
          </p:cNvPicPr>
          <p:nvPr/>
        </p:nvPicPr>
        <p:blipFill rotWithShape="1">
          <a:blip r:embed="rId2" cstate="print"/>
          <a:srcRect l="74024" t="35190" r="1367"/>
          <a:stretch/>
        </p:blipFill>
        <p:spPr>
          <a:xfrm>
            <a:off x="107504" y="5085184"/>
            <a:ext cx="703480" cy="16288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/>
          <p:cNvSpPr txBox="1"/>
          <p:nvPr/>
        </p:nvSpPr>
        <p:spPr>
          <a:xfrm>
            <a:off x="500034" y="6286520"/>
            <a:ext cx="891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solidFill>
                  <a:srgbClr val="002060"/>
                </a:solidFill>
              </a:rPr>
              <a:t>Лаборатория социально-психологического сопровождения        </a:t>
            </a:r>
            <a:r>
              <a:rPr lang="kk-KZ" dirty="0" smtClean="0">
                <a:solidFill>
                  <a:srgbClr val="002060"/>
                </a:solidFill>
              </a:rPr>
              <a:t>февраль </a:t>
            </a:r>
            <a:r>
              <a:rPr lang="kk-KZ" dirty="0">
                <a:solidFill>
                  <a:srgbClr val="002060"/>
                </a:solidFill>
              </a:rPr>
              <a:t>2023г.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67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Ерекше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педагогикалық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назар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аударуды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қажет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ететін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балалар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187660"/>
              </p:ext>
            </p:extLst>
          </p:nvPr>
        </p:nvGraphicFramePr>
        <p:xfrm>
          <a:off x="285720" y="642918"/>
          <a:ext cx="8643998" cy="496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04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173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497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164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№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Топ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/>
                        <a:t>жауаптылар</a:t>
                      </a:r>
                      <a:r>
                        <a:rPr lang="ru-RU" sz="1600" b="1" dirty="0" smtClean="0"/>
                        <a:t>/</a:t>
                      </a:r>
                      <a:endParaRPr lang="ru-RU" sz="1600" b="1" dirty="0"/>
                    </a:p>
                    <a:p>
                      <a:pPr algn="ctr"/>
                      <a:r>
                        <a:rPr lang="ru-RU" sz="1600" b="1" dirty="0" err="1" smtClean="0"/>
                        <a:t>бақылау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/>
                        <a:t>жауаптылар</a:t>
                      </a:r>
                      <a:r>
                        <a:rPr lang="ru-RU" sz="1600" b="1" dirty="0" smtClean="0"/>
                        <a:t>/</a:t>
                      </a:r>
                      <a:endParaRPr lang="ru-RU" sz="1600" b="1" dirty="0"/>
                    </a:p>
                    <a:p>
                      <a:pPr algn="ctr"/>
                      <a:r>
                        <a:rPr lang="ru-RU" sz="1400" b="1" dirty="0" smtClean="0"/>
                        <a:t>педагогикалық өзара </a:t>
                      </a:r>
                      <a:r>
                        <a:rPr lang="ru-RU" sz="1400" b="1" dirty="0" err="1" smtClean="0"/>
                        <a:t>әрекеттесу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МІБ-1</a:t>
                      </a:r>
                      <a:endParaRPr lang="ru-RU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Әлеуметтік </a:t>
                      </a:r>
                      <a:r>
                        <a:rPr lang="ru-RU" b="1" dirty="0" err="1" smtClean="0"/>
                        <a:t>осал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sz="1600" dirty="0" smtClean="0"/>
                        <a:t>(аз </a:t>
                      </a:r>
                      <a:r>
                        <a:rPr lang="ru-RU" sz="1600" dirty="0" err="1" smtClean="0"/>
                        <a:t>қамтылған</a:t>
                      </a:r>
                      <a:r>
                        <a:rPr lang="ru-RU" sz="1600" dirty="0" smtClean="0"/>
                        <a:t>, </a:t>
                      </a:r>
                      <a:r>
                        <a:rPr lang="ru-RU" sz="1600" dirty="0" err="1" smtClean="0"/>
                        <a:t>көп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балалы</a:t>
                      </a:r>
                      <a:r>
                        <a:rPr lang="ru-RU" sz="1600" dirty="0" smtClean="0"/>
                        <a:t>, </a:t>
                      </a:r>
                      <a:r>
                        <a:rPr lang="ru-RU" sz="1600" dirty="0" err="1" smtClean="0"/>
                        <a:t>қамқорлықта</a:t>
                      </a:r>
                      <a:r>
                        <a:rPr lang="ru-RU" sz="1600" dirty="0" smtClean="0"/>
                        <a:t>, </a:t>
                      </a:r>
                      <a:r>
                        <a:rPr lang="ru-RU" sz="1600" dirty="0" err="1" smtClean="0"/>
                        <a:t>жетім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балалар</a:t>
                      </a:r>
                      <a:r>
                        <a:rPr lang="ru-RU" sz="1600" dirty="0" smtClean="0"/>
                        <a:t> және </a:t>
                      </a:r>
                      <a:r>
                        <a:rPr lang="ru-RU" sz="1600" dirty="0" err="1" smtClean="0"/>
                        <a:t>т.б</a:t>
                      </a:r>
                      <a:r>
                        <a:rPr lang="ru-RU" sz="1600" dirty="0" smtClean="0"/>
                        <a:t>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ТІ бойынша </a:t>
                      </a:r>
                      <a:r>
                        <a:rPr lang="ru-RU" sz="1400" dirty="0" err="1" smtClean="0"/>
                        <a:t>директордың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орынбасары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Сынып </a:t>
                      </a:r>
                      <a:r>
                        <a:rPr lang="ru-RU" sz="1400" dirty="0" err="1" smtClean="0"/>
                        <a:t>жетекшілер</a:t>
                      </a:r>
                      <a:endParaRPr lang="ru-RU" sz="1400" dirty="0"/>
                    </a:p>
                    <a:p>
                      <a:r>
                        <a:rPr lang="ru-RU" sz="1400" dirty="0" smtClean="0"/>
                        <a:t>Әлеуметтік педагог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МІБ-2</a:t>
                      </a:r>
                      <a:endParaRPr lang="ru-RU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Девиантты</a:t>
                      </a:r>
                      <a:r>
                        <a:rPr lang="ru-RU" b="1" dirty="0" smtClean="0"/>
                        <a:t> және </a:t>
                      </a:r>
                      <a:r>
                        <a:rPr lang="ru-RU" b="1" dirty="0" err="1" smtClean="0"/>
                        <a:t>делинквентті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sz="1600" dirty="0" smtClean="0"/>
                        <a:t>(аутодеструктивті, 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бейәлеуметті</a:t>
                      </a:r>
                      <a:r>
                        <a:rPr lang="ru-RU" sz="1600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ОТІ,</a:t>
                      </a:r>
                      <a:r>
                        <a:rPr lang="ru-RU" sz="1400" baseline="0" dirty="0" smtClean="0"/>
                        <a:t> ТІ </a:t>
                      </a:r>
                      <a:r>
                        <a:rPr lang="ru-RU" sz="1400" dirty="0" smtClean="0"/>
                        <a:t> бойынша </a:t>
                      </a:r>
                      <a:r>
                        <a:rPr lang="ru-RU" sz="1400" dirty="0" err="1" smtClean="0"/>
                        <a:t>директордың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орынбасары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Сынып </a:t>
                      </a:r>
                      <a:r>
                        <a:rPr lang="ru-RU" sz="1400" dirty="0" err="1" smtClean="0"/>
                        <a:t>жетекшілер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Әлеуметтік педагог</a:t>
                      </a:r>
                    </a:p>
                    <a:p>
                      <a:r>
                        <a:rPr lang="ru-RU" sz="1400" dirty="0" err="1" smtClean="0"/>
                        <a:t>Педагогтар</a:t>
                      </a:r>
                      <a:endParaRPr lang="ru-RU" sz="1400" dirty="0"/>
                    </a:p>
                    <a:p>
                      <a:r>
                        <a:rPr lang="ru-RU" sz="1400" dirty="0"/>
                        <a:t>Педагог-психолог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МІБ-3</a:t>
                      </a:r>
                      <a:endParaRPr lang="ru-RU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Педагогикалық </a:t>
                      </a:r>
                      <a:r>
                        <a:rPr lang="ru-RU" b="1" dirty="0" err="1" smtClean="0"/>
                        <a:t>қараусыздық</a:t>
                      </a:r>
                      <a:r>
                        <a:rPr lang="ru-RU" b="1" dirty="0" smtClean="0"/>
                        <a:t> </a:t>
                      </a:r>
                      <a:r>
                        <a:rPr lang="ru-RU" sz="1600" dirty="0" smtClean="0"/>
                        <a:t>(</a:t>
                      </a:r>
                      <a:r>
                        <a:rPr lang="ru-RU" sz="1600" dirty="0" err="1" smtClean="0"/>
                        <a:t>оқуында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проблемалары</a:t>
                      </a:r>
                      <a:r>
                        <a:rPr lang="ru-RU" sz="1600" dirty="0" smtClean="0"/>
                        <a:t> бар)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ОТІ,</a:t>
                      </a:r>
                      <a:r>
                        <a:rPr lang="ru-RU" sz="1600" baseline="0" dirty="0" smtClean="0"/>
                        <a:t> ТІ </a:t>
                      </a:r>
                      <a:r>
                        <a:rPr lang="ru-RU" sz="1600" dirty="0" smtClean="0"/>
                        <a:t> бойынша </a:t>
                      </a:r>
                      <a:r>
                        <a:rPr lang="ru-RU" sz="1600" dirty="0" err="1" smtClean="0"/>
                        <a:t>директордың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орынбасары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Педагогтар</a:t>
                      </a:r>
                      <a:endParaRPr lang="ru-RU" sz="1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Сынып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жетекшілер</a:t>
                      </a:r>
                      <a:endParaRPr lang="ru-RU" sz="1400" dirty="0"/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МІБ-4</a:t>
                      </a:r>
                      <a:endParaRPr lang="ru-RU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ДМШ </a:t>
                      </a:r>
                      <a:r>
                        <a:rPr lang="ru-RU" b="1" dirty="0" err="1" smtClean="0"/>
                        <a:t>балалар</a:t>
                      </a:r>
                      <a:r>
                        <a:rPr lang="ru-RU" b="1" dirty="0" smtClean="0"/>
                        <a:t> </a:t>
                      </a:r>
                      <a:r>
                        <a:rPr lang="ru-RU" sz="1600" dirty="0" smtClean="0"/>
                        <a:t>(ПМПК</a:t>
                      </a:r>
                      <a:r>
                        <a:rPr lang="ru-RU" sz="1600" dirty="0"/>
                        <a:t>, </a:t>
                      </a:r>
                      <a:r>
                        <a:rPr lang="ru-RU" sz="1600" dirty="0" err="1" smtClean="0"/>
                        <a:t>мүгедектігі</a:t>
                      </a:r>
                      <a:r>
                        <a:rPr lang="ru-RU" sz="1600" dirty="0" smtClean="0"/>
                        <a:t>, </a:t>
                      </a:r>
                      <a:r>
                        <a:rPr lang="ru-RU" sz="1600" dirty="0" err="1" smtClean="0"/>
                        <a:t>созылмалы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аурулар</a:t>
                      </a:r>
                      <a:r>
                        <a:rPr lang="ru-RU" sz="1600" dirty="0" smtClean="0"/>
                        <a:t>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ОТІ,</a:t>
                      </a:r>
                      <a:r>
                        <a:rPr lang="ru-RU" sz="1600" baseline="0" dirty="0" smtClean="0"/>
                        <a:t> ТІ </a:t>
                      </a:r>
                      <a:r>
                        <a:rPr lang="ru-RU" sz="1600" dirty="0" smtClean="0"/>
                        <a:t> бойынша </a:t>
                      </a:r>
                      <a:r>
                        <a:rPr lang="ru-RU" sz="1600" dirty="0" err="1" smtClean="0"/>
                        <a:t>директордың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орынбасары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Сынып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жетекшілер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Әлеуметтік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/>
                        <a:t>педагог</a:t>
                      </a:r>
                    </a:p>
                    <a:p>
                      <a:r>
                        <a:rPr lang="ru-RU" sz="1400" dirty="0" err="1" smtClean="0"/>
                        <a:t>Педагогтар</a:t>
                      </a:r>
                      <a:endParaRPr lang="ru-RU" sz="1400" dirty="0"/>
                    </a:p>
                    <a:p>
                      <a:r>
                        <a:rPr lang="ru-RU" sz="1400" dirty="0"/>
                        <a:t>Педагог-психолог</a:t>
                      </a:r>
                    </a:p>
                    <a:p>
                      <a:r>
                        <a:rPr lang="ru-RU" sz="1400" dirty="0" err="1" smtClean="0"/>
                        <a:t>Арнайы</a:t>
                      </a:r>
                      <a:r>
                        <a:rPr lang="ru-RU" sz="1400" baseline="0" dirty="0" smtClean="0"/>
                        <a:t> педагог</a:t>
                      </a:r>
                      <a:endParaRPr lang="ru-RU" sz="1400" dirty="0"/>
                    </a:p>
                    <a:p>
                      <a:r>
                        <a:rPr lang="ru-RU" sz="1400" dirty="0" err="1" smtClean="0"/>
                        <a:t>Мед.қызметкер</a:t>
                      </a:r>
                      <a:endParaRPr lang="ru-RU" sz="1600" dirty="0"/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73481" y="6276743"/>
            <a:ext cx="7688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rgbClr val="002060"/>
                </a:solidFill>
              </a:rPr>
              <a:t>Әлеуметтік-психологиялық сүйемелдеу зертханасы         ақпан  2023ж.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2" descr="Picture 2"/>
          <p:cNvPicPr>
            <a:picLocks noChangeAspect="1"/>
          </p:cNvPicPr>
          <p:nvPr/>
        </p:nvPicPr>
        <p:blipFill rotWithShape="1">
          <a:blip r:embed="rId2" cstate="print"/>
          <a:srcRect l="74024" t="35190" r="1367"/>
          <a:stretch/>
        </p:blipFill>
        <p:spPr>
          <a:xfrm>
            <a:off x="107504" y="5589240"/>
            <a:ext cx="485778" cy="11247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16311377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485</TotalTime>
  <Words>1203</Words>
  <Application>Microsoft Office PowerPoint</Application>
  <PresentationFormat>Экран (4:3)</PresentationFormat>
  <Paragraphs>250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Галерея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SD</dc:creator>
  <cp:lastModifiedBy>SD</cp:lastModifiedBy>
  <cp:revision>36</cp:revision>
  <dcterms:created xsi:type="dcterms:W3CDTF">2023-02-06T11:15:20Z</dcterms:created>
  <dcterms:modified xsi:type="dcterms:W3CDTF">2023-02-14T11:46:14Z</dcterms:modified>
</cp:coreProperties>
</file>