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Arial Black" pitchFamily="34" charset="0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1" roundtripDataSignature="AMtx7mgB/Bo3ekEWZdLwOhrzKciTxyoj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-71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30427899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="" xmlns:p14="http://schemas.microsoft.com/office/powerpoint/2010/main" val="3503255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fb2960d89c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1" name="Google Shape;241;g1fb2960d89c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="" xmlns:p14="http://schemas.microsoft.com/office/powerpoint/2010/main" val="5493819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fb2960d89c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7" name="Google Shape;257;g1fb2960d89c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="" xmlns:p14="http://schemas.microsoft.com/office/powerpoint/2010/main" val="34200043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fb2960d89c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6" name="Google Shape;276;g1fb2960d89c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="" xmlns:p14="http://schemas.microsoft.com/office/powerpoint/2010/main" val="33672665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1fb2960d89c_0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g1fb2960d89c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3144132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="" xmlns:p14="http://schemas.microsoft.com/office/powerpoint/2010/main" val="601428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fb2960d5b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6" name="Google Shape;106;g1fb2960d5b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="" xmlns:p14="http://schemas.microsoft.com/office/powerpoint/2010/main" val="3824577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fb2960d89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7" name="Google Shape;137;g1fb2960d89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="" xmlns:p14="http://schemas.microsoft.com/office/powerpoint/2010/main" val="1555570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fb2960d89c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2" name="Google Shape;152;g1fb2960d89c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="" xmlns:p14="http://schemas.microsoft.com/office/powerpoint/2010/main" val="1897314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fb2960d89c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6" name="Google Shape;166;g1fb2960d89c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="" xmlns:p14="http://schemas.microsoft.com/office/powerpoint/2010/main" val="484813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fb2960d89c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9" name="Google Shape;189;g1fb2960d89c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="" xmlns:p14="http://schemas.microsoft.com/office/powerpoint/2010/main" val="2728438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fb2960d89c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2" name="Google Shape;212;g1fb2960d89c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="" xmlns:p14="http://schemas.microsoft.com/office/powerpoint/2010/main" val="15453416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fb2960d89c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3" name="Google Shape;233;g1fb2960d89c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="" xmlns:p14="http://schemas.microsoft.com/office/powerpoint/2010/main" val="2931461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9"/>
          <p:cNvSpPr txBox="1">
            <a:spLocks noGrp="1"/>
          </p:cNvSpPr>
          <p:nvPr>
            <p:ph type="title"/>
          </p:nvPr>
        </p:nvSpPr>
        <p:spPr>
          <a:xfrm rot="5400000">
            <a:off x="4623595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body" idx="1"/>
          </p:nvPr>
        </p:nvSpPr>
        <p:spPr>
          <a:xfrm rot="5400000">
            <a:off x="604046" y="389731"/>
            <a:ext cx="5811838" cy="576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0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1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6715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body" idx="2"/>
          </p:nvPr>
        </p:nvSpPr>
        <p:spPr>
          <a:xfrm>
            <a:off x="4648201" y="1825625"/>
            <a:ext cx="386715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7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3931653"/>
            <a:ext cx="12192000" cy="1725600"/>
          </a:xfrm>
          <a:prstGeom prst="rect">
            <a:avLst/>
          </a:prstGeom>
          <a:solidFill>
            <a:srgbClr val="C4E2FC">
              <a:alpha val="35294"/>
            </a:srgbClr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1649325" y="4107425"/>
            <a:ext cx="88935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Баланы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жәбірлеудің 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буллингтің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профилактикасы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қағидалары</a:t>
            </a:r>
            <a:endParaRPr sz="3600" b="0" i="0" u="none" strike="noStrike" cap="none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725" y="662150"/>
            <a:ext cx="2147525" cy="93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21572" y="1263506"/>
            <a:ext cx="2536980" cy="2325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25369" y="1410864"/>
            <a:ext cx="2807530" cy="210598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7;g1bc6e687a7d_0_0"/>
          <p:cNvSpPr/>
          <p:nvPr/>
        </p:nvSpPr>
        <p:spPr bwMode="auto">
          <a:xfrm>
            <a:off x="1649325" y="77450"/>
            <a:ext cx="9920172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473" tIns="42225" rIns="84473" bIns="422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844896" eaLnBrk="1" fontAlgn="auto" latinLnBrk="0" hangingPunct="1">
              <a:lnSpc>
                <a:spcPct val="114999"/>
              </a:lnSpc>
              <a:spcBef>
                <a:spcPts val="1108"/>
              </a:spcBef>
              <a:spcAft>
                <a:spcPts val="0"/>
              </a:spcAft>
              <a:buClrTx/>
              <a:buSzPts val="1100"/>
              <a:buFontTx/>
              <a:buNone/>
              <a:tabLst/>
              <a:defRPr/>
            </a:pPr>
            <a:r>
              <a:rPr lang="kk-KZ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ҚАЗАҚСТАН </a:t>
            </a:r>
            <a:r>
              <a:rPr kumimoji="0" lang="kk-KZ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РЕСПУБЛИКАСЫ ОҚУ-АҒАРТУ МИНИСТРЛІГІ </a:t>
            </a:r>
            <a:endParaRPr kumimoji="0" sz="17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fb2960d89c_0_177"/>
          <p:cNvSpPr txBox="1"/>
          <p:nvPr/>
        </p:nvSpPr>
        <p:spPr>
          <a:xfrm>
            <a:off x="1836675" y="1183300"/>
            <a:ext cx="88068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Жәбірлеуден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буллингтен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зардап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шеккен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медициналық көмекке жүгінген кезде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денсаулық сақтау ұйымы:</a:t>
            </a:r>
            <a:endParaRPr sz="2000" b="0" i="0" u="none" strike="noStrike" cap="none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244" name="Google Shape;244;g1fb2960d89c_0_1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157" y="2469932"/>
            <a:ext cx="2054572" cy="4032222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g1fb2960d89c_0_177"/>
          <p:cNvSpPr/>
          <p:nvPr/>
        </p:nvSpPr>
        <p:spPr>
          <a:xfrm>
            <a:off x="2764225" y="2233475"/>
            <a:ext cx="84954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Қазақстан Республикасы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Денсаулық сақтау министрінің міндетін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атқарушының 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жылғы 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қазандағы 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№ ҚР ДСМ-175/2020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бұйрығымен бекітілген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Денсаулық сақтау саласындағы есепке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құжаттамасының нысанына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сәйкес тіркейді</a:t>
            </a:r>
            <a:endParaRPr sz="1600" b="0" i="0" u="none" strike="noStrike" cap="none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246" name="Google Shape;246;g1fb2960d89c_0_177"/>
          <p:cNvSpPr/>
          <p:nvPr/>
        </p:nvSpPr>
        <p:spPr>
          <a:xfrm>
            <a:off x="2773772" y="3337250"/>
            <a:ext cx="83619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16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аланы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көзбен шолып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тексеруді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жүргізеді</a:t>
            </a:r>
            <a:endParaRPr sz="1600" b="0" i="0" u="none" strike="noStrike" cap="none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247" name="Google Shape;247;g1fb2960d89c_0_177"/>
          <p:cNvSpPr/>
          <p:nvPr/>
        </p:nvSpPr>
        <p:spPr>
          <a:xfrm>
            <a:off x="2743200" y="4118097"/>
            <a:ext cx="8692200" cy="6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6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едициналық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көмек көрсету стандарттарына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сәйкес жәбірлеуден 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буллингтен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зардап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шеккен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балаларға медициналық көмек көрсетеді</a:t>
            </a:r>
            <a:endParaRPr sz="1600" b="0" i="0" u="none" strike="noStrike" cap="none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248" name="Google Shape;248;g1fb2960d89c_0_177"/>
          <p:cNvSpPr txBox="1"/>
          <p:nvPr/>
        </p:nvSpPr>
        <p:spPr>
          <a:xfrm>
            <a:off x="2238705" y="2254815"/>
            <a:ext cx="3888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 b="1" i="0" u="none" strike="noStrike" cap="none">
                <a:solidFill>
                  <a:srgbClr val="9CC2E5"/>
                </a:solidFill>
                <a:latin typeface="Arial Black"/>
                <a:ea typeface="Arial Black"/>
                <a:cs typeface="Arial Black"/>
                <a:sym typeface="Arial Black"/>
              </a:rPr>
              <a:t>1</a:t>
            </a:r>
            <a:endParaRPr sz="4000" b="1" i="0" u="none" strike="noStrike" cap="none">
              <a:solidFill>
                <a:srgbClr val="9CC2E5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cxnSp>
        <p:nvCxnSpPr>
          <p:cNvPr id="249" name="Google Shape;249;g1fb2960d89c_0_177"/>
          <p:cNvCxnSpPr/>
          <p:nvPr/>
        </p:nvCxnSpPr>
        <p:spPr>
          <a:xfrm rot="10800000" flipH="1">
            <a:off x="2837794" y="3053665"/>
            <a:ext cx="8292600" cy="63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0" name="Google Shape;250;g1fb2960d89c_0_177"/>
          <p:cNvSpPr txBox="1"/>
          <p:nvPr/>
        </p:nvSpPr>
        <p:spPr>
          <a:xfrm>
            <a:off x="2243960" y="3230257"/>
            <a:ext cx="3888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 b="1" i="0" u="none" strike="noStrike" cap="none">
                <a:solidFill>
                  <a:srgbClr val="9CC2E5"/>
                </a:solidFill>
                <a:latin typeface="Arial Black"/>
                <a:ea typeface="Arial Black"/>
                <a:cs typeface="Arial Black"/>
                <a:sym typeface="Arial Black"/>
              </a:rPr>
              <a:t>2</a:t>
            </a:r>
            <a:endParaRPr sz="4000" b="1" i="0" u="none" strike="noStrike" cap="none">
              <a:solidFill>
                <a:srgbClr val="9CC2E5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cxnSp>
        <p:nvCxnSpPr>
          <p:cNvPr id="251" name="Google Shape;251;g1fb2960d89c_0_177"/>
          <p:cNvCxnSpPr/>
          <p:nvPr/>
        </p:nvCxnSpPr>
        <p:spPr>
          <a:xfrm rot="10800000" flipH="1">
            <a:off x="2843049" y="3734818"/>
            <a:ext cx="8292600" cy="63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2" name="Google Shape;252;g1fb2960d89c_0_177"/>
          <p:cNvCxnSpPr/>
          <p:nvPr/>
        </p:nvCxnSpPr>
        <p:spPr>
          <a:xfrm rot="10800000" flipH="1">
            <a:off x="2843049" y="4767460"/>
            <a:ext cx="8292600" cy="63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3" name="Google Shape;253;g1fb2960d89c_0_177"/>
          <p:cNvSpPr txBox="1"/>
          <p:nvPr/>
        </p:nvSpPr>
        <p:spPr>
          <a:xfrm>
            <a:off x="2238706" y="4015907"/>
            <a:ext cx="3888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 b="1" i="0" u="none" strike="noStrike" cap="none">
                <a:solidFill>
                  <a:srgbClr val="9CC2E5"/>
                </a:solidFill>
                <a:latin typeface="Arial Black"/>
                <a:ea typeface="Arial Black"/>
                <a:cs typeface="Arial Black"/>
                <a:sym typeface="Arial Black"/>
              </a:rPr>
              <a:t>3</a:t>
            </a:r>
            <a:endParaRPr sz="4000" b="1" i="0" u="none" strike="noStrike" cap="none">
              <a:solidFill>
                <a:srgbClr val="9CC2E5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254" name="Google Shape;254;g1fb2960d89c_0_17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43577" y="0"/>
            <a:ext cx="1548423" cy="672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fb2960d89c_0_192"/>
          <p:cNvSpPr/>
          <p:nvPr/>
        </p:nvSpPr>
        <p:spPr>
          <a:xfrm>
            <a:off x="7891150" y="2341688"/>
            <a:ext cx="3621300" cy="15129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9CC2E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g1fb2960d89c_0_192"/>
          <p:cNvSpPr/>
          <p:nvPr/>
        </p:nvSpPr>
        <p:spPr>
          <a:xfrm>
            <a:off x="3107088" y="4762350"/>
            <a:ext cx="5977800" cy="10773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9CC2E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g1fb2960d89c_0_192"/>
          <p:cNvSpPr txBox="1"/>
          <p:nvPr/>
        </p:nvSpPr>
        <p:spPr>
          <a:xfrm>
            <a:off x="967950" y="830500"/>
            <a:ext cx="105444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Баланы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жәбірлеу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буллинг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фактісін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анықтаған жағдайда білім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беру,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денсаулық сақтау, әлеуметтік қорғау ұйымдары мыналарға:</a:t>
            </a:r>
            <a:endParaRPr sz="2000" b="0" i="0" u="none" strike="noStrike" cap="none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262" name="Google Shape;262;g1fb2960d89c_0_192"/>
          <p:cNvSpPr/>
          <p:nvPr/>
        </p:nvSpPr>
        <p:spPr>
          <a:xfrm>
            <a:off x="371675" y="2341688"/>
            <a:ext cx="3973500" cy="15051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9CC2E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g1fb2960d89c_0_192"/>
          <p:cNvSpPr/>
          <p:nvPr/>
        </p:nvSpPr>
        <p:spPr>
          <a:xfrm>
            <a:off x="2118017" y="2080655"/>
            <a:ext cx="480900" cy="4809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g1fb2960d89c_0_192"/>
          <p:cNvSpPr/>
          <p:nvPr/>
        </p:nvSpPr>
        <p:spPr>
          <a:xfrm>
            <a:off x="866250" y="2728063"/>
            <a:ext cx="30189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8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18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ілім</a:t>
            </a:r>
            <a:r>
              <a:rPr lang="ru-RU" sz="18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беру </a:t>
            </a:r>
            <a:r>
              <a:rPr lang="ru-RU" sz="18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саласындағы жергілікті</a:t>
            </a:r>
            <a:r>
              <a:rPr lang="ru-RU" sz="18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атқарушы органға</a:t>
            </a:r>
            <a:endParaRPr sz="1800" b="0" i="0" u="none" strike="noStrike" cap="none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265" name="Google Shape;265;g1fb2960d89c_0_192"/>
          <p:cNvSpPr/>
          <p:nvPr/>
        </p:nvSpPr>
        <p:spPr>
          <a:xfrm>
            <a:off x="3607950" y="5054075"/>
            <a:ext cx="4976100" cy="4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8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шкі</a:t>
            </a:r>
            <a:r>
              <a:rPr lang="ru-RU" sz="18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істер</a:t>
            </a:r>
            <a:r>
              <a:rPr lang="ru-RU" sz="18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органдарына</a:t>
            </a:r>
            <a:r>
              <a:rPr lang="ru-RU" sz="18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(бұдан әрі </a:t>
            </a:r>
            <a:r>
              <a:rPr lang="ru-RU" sz="18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- ІІО) </a:t>
            </a:r>
            <a:r>
              <a:rPr lang="ru-RU" sz="18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дереу</a:t>
            </a:r>
            <a:r>
              <a:rPr lang="ru-RU" sz="18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жазбаша</a:t>
            </a:r>
            <a:r>
              <a:rPr lang="ru-RU" sz="18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түрде хабарлайды</a:t>
            </a:r>
            <a:endParaRPr sz="1800" b="0" i="0" u="none" strike="noStrike" cap="none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266" name="Google Shape;266;g1fb2960d89c_0_192"/>
          <p:cNvSpPr txBox="1"/>
          <p:nvPr/>
        </p:nvSpPr>
        <p:spPr>
          <a:xfrm>
            <a:off x="2143652" y="2025412"/>
            <a:ext cx="388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3200" b="1" i="0" u="none" strike="noStrike" cap="none">
                <a:solidFill>
                  <a:srgbClr val="9CC2E5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3200" b="1" i="0" u="none" strike="noStrike" cap="none">
              <a:solidFill>
                <a:srgbClr val="9CC2E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g1fb2960d89c_0_192"/>
          <p:cNvSpPr/>
          <p:nvPr/>
        </p:nvSpPr>
        <p:spPr>
          <a:xfrm>
            <a:off x="5855550" y="4524321"/>
            <a:ext cx="480900" cy="4809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g1fb2960d89c_0_192"/>
          <p:cNvSpPr txBox="1"/>
          <p:nvPr/>
        </p:nvSpPr>
        <p:spPr>
          <a:xfrm>
            <a:off x="5881187" y="4469078"/>
            <a:ext cx="388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3200" b="1" i="0" u="none" strike="noStrike" cap="none">
                <a:solidFill>
                  <a:srgbClr val="9CC2E5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3200" b="1" i="0" u="none" strike="noStrike" cap="none">
              <a:solidFill>
                <a:srgbClr val="9CC2E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9" name="Google Shape;269;g1fb2960d89c_0_1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2045" y="1696349"/>
            <a:ext cx="2950404" cy="270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g1fb2960d89c_0_19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43577" y="0"/>
            <a:ext cx="1548423" cy="672662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g1fb2960d89c_0_192"/>
          <p:cNvSpPr/>
          <p:nvPr/>
        </p:nvSpPr>
        <p:spPr>
          <a:xfrm>
            <a:off x="8192350" y="2728063"/>
            <a:ext cx="30189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18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аланың </a:t>
            </a:r>
            <a:r>
              <a:rPr lang="ru-RU" sz="18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оқу орны</a:t>
            </a:r>
            <a:r>
              <a:rPr lang="ru-RU" sz="18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18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8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18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ұйымына</a:t>
            </a:r>
            <a:endParaRPr sz="18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2" name="Google Shape;272;g1fb2960d89c_0_192"/>
          <p:cNvSpPr/>
          <p:nvPr/>
        </p:nvSpPr>
        <p:spPr>
          <a:xfrm>
            <a:off x="9461359" y="2083850"/>
            <a:ext cx="480900" cy="4809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g1fb2960d89c_0_192"/>
          <p:cNvSpPr txBox="1"/>
          <p:nvPr/>
        </p:nvSpPr>
        <p:spPr>
          <a:xfrm>
            <a:off x="9486995" y="2028607"/>
            <a:ext cx="388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3200" b="1" i="0" u="none" strike="noStrike" cap="none">
                <a:solidFill>
                  <a:srgbClr val="9CC2E5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3200" b="1" i="0" u="none" strike="noStrike" cap="none">
              <a:solidFill>
                <a:srgbClr val="9CC2E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fb2960d89c_0_210"/>
          <p:cNvSpPr txBox="1"/>
          <p:nvPr/>
        </p:nvSpPr>
        <p:spPr>
          <a:xfrm>
            <a:off x="2248928" y="621184"/>
            <a:ext cx="79824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Жәбірлеуден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буллингтен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зардап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шеккен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баланың заңды өкілі жүгінген жағдайда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ІІО:</a:t>
            </a:r>
            <a:endParaRPr sz="2000" b="0" i="0" u="none" strike="noStrike" cap="none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279" name="Google Shape;279;g1fb2960d89c_0_2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563" y="2680138"/>
            <a:ext cx="2254188" cy="384743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g1fb2960d89c_0_210"/>
          <p:cNvSpPr/>
          <p:nvPr/>
        </p:nvSpPr>
        <p:spPr>
          <a:xfrm>
            <a:off x="2610941" y="2015397"/>
            <a:ext cx="46875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6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еліп</a:t>
            </a:r>
            <a:r>
              <a:rPr lang="ru-RU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түскен өтінішті қарайды және әкімшілік 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қылмыстық құқық бұзушылық белгілері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болған кезде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тексеру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жүргізеді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sz="1600" b="0" i="0" u="none" strike="noStrike" cap="none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281" name="Google Shape;281;g1fb2960d89c_0_210"/>
          <p:cNvSpPr/>
          <p:nvPr/>
        </p:nvSpPr>
        <p:spPr>
          <a:xfrm>
            <a:off x="2579409" y="3207980"/>
            <a:ext cx="47508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6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Мыс </a:t>
            </a:r>
            <a:r>
              <a:rPr lang="ru-RU" sz="16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құрамының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болмауына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қылмыстық іс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қозғауға немесе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оны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тоқтатуға негіздер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болмаған кезде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баланы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жәбірлеу 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қорқыту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хабарламаны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мәні бойынша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қарау және шешім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қабылдау үшін оқиға болған білім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ұйымына жоғары тұрған органға жібереді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sz="1600" b="0" i="0" u="none" strike="noStrike" cap="none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282" name="Google Shape;282;g1fb2960d89c_0_210"/>
          <p:cNvSpPr/>
          <p:nvPr/>
        </p:nvSpPr>
        <p:spPr>
          <a:xfrm>
            <a:off x="2579410" y="4981559"/>
            <a:ext cx="47718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6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Кәмелетке толмағандарды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құқықтық тәрбиелеуде білім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органдарына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олардың заңды өкілдеріне жәрдем көрсетеді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sz="1600" b="0" i="0" u="none" strike="noStrike" cap="none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283" name="Google Shape;283;g1fb2960d89c_0_210"/>
          <p:cNvSpPr/>
          <p:nvPr/>
        </p:nvSpPr>
        <p:spPr>
          <a:xfrm>
            <a:off x="7889750" y="2071025"/>
            <a:ext cx="3494700" cy="23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6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Кәмелетке толмағанның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қатысуымен жәбірлеу 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буллинг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фактіні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қарау жөніндегі іс-қимылдарды және басқа 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іс-шараларды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жүргізу үшін оның заңды өкілдері болмаған кезде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олардың қатысуы баланың мүдделеріне қайшы келген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кезде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баланың құқықтарын қорғау жөніндегі функцияларды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жүзеге асыратын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органның өкілін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педагогтерді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психологтарды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тартады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1600" b="0" i="0" u="none" strike="noStrike" cap="none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284" name="Google Shape;284;g1fb2960d89c_0_210"/>
          <p:cNvSpPr/>
          <p:nvPr/>
        </p:nvSpPr>
        <p:spPr>
          <a:xfrm>
            <a:off x="2191261" y="2009147"/>
            <a:ext cx="387300" cy="3873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5" name="Google Shape;285;g1fb2960d89c_0_2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7781" y="2080095"/>
            <a:ext cx="290640" cy="227953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g1fb2960d89c_0_210"/>
          <p:cNvSpPr/>
          <p:nvPr/>
        </p:nvSpPr>
        <p:spPr>
          <a:xfrm>
            <a:off x="2164985" y="3223093"/>
            <a:ext cx="387300" cy="3873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7" name="Google Shape;287;g1fb2960d89c_0_2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61505" y="3294041"/>
            <a:ext cx="290640" cy="227953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g1fb2960d89c_0_210"/>
          <p:cNvSpPr/>
          <p:nvPr/>
        </p:nvSpPr>
        <p:spPr>
          <a:xfrm>
            <a:off x="2186005" y="4968190"/>
            <a:ext cx="387300" cy="3873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9" name="Google Shape;289;g1fb2960d89c_0_2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2525" y="5039138"/>
            <a:ext cx="290640" cy="227953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g1fb2960d89c_0_210"/>
          <p:cNvSpPr/>
          <p:nvPr/>
        </p:nvSpPr>
        <p:spPr>
          <a:xfrm>
            <a:off x="7454316" y="2014402"/>
            <a:ext cx="387300" cy="3873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1" name="Google Shape;291;g1fb2960d89c_0_2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50836" y="2085350"/>
            <a:ext cx="290640" cy="2279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2" name="Google Shape;292;g1fb2960d89c_0_210"/>
          <p:cNvCxnSpPr/>
          <p:nvPr/>
        </p:nvCxnSpPr>
        <p:spPr>
          <a:xfrm>
            <a:off x="3767079" y="3043857"/>
            <a:ext cx="2564400" cy="10500"/>
          </a:xfrm>
          <a:prstGeom prst="straightConnector1">
            <a:avLst/>
          </a:prstGeom>
          <a:noFill/>
          <a:ln w="190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3" name="Google Shape;293;g1fb2960d89c_0_210"/>
          <p:cNvCxnSpPr/>
          <p:nvPr/>
        </p:nvCxnSpPr>
        <p:spPr>
          <a:xfrm>
            <a:off x="3845906" y="4867783"/>
            <a:ext cx="2564400" cy="10500"/>
          </a:xfrm>
          <a:prstGeom prst="straightConnector1">
            <a:avLst/>
          </a:prstGeom>
          <a:noFill/>
          <a:ln w="190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4" name="Google Shape;294;g1fb2960d89c_0_210"/>
          <p:cNvCxnSpPr/>
          <p:nvPr/>
        </p:nvCxnSpPr>
        <p:spPr>
          <a:xfrm>
            <a:off x="8354903" y="4683914"/>
            <a:ext cx="2564400" cy="10500"/>
          </a:xfrm>
          <a:prstGeom prst="straightConnector1">
            <a:avLst/>
          </a:prstGeom>
          <a:noFill/>
          <a:ln w="190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95" name="Google Shape;295;g1fb2960d89c_0_2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43577" y="0"/>
            <a:ext cx="1548423" cy="672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fb2960d89c_0_231"/>
          <p:cNvSpPr/>
          <p:nvPr/>
        </p:nvSpPr>
        <p:spPr>
          <a:xfrm>
            <a:off x="879400" y="2963475"/>
            <a:ext cx="10633200" cy="21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Оқу-тәрбие процесі</a:t>
            </a:r>
            <a:r>
              <a:rPr lang="ru-RU" sz="18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кезеңінде білім</a:t>
            </a:r>
            <a:r>
              <a:rPr lang="ru-RU" sz="18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18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ұйымдары педагогтерінің тарапынан</a:t>
            </a:r>
            <a:r>
              <a:rPr lang="ru-RU" sz="18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балаға </a:t>
            </a:r>
            <a:r>
              <a:rPr lang="ru-RU" sz="18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балаларға</a:t>
            </a:r>
            <a:r>
              <a:rPr lang="ru-RU" sz="18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8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қатысты жәбірлеу </a:t>
            </a:r>
            <a:r>
              <a:rPr lang="ru-RU" sz="18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буллинг</a:t>
            </a:r>
            <a:r>
              <a:rPr lang="ru-RU" sz="18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) "</a:t>
            </a:r>
            <a:r>
              <a:rPr lang="ru-RU" sz="18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Педагогикалық әдептің кейбір</a:t>
            </a:r>
            <a:r>
              <a:rPr lang="ru-RU" sz="18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мәселелері туралы</a:t>
            </a:r>
            <a:r>
              <a:rPr lang="ru-RU" sz="18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endParaRPr sz="18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Қазақстан Республикасы</a:t>
            </a:r>
            <a:r>
              <a:rPr lang="ru-RU" sz="1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және ғылым министрінің </a:t>
            </a:r>
            <a:r>
              <a:rPr lang="ru-RU" sz="1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жылғы </a:t>
            </a:r>
            <a:r>
              <a:rPr lang="ru-RU" sz="1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ru-RU" sz="1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мамырдағы </a:t>
            </a:r>
            <a:r>
              <a:rPr lang="ru-RU" sz="1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№ 190 </a:t>
            </a:r>
            <a:r>
              <a:rPr lang="ru-RU" sz="1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бұйрығымен </a:t>
            </a:r>
            <a:r>
              <a:rPr lang="ru-RU" sz="1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Нормативтік</a:t>
            </a:r>
            <a:r>
              <a:rPr lang="ru-RU" sz="1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құқықтық актілерді</a:t>
            </a:r>
            <a:r>
              <a:rPr lang="ru-RU" sz="1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мемлекеттік</a:t>
            </a:r>
            <a:r>
              <a:rPr lang="ru-RU" sz="1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тіркеу</a:t>
            </a:r>
            <a:r>
              <a:rPr lang="ru-RU" sz="1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тізілімінде</a:t>
            </a:r>
            <a:r>
              <a:rPr lang="ru-RU" sz="1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№ 20619 </a:t>
            </a:r>
            <a:r>
              <a:rPr lang="ru-RU" sz="1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1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тіркелген</a:t>
            </a:r>
            <a:r>
              <a:rPr lang="ru-RU" sz="1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бекітілген</a:t>
            </a:r>
            <a:r>
              <a:rPr lang="ru-RU" sz="1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Педагогикалық әдеп жөніндегі кеңестің жұмысын ұйымдастырудың үлгілік қағидаларына сәйкес қаралады</a:t>
            </a:r>
            <a:r>
              <a:rPr lang="ru-RU" sz="1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1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301" name="Google Shape;301;g1fb2960d89c_0_231" descr="F:\Преза ЕН\27 апреля\0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6400" y="1288357"/>
            <a:ext cx="3067324" cy="1350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g1fb2960d89c_0_2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43577" y="0"/>
            <a:ext cx="1548423" cy="6726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3" name="Google Shape;303;g1fb2960d89c_0_231"/>
          <p:cNvCxnSpPr/>
          <p:nvPr/>
        </p:nvCxnSpPr>
        <p:spPr>
          <a:xfrm>
            <a:off x="2697900" y="2790975"/>
            <a:ext cx="6796200" cy="0"/>
          </a:xfrm>
          <a:prstGeom prst="straightConnector1">
            <a:avLst/>
          </a:prstGeom>
          <a:noFill/>
          <a:ln w="9525" cap="flat" cmpd="sng">
            <a:solidFill>
              <a:srgbClr val="03356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2553730" y="621184"/>
            <a:ext cx="7026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 i="0" u="none" strike="noStrike" cap="none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Осы </a:t>
            </a:r>
            <a:r>
              <a:rPr lang="ru-RU" sz="2000" b="1" i="0" u="none" strike="noStrike" cap="none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қағидаларда мынадай</a:t>
            </a:r>
            <a:r>
              <a:rPr lang="ru-RU" sz="2000" b="1" i="0" u="none" strike="noStrike" cap="none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ru-RU" sz="2000" b="1" i="0" u="none" strike="noStrike" cap="none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негізгі</a:t>
            </a:r>
            <a:r>
              <a:rPr lang="ru-RU" sz="2000" b="1" i="0" u="none" strike="noStrike" cap="none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endParaRPr sz="2000" b="1" i="0" u="none" strike="noStrike" cap="none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 i="0" u="none" strike="noStrike" cap="none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ұғымдар пайдаланылды</a:t>
            </a:r>
            <a:r>
              <a:rPr lang="ru-RU" sz="2000" b="1" i="0" u="none" strike="noStrike" cap="none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</a:t>
            </a:r>
            <a:endParaRPr sz="2000" b="1" i="0" u="none" strike="noStrike" cap="none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94" name="Google Shape;94;p2"/>
          <p:cNvSpPr/>
          <p:nvPr/>
        </p:nvSpPr>
        <p:spPr>
          <a:xfrm>
            <a:off x="733425" y="1693827"/>
            <a:ext cx="3657600" cy="17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Баланы </a:t>
            </a:r>
            <a:r>
              <a:rPr lang="ru-RU" sz="1400" b="1" i="0" u="none" strike="noStrike" cap="none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жәбірлеу </a:t>
            </a:r>
            <a:r>
              <a:rPr lang="ru-RU" sz="1400" b="1" i="0" u="none" strike="noStrike" cap="none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(</a:t>
            </a:r>
            <a:r>
              <a:rPr lang="ru-RU" sz="1400" b="1" i="0" u="none" strike="noStrike" cap="none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буллинг</a:t>
            </a:r>
            <a:r>
              <a:rPr lang="ru-RU" sz="1400" b="1" i="0" u="none" strike="noStrike" cap="none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)   </a:t>
            </a:r>
            <a:r>
              <a:rPr lang="ru-RU" sz="1400" b="0" i="0" u="none" strike="noStrike" cap="none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– </a:t>
            </a:r>
            <a:endParaRPr sz="1400" b="0" i="0" u="none" strike="noStrike" cap="none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200" b="0" i="0" u="none" strike="noStrike" cap="none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қорлау сипатындағы жүйелі 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(</a:t>
            </a:r>
            <a:r>
              <a:rPr lang="ru-RU" sz="1200" b="0" i="0" u="none" strike="noStrike" cap="none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екі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ru-RU" sz="1200" b="0" i="0" u="none" strike="noStrike" cap="none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және одан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ru-RU" sz="1200" b="0" i="0" u="none" strike="noStrike" cap="none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көп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) </a:t>
            </a:r>
            <a:r>
              <a:rPr lang="ru-RU" sz="1200" b="0" i="0" u="none" strike="noStrike" cap="none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әрекеттер, қудалау және 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(</a:t>
            </a:r>
            <a:r>
              <a:rPr lang="ru-RU" sz="1200" b="0" i="0" u="none" strike="noStrike" cap="none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немесе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) </a:t>
            </a:r>
            <a:r>
              <a:rPr lang="ru-RU" sz="1200" b="0" i="0" u="none" strike="noStrike" cap="none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қорқыту, оның ішінде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ru-RU" sz="1200" b="0" i="0" u="none" strike="noStrike" cap="none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қандай 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да </a:t>
            </a:r>
            <a:r>
              <a:rPr lang="ru-RU" sz="1200" b="0" i="0" u="none" strike="noStrike" cap="none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бір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ru-RU" sz="1200" b="0" i="0" u="none" strike="noStrike" cap="none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әрекетті жасауға немесе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ru-RU" sz="1200" b="0" i="0" u="none" strike="noStrike" cap="none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жасаудан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бас </a:t>
            </a:r>
            <a:r>
              <a:rPr lang="ru-RU" sz="1200" b="0" i="0" u="none" strike="noStrike" cap="none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тартуға мәжбүрлеуге бағытталған әрекеттер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ru-RU" sz="1200" b="0" i="0" u="none" strike="noStrike" cap="none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сол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ru-RU" sz="1200" b="0" i="0" u="none" strike="noStrike" cap="none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сияқты жария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ru-RU" sz="1200" b="0" i="0" u="none" strike="noStrike" cap="none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түрде немесе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ru-RU" sz="1200" b="0" i="0" u="none" strike="noStrike" cap="none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бұқаралық ақпарат құралдары және 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(</a:t>
            </a:r>
            <a:r>
              <a:rPr lang="ru-RU" sz="1200" b="0" i="0" u="none" strike="noStrike" cap="none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немесе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) телекоммуникация </a:t>
            </a:r>
            <a:r>
              <a:rPr lang="ru-RU" sz="1200" b="0" i="0" u="none" strike="noStrike" cap="none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желілері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ru-RU" sz="1200" b="0" i="0" u="none" strike="noStrike" cap="none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пайдаланыла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ru-RU" sz="1200" b="0" i="0" u="none" strike="noStrike" cap="none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отырып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ru-RU" sz="1200" b="0" i="0" u="none" strike="noStrike" cap="none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жасалған дәл сол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ru-RU" sz="1200" b="0" i="0" u="none" strike="noStrike" cap="none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әрекеттер 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(</a:t>
            </a:r>
            <a:r>
              <a:rPr lang="ru-RU" sz="1200" b="0" i="0" u="none" strike="noStrike" cap="none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кибербуллинг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);</a:t>
            </a:r>
            <a:endParaRPr sz="1000" b="0" i="0" u="none" strike="noStrike" cap="none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7458075" y="1731934"/>
            <a:ext cx="4191000" cy="17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Әлеуметтік оңалту </a:t>
            </a:r>
            <a:r>
              <a:rPr lang="ru-RU" sz="1400" b="0" i="0" u="none" strike="noStrike" cap="none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– </a:t>
            </a:r>
            <a:endParaRPr sz="1400" b="0" i="0" u="none" strike="noStrike" cap="none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кәмелетке толмағандар арасындағы құқық бұзушылықтардың, қадағалаусыз және панасыз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ru-RU" sz="1200" b="0" i="0" u="none" strike="noStrike" cap="none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қалудың профилактикасы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ru-RU" sz="1200" b="0" i="0" u="none" strike="noStrike" cap="none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жүйесінің органдары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мен </a:t>
            </a:r>
            <a:r>
              <a:rPr lang="ru-RU" sz="1200" b="0" i="0" u="none" strike="noStrike" cap="none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мекемелері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ru-RU" sz="1200" b="0" i="0" u="none" strike="noStrike" cap="none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жүзеге асыратын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ru-RU" sz="1200" b="0" i="0" u="none" strike="noStrike" cap="none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өмірде қиын жағдайға душар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ru-RU" sz="1200" b="0" i="0" u="none" strike="noStrike" cap="none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болған кәмелетке толмағанды құқықтық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ru-RU" sz="1200" b="0" i="0" u="none" strike="noStrike" cap="none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әлеуметтік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ru-RU" sz="1200" b="0" i="0" u="none" strike="noStrike" cap="none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дене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ru-RU" sz="1200" b="0" i="0" u="none" strike="noStrike" cap="none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бітімі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ru-RU" sz="1200" b="0" i="0" u="none" strike="noStrike" cap="none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психикалық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ru-RU" sz="1200" b="0" i="0" u="none" strike="noStrike" cap="none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педагогикалық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ru-RU" sz="1200" b="0" i="0" u="none" strike="noStrike" cap="none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моральдық және 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(</a:t>
            </a:r>
            <a:r>
              <a:rPr lang="ru-RU" sz="1200" b="0" i="0" u="none" strike="noStrike" cap="none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немесе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) </a:t>
            </a:r>
            <a:r>
              <a:rPr lang="ru-RU" sz="1200" b="0" i="0" u="none" strike="noStrike" cap="none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материалдық жағынан қалпына келтіруге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ru-RU" sz="1200" b="0" i="0" u="none" strike="noStrike" cap="none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бағытталған шаралар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ru-RU" sz="1200" b="0" i="0" u="none" strike="noStrike" cap="none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кешені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;</a:t>
            </a:r>
            <a:endParaRPr sz="1200" b="0" i="0" u="none" strike="noStrike" cap="none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96" name="Google Shape;96;p2"/>
          <p:cNvSpPr/>
          <p:nvPr/>
        </p:nvSpPr>
        <p:spPr>
          <a:xfrm>
            <a:off x="581025" y="4404081"/>
            <a:ext cx="3886200" cy="1415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Әлеуметтік бейімделу</a:t>
            </a:r>
            <a:r>
              <a:rPr lang="ru-RU" sz="1400" b="1" i="0" u="none" strike="noStrike" cap="none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ru-RU" sz="1400" b="0" i="0" u="none" strike="noStrike" cap="none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– </a:t>
            </a:r>
            <a:endParaRPr sz="1400" b="0" i="0" u="none" strike="noStrike" cap="non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өмірде қиын ахуалға 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тап </a:t>
            </a:r>
            <a:r>
              <a:rPr lang="ru-RU" sz="1200" b="0" i="0" u="none" strike="noStrike" cap="none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болған баланың қоғамдағы құндылықтарды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ru-RU" sz="1200" b="0" i="0" u="none" strike="noStrike" cap="none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мінез-құлық қағидалары 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мен </a:t>
            </a:r>
            <a:r>
              <a:rPr lang="ru-RU" sz="1200" b="0" i="0" u="none" strike="noStrike" cap="none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нормаларын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ru-RU" sz="1200" b="0" i="0" u="none" strike="noStrike" cap="none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игеру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ru-RU" sz="1200" b="0" i="0" u="none" strike="noStrike" cap="none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және қабылдау арқылы әлеуметтік ортаның жағдайларына белсенді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ru-RU" sz="1200" b="0" i="0" u="none" strike="noStrike" cap="none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түрде бейімделу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ru-RU" sz="1200" b="0" i="0" u="none" strike="noStrike" cap="none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процесі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ru-RU" sz="1200" b="0" i="0" u="none" strike="noStrike" cap="none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сондай-ақ басынан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ru-RU" sz="1200" b="0" i="0" u="none" strike="noStrike" cap="none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кешірген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ru-RU" sz="1200" b="0" i="0" u="none" strike="noStrike" cap="none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психологиялық және 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(</a:t>
            </a:r>
            <a:r>
              <a:rPr lang="ru-RU" sz="1200" b="0" i="0" u="none" strike="noStrike" cap="none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немесе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) </a:t>
            </a:r>
            <a:r>
              <a:rPr lang="ru-RU" sz="1200" b="0" i="0" u="none" strike="noStrike" cap="none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моральдық зардаптарды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ru-RU" sz="1200" b="0" i="0" u="none" strike="noStrike" cap="none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еңсеру процесі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;</a:t>
            </a:r>
            <a:endParaRPr sz="1200" b="0" i="0" u="none" strike="noStrike" cap="none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97" name="Google Shape;97;p2"/>
          <p:cNvSpPr/>
          <p:nvPr/>
        </p:nvSpPr>
        <p:spPr>
          <a:xfrm>
            <a:off x="7524750" y="4437775"/>
            <a:ext cx="4423500" cy="1600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Баланың заңды өкiлдерi  </a:t>
            </a:r>
            <a:r>
              <a:rPr lang="ru-RU" sz="1400" b="0" i="0" u="none" strike="noStrike" cap="none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– </a:t>
            </a:r>
            <a:endParaRPr sz="1400" b="0" i="0" u="none" strike="noStrike" cap="none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200" b="0" i="0" u="none" strike="noStrike" cap="none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Қазақстан Республикасының заңнамасына сәйкес балаға қамқорлық жасауды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ru-RU" sz="1200" b="0" i="0" u="none" strike="noStrike" cap="none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бiлiм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ru-RU" sz="1200" b="0" i="0" u="none" strike="noStrike" cap="none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тәрбие берудi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ru-RU" sz="1200" b="0" i="0" u="none" strike="noStrike" cap="none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оның құқықтары 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мен </a:t>
            </a:r>
            <a:r>
              <a:rPr lang="ru-RU" sz="1200" b="0" i="0" u="none" strike="noStrike" cap="none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мүдделерiн қорғауды жүзеге асыратын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ru-RU" sz="1200" b="0" i="0" u="none" strike="noStrike" cap="none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ата-аналар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(</a:t>
            </a:r>
            <a:r>
              <a:rPr lang="ru-RU" sz="1200" b="0" i="0" u="none" strike="noStrike" cap="none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ата-ана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), бала </a:t>
            </a:r>
            <a:r>
              <a:rPr lang="ru-RU" sz="1200" b="0" i="0" u="none" strike="noStrike" cap="none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асырап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ru-RU" sz="1200" b="0" i="0" u="none" strike="noStrike" cap="none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алушылар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ru-RU" sz="1200" b="0" i="0" u="none" strike="noStrike" cap="none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қорғаншы немесе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ru-RU" sz="1200" b="0" i="0" u="none" strike="noStrike" cap="none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қамқоршы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ru-RU" sz="1200" b="0" i="0" u="none" strike="noStrike" cap="none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баланы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ru-RU" sz="1200" b="0" i="0" u="none" strike="noStrike" cap="none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қабылдайтын ата-ана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(</a:t>
            </a:r>
            <a:r>
              <a:rPr lang="ru-RU" sz="1200" b="0" i="0" u="none" strike="noStrike" cap="none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баланы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ru-RU" sz="1200" b="0" i="0" u="none" strike="noStrike" cap="none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қабылдайтын ата-аналар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), патронат </a:t>
            </a:r>
            <a:r>
              <a:rPr lang="ru-RU" sz="1200" b="0" i="0" u="none" strike="noStrike" cap="none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тәрбиешi және оларды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ru-RU" sz="1200" b="0" i="0" u="none" strike="noStrike" cap="none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алмастырушы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ru-RU" sz="1200" b="0" i="0" u="none" strike="noStrike" cap="none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басқа 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да </a:t>
            </a:r>
            <a:r>
              <a:rPr lang="ru-RU" sz="1200" b="0" i="0" u="none" strike="noStrike" cap="none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адамдар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  <a:endParaRPr sz="1200" b="0" i="0" u="none" strike="noStrike" cap="none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33204" y="2571749"/>
            <a:ext cx="2807530" cy="21059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" name="Google Shape;99;p2"/>
          <p:cNvCxnSpPr/>
          <p:nvPr/>
        </p:nvCxnSpPr>
        <p:spPr>
          <a:xfrm rot="10800000">
            <a:off x="3905250" y="1581150"/>
            <a:ext cx="1295400" cy="11049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00B0F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00" name="Google Shape;100;p2"/>
          <p:cNvCxnSpPr/>
          <p:nvPr/>
        </p:nvCxnSpPr>
        <p:spPr>
          <a:xfrm flipH="1">
            <a:off x="3771826" y="3971923"/>
            <a:ext cx="809700" cy="324000"/>
          </a:xfrm>
          <a:prstGeom prst="bentConnector3">
            <a:avLst>
              <a:gd name="adj1" fmla="val 49995"/>
            </a:avLst>
          </a:prstGeom>
          <a:noFill/>
          <a:ln w="9525" cap="flat" cmpd="sng">
            <a:solidFill>
              <a:srgbClr val="00B0F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01" name="Google Shape;101;p2"/>
          <p:cNvCxnSpPr/>
          <p:nvPr/>
        </p:nvCxnSpPr>
        <p:spPr>
          <a:xfrm>
            <a:off x="6763947" y="4675057"/>
            <a:ext cx="666900" cy="5133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00B0F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02" name="Google Shape;102;p2"/>
          <p:cNvCxnSpPr/>
          <p:nvPr/>
        </p:nvCxnSpPr>
        <p:spPr>
          <a:xfrm rot="-5400000">
            <a:off x="6776335" y="1996953"/>
            <a:ext cx="692400" cy="6288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00B0F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103" name="Google Shape;10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43577" y="0"/>
            <a:ext cx="1548423" cy="672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fb2960d5bc_0_1"/>
          <p:cNvSpPr/>
          <p:nvPr/>
        </p:nvSpPr>
        <p:spPr>
          <a:xfrm>
            <a:off x="0" y="727950"/>
            <a:ext cx="12192000" cy="7203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g1fb2960d5bc_0_1"/>
          <p:cNvSpPr/>
          <p:nvPr/>
        </p:nvSpPr>
        <p:spPr>
          <a:xfrm>
            <a:off x="6277209" y="5651550"/>
            <a:ext cx="5660700" cy="7926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2700" cap="flat" cmpd="sng">
            <a:solidFill>
              <a:srgbClr val="9CC2E5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g1fb2960d5bc_0_1"/>
          <p:cNvSpPr/>
          <p:nvPr/>
        </p:nvSpPr>
        <p:spPr>
          <a:xfrm>
            <a:off x="457632" y="2137325"/>
            <a:ext cx="5416500" cy="16395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2700" cap="flat" cmpd="sng">
            <a:solidFill>
              <a:srgbClr val="9CC2E5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g1fb2960d5bc_0_1"/>
          <p:cNvSpPr/>
          <p:nvPr/>
        </p:nvSpPr>
        <p:spPr>
          <a:xfrm>
            <a:off x="461866" y="5831375"/>
            <a:ext cx="5416500" cy="6003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2700" cap="flat" cmpd="sng">
            <a:solidFill>
              <a:srgbClr val="9CC2E5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g1fb2960d5bc_0_1"/>
          <p:cNvSpPr/>
          <p:nvPr/>
        </p:nvSpPr>
        <p:spPr>
          <a:xfrm>
            <a:off x="447675" y="3883450"/>
            <a:ext cx="5416500" cy="10158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2700" cap="flat" cmpd="sng">
            <a:solidFill>
              <a:srgbClr val="9CC2E5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g1fb2960d5bc_0_1"/>
          <p:cNvSpPr/>
          <p:nvPr/>
        </p:nvSpPr>
        <p:spPr>
          <a:xfrm>
            <a:off x="6267450" y="2070500"/>
            <a:ext cx="5660700" cy="19992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2700" cap="flat" cmpd="sng">
            <a:solidFill>
              <a:srgbClr val="9CC2E5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g1fb2960d5bc_0_1"/>
          <p:cNvSpPr/>
          <p:nvPr/>
        </p:nvSpPr>
        <p:spPr>
          <a:xfrm>
            <a:off x="457631" y="5005874"/>
            <a:ext cx="5416500" cy="7203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2700" cap="flat" cmpd="sng">
            <a:solidFill>
              <a:srgbClr val="9CC2E5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g1fb2960d5bc_0_1"/>
          <p:cNvSpPr/>
          <p:nvPr/>
        </p:nvSpPr>
        <p:spPr>
          <a:xfrm>
            <a:off x="6277210" y="4259901"/>
            <a:ext cx="5660700" cy="12060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2700" cap="flat" cmpd="sng">
            <a:solidFill>
              <a:srgbClr val="9CC2E5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g1fb2960d5bc_0_1"/>
          <p:cNvSpPr txBox="1"/>
          <p:nvPr/>
        </p:nvSpPr>
        <p:spPr>
          <a:xfrm>
            <a:off x="1304925" y="198434"/>
            <a:ext cx="10048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Баланы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жәбірлеудің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(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буллингтің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)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профилактикасын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жүргізу тәртібі</a:t>
            </a:r>
            <a:endParaRPr sz="2000" b="0" i="0" u="none" strike="noStrike" cap="none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sp>
        <p:nvSpPr>
          <p:cNvPr id="117" name="Google Shape;117;g1fb2960d5bc_0_1"/>
          <p:cNvSpPr txBox="1"/>
          <p:nvPr/>
        </p:nvSpPr>
        <p:spPr>
          <a:xfrm>
            <a:off x="745355" y="2231661"/>
            <a:ext cx="497520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тоқсанына кемінде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1 (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рет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алушылар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тәрбиеленушілердің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педагогтердің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баланың заңды өкілдерінің жәбірлеудің 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буллингтің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профилактикасы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және жәбірлеудің 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буллингтің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алдын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мәселелерінде білім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алушылар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мен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тәрбиеленушілердің мүдделеріне қайшы келмейтін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ақпараттық-түсіндіру жұмыстарын 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әңгімелер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құқықтық жалпыға бірдей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оқыту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сынып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сағаттары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ата-аналар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жиналыстары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сабақтан тыс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іс-шаралар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және басқалар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жүргізу арқылы хабардар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болуын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арттыру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sz="1200" b="0" i="0" u="none" strike="noStrike" cap="none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18" name="Google Shape;118;g1fb2960d5bc_0_1"/>
          <p:cNvSpPr txBox="1"/>
          <p:nvPr/>
        </p:nvSpPr>
        <p:spPr>
          <a:xfrm>
            <a:off x="792050" y="3979671"/>
            <a:ext cx="46995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оқыту семинарларына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(вебинарларға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семинар-тренингтерге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шеберлік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сыныптарына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коучингтерге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конференцияларға, форумдарға, панельдік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пікірталастарға қатысу арқылы педагогтердің оқу-тәрбие жұмысындағы кәсіби құзыреттілігін арттыру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sz="1200" b="0" i="0" u="none" strike="noStrike" cap="none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19" name="Google Shape;119;g1fb2960d5bc_0_1"/>
          <p:cNvSpPr txBox="1"/>
          <p:nvPr/>
        </p:nvSpPr>
        <p:spPr>
          <a:xfrm>
            <a:off x="831878" y="5052147"/>
            <a:ext cx="45504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алушылар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тәрбиеленушілерді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баланың заңды өкілдерін баланы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жәбірлеуге 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буллингке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жол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берілмейтіндігі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жазбаша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және 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ауызша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түрінде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хабардар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ету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sz="1200" b="0" i="0" u="none" strike="noStrike" cap="none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20" name="Google Shape;120;g1fb2960d5bc_0_1"/>
          <p:cNvSpPr txBox="1"/>
          <p:nvPr/>
        </p:nvSpPr>
        <p:spPr>
          <a:xfrm>
            <a:off x="802464" y="5893560"/>
            <a:ext cx="51660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алушылар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тәрбиеленушілерге қатысты жәбірлеу 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буллинг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белгілеріне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анықталған жағдайда дереу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ден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қою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sz="1200" b="0" i="0" u="none" strike="noStrike" cap="none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21" name="Google Shape;121;g1fb2960d5bc_0_1"/>
          <p:cNvSpPr txBox="1"/>
          <p:nvPr/>
        </p:nvSpPr>
        <p:spPr>
          <a:xfrm>
            <a:off x="6528209" y="2155450"/>
            <a:ext cx="5237100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Мектепке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дейінгі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тәрбие және оқыту, 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орта,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арнаулы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қосымша, техникалық және кәсіптік, 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орта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білімнен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кейінгі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ұйымдарының педагогтері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жүргізу үшін міндетті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құжаттардың тізбесін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және олардың нысандарын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бекіту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Қазақстан Республикасы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және ғылым министрінің 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жылғы 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сәуірдегі 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№ 130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бұйрығына 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4-қосымшадағы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нысанға сәйкес 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Нормативтік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құқықтық актілерді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мемлекеттік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тіркеу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тізілімінде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№ 20317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тіркелген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педагог-психологтің консультациясын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есепке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журналына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тіркей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отырып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педагог-психологтармен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әлеуметтік педагогтармен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алушылар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тәрбиеленушілерге әлеуметтік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психологиялық-педагогикалық көмек көрсету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sz="1200" b="0" i="0" u="none" strike="noStrike" cap="none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22" name="Google Shape;122;g1fb2960d5bc_0_1"/>
          <p:cNvSpPr txBox="1"/>
          <p:nvPr/>
        </p:nvSpPr>
        <p:spPr>
          <a:xfrm>
            <a:off x="6532403" y="4338725"/>
            <a:ext cx="51351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алушылар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тәрбиеленушілердің құқықтары мен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мүдделерін сақтау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оларды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оқыту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тәрбиелеу және білім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ұйымдарында қауіпсіз 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болу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үшін ресурстармен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қамтамасыз ету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тұрғысынан тәрбие процесі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ортасының жағдайларына 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мониторинг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жүргізу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sz="1200" b="0" i="0" u="none" strike="noStrike" cap="none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23" name="Google Shape;123;g1fb2960d5bc_0_1"/>
          <p:cNvSpPr txBox="1"/>
          <p:nvPr/>
        </p:nvSpPr>
        <p:spPr>
          <a:xfrm>
            <a:off x="6462425" y="5632350"/>
            <a:ext cx="52371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алушылар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тәрбиеленушілер арасында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жәбірлеудің 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буллингтің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профилактикасы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мен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болдырмау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мәселесін ата-аналар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комитетін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тарта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отырып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ұйымының алқалы басқару органдарының отырыстарында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қарау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1200" b="0" i="0" u="none" strike="noStrike" cap="none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124" name="Google Shape;124;g1fb2960d5bc_0_1" descr="F:\Преза ЕН\27 августа\024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-219" y="2817230"/>
            <a:ext cx="1050925" cy="159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g1fb2960d5bc_0_1" descr="F:\Преза ЕН\27 августа\024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159538" y="4361036"/>
            <a:ext cx="741925" cy="15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g1fb2960d5bc_0_1" descr="F:\Преза ЕН\27 августа\024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254300" y="5339249"/>
            <a:ext cx="541875" cy="1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g1fb2960d5bc_0_1" descr="F:\Преза ЕН\27 августа\024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5936957" y="4787835"/>
            <a:ext cx="784719" cy="119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g1fb2960d5bc_0_1" descr="F:\Преза ЕН\27 августа\024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400000">
            <a:off x="6016608" y="5981131"/>
            <a:ext cx="642830" cy="97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g1fb2960d5bc_0_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643577" y="0"/>
            <a:ext cx="1548423" cy="672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g1fb2960d5bc_0_1"/>
          <p:cNvPicPr preferRelativeResize="0"/>
          <p:nvPr/>
        </p:nvPicPr>
        <p:blipFill rotWithShape="1">
          <a:blip r:embed="rId7">
            <a:alphaModFix/>
          </a:blip>
          <a:srcRect l="55697" t="50221" b="-69"/>
          <a:stretch/>
        </p:blipFill>
        <p:spPr>
          <a:xfrm>
            <a:off x="0" y="0"/>
            <a:ext cx="1343727" cy="155283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g1fb2960d5bc_0_1"/>
          <p:cNvSpPr/>
          <p:nvPr/>
        </p:nvSpPr>
        <p:spPr>
          <a:xfrm>
            <a:off x="1030450" y="727950"/>
            <a:ext cx="10637100" cy="7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300" i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300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1300" i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ұйымының әкімшілігі баланы</a:t>
            </a:r>
            <a:r>
              <a:rPr lang="ru-RU" sz="1300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i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жәбірлеудің </a:t>
            </a:r>
            <a:r>
              <a:rPr lang="ru-RU" sz="1300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300" i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буллингтің</a:t>
            </a:r>
            <a:r>
              <a:rPr lang="ru-RU" sz="1300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300" i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профилактикасы</a:t>
            </a:r>
            <a:r>
              <a:rPr lang="ru-RU" sz="1300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i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және алдын</a:t>
            </a:r>
            <a:r>
              <a:rPr lang="ru-RU" sz="1300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i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sz="1300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i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жөніндегі қызметті қамтамасыз етеді</a:t>
            </a:r>
            <a:r>
              <a:rPr lang="ru-RU" sz="1300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i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және білім</a:t>
            </a:r>
            <a:r>
              <a:rPr lang="ru-RU" sz="1300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i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беру</a:t>
            </a:r>
            <a:r>
              <a:rPr lang="ru-RU" sz="1300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i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процесіне</a:t>
            </a:r>
            <a:r>
              <a:rPr lang="ru-RU" sz="1300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i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қатысушылардың құқықтары </a:t>
            </a:r>
            <a:r>
              <a:rPr lang="ru-RU" sz="1300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1300" i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мүдделерін құрметтеуді</a:t>
            </a:r>
            <a:r>
              <a:rPr lang="ru-RU" sz="1300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i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баланы</a:t>
            </a:r>
            <a:r>
              <a:rPr lang="ru-RU" sz="1300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i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жәбірлеуге </a:t>
            </a:r>
            <a:r>
              <a:rPr lang="ru-RU" sz="1300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300" i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буллингке</a:t>
            </a:r>
            <a:r>
              <a:rPr lang="ru-RU" sz="1300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300" i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нөлдік төзімділік мәдениетін қалыптастыруға бағытталған білім</a:t>
            </a:r>
            <a:r>
              <a:rPr lang="ru-RU" sz="1300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1300" i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ортасында</a:t>
            </a:r>
            <a:r>
              <a:rPr lang="ru-RU" sz="1300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i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жағдай жасайды</a:t>
            </a:r>
            <a:r>
              <a:rPr lang="ru-RU" sz="1300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1300" i="1" u="none" strike="noStrike" cap="none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" name="Google Shape;132;g1fb2960d5bc_0_1"/>
          <p:cNvSpPr/>
          <p:nvPr/>
        </p:nvSpPr>
        <p:spPr>
          <a:xfrm>
            <a:off x="304650" y="1503550"/>
            <a:ext cx="11887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ұйымының басшысы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баланы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жәбірлеудің 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буллингтің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профилактикасы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мақсатында жыл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сайын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оқу жылының басында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баланы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жәбірлеудің 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буллингтің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профилактикасы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жөніндегі жоспарды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бұдан әрі 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жоспар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бекітеді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Жоспарға мерзімдер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аяқтау нысандары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жауапты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тұлғалар және келесі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іс-шаралар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кіреді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sz="1200" u="none" strike="noStrike" cap="none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" name="Google Shape;133;g1fb2960d5bc_0_1" descr="F:\Преза ЕН\27 августа\024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280363" y="6082062"/>
            <a:ext cx="489750" cy="1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g1fb2960d5bc_0_1" descr="F:\Преза ЕН\27 августа\024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5722868" y="2817230"/>
            <a:ext cx="1050925" cy="159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g1fb2960d89c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43577" y="0"/>
            <a:ext cx="1548423" cy="6726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0" name="Google Shape;140;g1fb2960d89c_0_0"/>
          <p:cNvCxnSpPr/>
          <p:nvPr/>
        </p:nvCxnSpPr>
        <p:spPr>
          <a:xfrm>
            <a:off x="2671138" y="4123350"/>
            <a:ext cx="6796200" cy="0"/>
          </a:xfrm>
          <a:prstGeom prst="straightConnector1">
            <a:avLst/>
          </a:prstGeom>
          <a:noFill/>
          <a:ln w="9525" cap="flat" cmpd="sng">
            <a:solidFill>
              <a:srgbClr val="03356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41" name="Google Shape;141;g1fb2960d89c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316079">
            <a:off x="9609288" y="1255893"/>
            <a:ext cx="1713169" cy="3171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g1fb2960d89c_0_0"/>
          <p:cNvPicPr preferRelativeResize="0"/>
          <p:nvPr/>
        </p:nvPicPr>
        <p:blipFill rotWithShape="1">
          <a:blip r:embed="rId5">
            <a:alphaModFix/>
          </a:blip>
          <a:srcRect l="16943" t="9440" r="67543" b="55686"/>
          <a:stretch/>
        </p:blipFill>
        <p:spPr>
          <a:xfrm>
            <a:off x="727588" y="1229650"/>
            <a:ext cx="1462529" cy="337688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g1fb2960d89c_0_0"/>
          <p:cNvSpPr txBox="1"/>
          <p:nvPr/>
        </p:nvSpPr>
        <p:spPr>
          <a:xfrm>
            <a:off x="1007175" y="4498850"/>
            <a:ext cx="10086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Мыналар</a:t>
            </a:r>
            <a:r>
              <a:rPr lang="ru-RU" sz="1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1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жүргізілген жұмыс туралы</a:t>
            </a:r>
            <a:r>
              <a:rPr lang="ru-RU" sz="1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ақпаратты жібереді</a:t>
            </a:r>
            <a:r>
              <a:rPr lang="ru-RU" sz="1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sz="1600" i="1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" name="Google Shape;144;g1fb2960d89c_0_0"/>
          <p:cNvSpPr txBox="1"/>
          <p:nvPr/>
        </p:nvSpPr>
        <p:spPr>
          <a:xfrm>
            <a:off x="2176925" y="2204663"/>
            <a:ext cx="7747500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1800"/>
            </a:pPr>
            <a:r>
              <a:rPr lang="ru-RU" sz="18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8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18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ұйымы</a:t>
            </a:r>
            <a:r>
              <a:rPr lang="ru-RU" sz="18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әкімшілігінің</a:t>
            </a:r>
            <a:r>
              <a:rPr lang="ru-RU" sz="18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баланы</a:t>
            </a:r>
            <a:r>
              <a:rPr lang="ru-RU" sz="18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жәбірлеудің</a:t>
            </a:r>
            <a:r>
              <a:rPr lang="ru-RU" sz="18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буллингтің</a:t>
            </a:r>
            <a:r>
              <a:rPr lang="ru-RU" sz="18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8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профилактикасы</a:t>
            </a:r>
            <a:r>
              <a:rPr lang="ru-RU" sz="18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18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жұмысқа</a:t>
            </a:r>
            <a:r>
              <a:rPr lang="ru-RU" sz="18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келісімі</a:t>
            </a:r>
            <a:r>
              <a:rPr lang="ru-RU" sz="18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18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ата-аналар</a:t>
            </a:r>
            <a:r>
              <a:rPr lang="ru-RU" sz="18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қоғамдастығының</a:t>
            </a:r>
            <a:r>
              <a:rPr lang="ru-RU" sz="18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мүдделі</a:t>
            </a:r>
            <a:r>
              <a:rPr lang="ru-RU" sz="18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мемлекеттік</a:t>
            </a:r>
            <a:r>
              <a:rPr lang="ru-RU" sz="18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органдар</a:t>
            </a:r>
            <a:r>
              <a:rPr lang="ru-RU" sz="18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8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ұйымдардың</a:t>
            </a:r>
            <a:r>
              <a:rPr lang="ru-RU" sz="18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қызметі</a:t>
            </a:r>
            <a:r>
              <a:rPr lang="ru-RU" sz="18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8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18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процесіне</a:t>
            </a:r>
            <a:r>
              <a:rPr lang="ru-RU" sz="18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қатысушылардың</a:t>
            </a:r>
            <a:r>
              <a:rPr lang="ru-RU" sz="18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құқықтарын</a:t>
            </a:r>
            <a:r>
              <a:rPr lang="ru-RU" sz="18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қорғауға</a:t>
            </a:r>
            <a:r>
              <a:rPr lang="ru-RU" sz="18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қайшы</a:t>
            </a:r>
            <a:r>
              <a:rPr lang="ru-RU" sz="18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келмейтін</a:t>
            </a:r>
            <a:r>
              <a:rPr lang="ru-RU" sz="18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үкіметтік</a:t>
            </a:r>
            <a:r>
              <a:rPr lang="ru-RU" sz="18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sz="18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ұйымдардың</a:t>
            </a:r>
            <a:r>
              <a:rPr lang="ru-RU" sz="18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өкілдерін</a:t>
            </a:r>
            <a:r>
              <a:rPr lang="ru-RU" sz="18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тартуы</a:t>
            </a:r>
            <a:r>
              <a:rPr lang="ru-RU" sz="18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мүмкін</a:t>
            </a:r>
            <a:r>
              <a:rPr lang="ru-RU" sz="18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1800" b="0" i="0" u="none" strike="noStrike" cap="none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45" name="Google Shape;145;g1fb2960d89c_0_0"/>
          <p:cNvSpPr/>
          <p:nvPr/>
        </p:nvSpPr>
        <p:spPr>
          <a:xfrm>
            <a:off x="0" y="4903925"/>
            <a:ext cx="12192000" cy="4848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g1fb2960d89c_0_0"/>
          <p:cNvSpPr/>
          <p:nvPr/>
        </p:nvSpPr>
        <p:spPr>
          <a:xfrm>
            <a:off x="452525" y="4988250"/>
            <a:ext cx="11594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300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4-тармақтың 1), 3), 4), 5) </a:t>
            </a:r>
            <a:r>
              <a:rPr lang="ru-RU" sz="1300" i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тармақшалар</a:t>
            </a:r>
            <a:r>
              <a:rPr lang="ru-RU" sz="1300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i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1300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i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300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1300" i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ұйымдары</a:t>
            </a:r>
            <a:r>
              <a:rPr lang="ru-RU" sz="1300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i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директорының</a:t>
            </a:r>
            <a:r>
              <a:rPr lang="ru-RU" sz="1300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i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тәрбие</a:t>
            </a:r>
            <a:r>
              <a:rPr lang="ru-RU" sz="1300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i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жұмысы</a:t>
            </a:r>
            <a:r>
              <a:rPr lang="ru-RU" sz="1300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i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жөніндегі</a:t>
            </a:r>
            <a:r>
              <a:rPr lang="ru-RU" sz="1300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i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орынбасары</a:t>
            </a:r>
            <a:r>
              <a:rPr lang="ru-RU" sz="1300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i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300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1300" i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ұйымының</a:t>
            </a:r>
            <a:r>
              <a:rPr lang="ru-RU" sz="1300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i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басшысына</a:t>
            </a:r>
            <a:r>
              <a:rPr lang="ru-RU" sz="1300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sz="1300" i="1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" name="Google Shape;147;g1fb2960d89c_0_0"/>
          <p:cNvSpPr/>
          <p:nvPr/>
        </p:nvSpPr>
        <p:spPr>
          <a:xfrm>
            <a:off x="0" y="5410650"/>
            <a:ext cx="12192000" cy="6726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g1fb2960d89c_0_0"/>
          <p:cNvSpPr/>
          <p:nvPr/>
        </p:nvSpPr>
        <p:spPr>
          <a:xfrm>
            <a:off x="874125" y="5494975"/>
            <a:ext cx="10949700" cy="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300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4-тармақтың 2), 6) </a:t>
            </a:r>
            <a:r>
              <a:rPr lang="ru-RU" sz="1300" i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және </a:t>
            </a:r>
            <a:r>
              <a:rPr lang="ru-RU" sz="1300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7) </a:t>
            </a:r>
            <a:r>
              <a:rPr lang="ru-RU" sz="1300" i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тармақшалары бойынша</a:t>
            </a:r>
            <a:r>
              <a:rPr lang="ru-RU" sz="1300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i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300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1300" i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ұйымының әкімшілігі облыстың</a:t>
            </a:r>
            <a:r>
              <a:rPr lang="ru-RU" sz="1300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i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республикалық маңызы </a:t>
            </a:r>
            <a:r>
              <a:rPr lang="ru-RU" sz="1300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бар </a:t>
            </a:r>
            <a:r>
              <a:rPr lang="ru-RU" sz="1300" i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қаланың</a:t>
            </a:r>
            <a:r>
              <a:rPr lang="ru-RU" sz="1300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i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астананың</a:t>
            </a:r>
            <a:r>
              <a:rPr lang="ru-RU" sz="1300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i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ауданның білім</a:t>
            </a:r>
            <a:r>
              <a:rPr lang="ru-RU" sz="1300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i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басқармаларына </a:t>
            </a:r>
            <a:r>
              <a:rPr lang="ru-RU" sz="1300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300" i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облыстық маңызы бар</a:t>
            </a:r>
            <a:r>
              <a:rPr lang="ru-RU" sz="1300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i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қала</a:t>
            </a:r>
            <a:r>
              <a:rPr lang="ru-RU" sz="1300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) (</a:t>
            </a:r>
            <a:r>
              <a:rPr lang="ru-RU" sz="1300" i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бұдан әрі </a:t>
            </a:r>
            <a:r>
              <a:rPr lang="ru-RU" sz="1300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300" i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300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1300" i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саласындағы жергілікті</a:t>
            </a:r>
            <a:r>
              <a:rPr lang="ru-RU" sz="1300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i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атқарушы </a:t>
            </a:r>
            <a:r>
              <a:rPr lang="ru-RU" sz="1300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орган).</a:t>
            </a:r>
            <a:endParaRPr sz="1300" i="1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9" name="Google Shape;149;g1fb2960d89c_0_0"/>
          <p:cNvCxnSpPr/>
          <p:nvPr/>
        </p:nvCxnSpPr>
        <p:spPr>
          <a:xfrm>
            <a:off x="2671138" y="1649988"/>
            <a:ext cx="6796200" cy="0"/>
          </a:xfrm>
          <a:prstGeom prst="straightConnector1">
            <a:avLst/>
          </a:prstGeom>
          <a:noFill/>
          <a:ln w="9525" cap="flat" cmpd="sng">
            <a:solidFill>
              <a:srgbClr val="03356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fb2960d89c_0_93"/>
          <p:cNvSpPr/>
          <p:nvPr/>
        </p:nvSpPr>
        <p:spPr>
          <a:xfrm>
            <a:off x="3761950" y="4203775"/>
            <a:ext cx="7601700" cy="1385100"/>
          </a:xfrm>
          <a:prstGeom prst="rect">
            <a:avLst/>
          </a:prstGeom>
          <a:solidFill>
            <a:srgbClr val="C4E2FC">
              <a:alpha val="35690"/>
            </a:srgbClr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g1fb2960d89c_0_93"/>
          <p:cNvSpPr/>
          <p:nvPr/>
        </p:nvSpPr>
        <p:spPr>
          <a:xfrm>
            <a:off x="3761950" y="1827100"/>
            <a:ext cx="7601700" cy="1725600"/>
          </a:xfrm>
          <a:prstGeom prst="rect">
            <a:avLst/>
          </a:prstGeom>
          <a:solidFill>
            <a:srgbClr val="C4E2FC">
              <a:alpha val="35690"/>
            </a:srgbClr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g1fb2960d89c_0_93"/>
          <p:cNvSpPr txBox="1"/>
          <p:nvPr/>
        </p:nvSpPr>
        <p:spPr>
          <a:xfrm>
            <a:off x="546199" y="723275"/>
            <a:ext cx="11388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Баланы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жәбірлеу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буллинг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ақпаратты қабылдау және баланы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жәбірлеу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буллинг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белгілерін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анықтау және оларға ден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қою тәртібі</a:t>
            </a:r>
            <a:endParaRPr sz="2000" b="0" i="0" u="none" strike="noStrike" cap="none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57" name="Google Shape;157;g1fb2960d89c_0_93"/>
          <p:cNvSpPr/>
          <p:nvPr/>
        </p:nvSpPr>
        <p:spPr>
          <a:xfrm>
            <a:off x="4013743" y="2132725"/>
            <a:ext cx="7098000" cy="13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6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Баланы </a:t>
            </a:r>
            <a:r>
              <a:rPr lang="ru-RU" sz="16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жәбірлеу </a:t>
            </a:r>
            <a:r>
              <a:rPr lang="ru-RU" sz="16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буллинг</a:t>
            </a:r>
            <a:r>
              <a:rPr lang="ru-RU" sz="16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6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фактісі</a:t>
            </a:r>
            <a:r>
              <a:rPr lang="ru-RU" sz="16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16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ақпарат білім</a:t>
            </a:r>
            <a:r>
              <a:rPr lang="ru-RU" sz="16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саласындағы жергілікті</a:t>
            </a:r>
            <a:r>
              <a:rPr lang="ru-RU" sz="16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атқарушы органға </a:t>
            </a:r>
            <a:r>
              <a:rPr lang="ru-RU" sz="16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6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6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16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ұйымына келіп</a:t>
            </a:r>
            <a:r>
              <a:rPr lang="ru-RU" sz="16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түскен жағдайда жауапты</a:t>
            </a:r>
            <a:r>
              <a:rPr lang="ru-RU" sz="16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тұлға ақпаратты баланы</a:t>
            </a:r>
            <a:r>
              <a:rPr lang="ru-RU" sz="16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жәбірлеу </a:t>
            </a:r>
            <a:r>
              <a:rPr lang="ru-RU" sz="16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буллинг</a:t>
            </a:r>
            <a:r>
              <a:rPr lang="ru-RU" sz="16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6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16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ақпаратты есепке</a:t>
            </a:r>
            <a:r>
              <a:rPr lang="ru-RU" sz="16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sz="16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журналында</a:t>
            </a:r>
            <a:r>
              <a:rPr lang="ru-RU" sz="16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тіркейді</a:t>
            </a:r>
            <a:r>
              <a:rPr lang="ru-RU" sz="16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1600" b="1" i="0" u="none" strike="noStrike" cap="none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8" name="Google Shape;158;g1fb2960d89c_0_93"/>
          <p:cNvSpPr txBox="1"/>
          <p:nvPr/>
        </p:nvSpPr>
        <p:spPr>
          <a:xfrm>
            <a:off x="4083193" y="4526863"/>
            <a:ext cx="69864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6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Баланы </a:t>
            </a:r>
            <a:r>
              <a:rPr lang="ru-RU" sz="16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жәбірлеу </a:t>
            </a:r>
            <a:r>
              <a:rPr lang="ru-RU" sz="16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буллинг</a:t>
            </a:r>
            <a:r>
              <a:rPr lang="ru-RU" sz="16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6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16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келіп</a:t>
            </a:r>
            <a:r>
              <a:rPr lang="ru-RU" sz="16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түскен ақпарат </a:t>
            </a:r>
            <a:r>
              <a:rPr lang="ru-RU" sz="16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1 (</a:t>
            </a:r>
            <a:r>
              <a:rPr lang="ru-RU" sz="16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16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6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күн ішінде</a:t>
            </a:r>
            <a:r>
              <a:rPr lang="ru-RU" sz="16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6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саласындағы жергілікті</a:t>
            </a:r>
            <a:r>
              <a:rPr lang="ru-RU" sz="16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атқарушы органның басшысына</a:t>
            </a:r>
            <a:r>
              <a:rPr lang="ru-RU" sz="16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жеткізіледі</a:t>
            </a:r>
            <a:r>
              <a:rPr lang="ru-RU" sz="16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1600" b="1" i="0" u="none" strike="noStrike" cap="none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9" name="Google Shape;159;g1fb2960d89c_0_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43577" y="0"/>
            <a:ext cx="1548423" cy="672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g1fb2960d89c_0_93"/>
          <p:cNvPicPr preferRelativeResize="0"/>
          <p:nvPr/>
        </p:nvPicPr>
        <p:blipFill rotWithShape="1">
          <a:blip r:embed="rId4">
            <a:alphaModFix/>
          </a:blip>
          <a:srcRect t="65533" r="81147"/>
          <a:stretch/>
        </p:blipFill>
        <p:spPr>
          <a:xfrm>
            <a:off x="1297007" y="1655125"/>
            <a:ext cx="2486195" cy="1897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g1fb2960d89c_0_93" descr="F:\Преза ЕН\27 августа\024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400000">
            <a:off x="3251831" y="2610143"/>
            <a:ext cx="1050925" cy="159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g1fb2960d89c_0_93" descr="F:\Преза ЕН\27 августа\024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400000">
            <a:off x="3251831" y="4816568"/>
            <a:ext cx="1050925" cy="159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1fb2960d89c_0_93"/>
          <p:cNvPicPr preferRelativeResize="0"/>
          <p:nvPr/>
        </p:nvPicPr>
        <p:blipFill rotWithShape="1">
          <a:blip r:embed="rId4">
            <a:alphaModFix/>
          </a:blip>
          <a:srcRect l="65208" t="1021" r="15938" b="50780"/>
          <a:stretch/>
        </p:blipFill>
        <p:spPr>
          <a:xfrm flipH="1">
            <a:off x="1211325" y="3429000"/>
            <a:ext cx="2486200" cy="265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fb2960d89c_0_106"/>
          <p:cNvSpPr/>
          <p:nvPr/>
        </p:nvSpPr>
        <p:spPr>
          <a:xfrm>
            <a:off x="0" y="1233200"/>
            <a:ext cx="12192000" cy="4002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Google Shape;169;g1fb2960d89c_0_1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43577" y="0"/>
            <a:ext cx="1548423" cy="67266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g1fb2960d89c_0_106"/>
          <p:cNvSpPr/>
          <p:nvPr/>
        </p:nvSpPr>
        <p:spPr>
          <a:xfrm>
            <a:off x="878013" y="1990850"/>
            <a:ext cx="3876000" cy="390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баланы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жәбірлеуге 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буллингке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қатысушылар туралы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ақпарат келіп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түскен күннен бастап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бастапқы ақпаратты қалыптастырады, оған мыналар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кіреді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400"/>
              <a:buChar char="➢"/>
            </a:pPr>
            <a:r>
              <a:rPr lang="ru-RU" i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баланың </a:t>
            </a:r>
            <a:r>
              <a:rPr lang="ru-RU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i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отбасы</a:t>
            </a:r>
            <a:r>
              <a:rPr lang="ru-RU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мүшелерінің</a:t>
            </a:r>
            <a:r>
              <a:rPr lang="ru-RU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i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тегі</a:t>
            </a:r>
            <a:r>
              <a:rPr lang="ru-RU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аты</a:t>
            </a:r>
            <a:r>
              <a:rPr lang="ru-RU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әкесінің аты</a:t>
            </a:r>
            <a:r>
              <a:rPr lang="ru-RU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(бар </a:t>
            </a:r>
            <a:r>
              <a:rPr lang="ru-RU" i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болса</a:t>
            </a:r>
            <a:r>
              <a:rPr lang="ru-RU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);</a:t>
            </a:r>
            <a:endParaRPr i="1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i="1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400"/>
              <a:buChar char="➢"/>
            </a:pPr>
            <a:r>
              <a:rPr lang="ru-RU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тұрғылықты жері</a:t>
            </a:r>
            <a:r>
              <a:rPr lang="ru-RU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i="1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i="1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400"/>
              <a:buChar char="➢"/>
            </a:pPr>
            <a:r>
              <a:rPr lang="ru-RU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оқу орны</a:t>
            </a:r>
            <a:r>
              <a:rPr lang="ru-RU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баланың жалпы</a:t>
            </a:r>
            <a:r>
              <a:rPr lang="ru-RU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сипаттамасы</a:t>
            </a:r>
            <a:r>
              <a:rPr lang="ru-RU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i="1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i="1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400"/>
              <a:buChar char="➢"/>
            </a:pPr>
            <a:r>
              <a:rPr lang="ru-RU" i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сынып</a:t>
            </a:r>
            <a:r>
              <a:rPr lang="ru-RU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жетекшісінің, куратордың, баланы</a:t>
            </a:r>
            <a:r>
              <a:rPr lang="ru-RU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i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педагогты</a:t>
            </a:r>
            <a:r>
              <a:rPr lang="ru-RU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i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жәбірлеуге </a:t>
            </a:r>
            <a:r>
              <a:rPr lang="ru-RU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i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буллингке</a:t>
            </a:r>
            <a:r>
              <a:rPr lang="ru-RU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i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қатысушылардың және </a:t>
            </a:r>
            <a:r>
              <a:rPr lang="ru-RU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i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i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баланың заңды өкілдерінің жазбаша</a:t>
            </a:r>
            <a:r>
              <a:rPr lang="ru-RU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түсіндірмесі.</a:t>
            </a:r>
            <a:endParaRPr i="1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171" name="Google Shape;171;g1fb2960d89c_0_106"/>
          <p:cNvSpPr txBox="1"/>
          <p:nvPr/>
        </p:nvSpPr>
        <p:spPr>
          <a:xfrm>
            <a:off x="5485836" y="2030575"/>
            <a:ext cx="6165300" cy="95406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ақпарат келіп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түскеннен кейін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1 (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жұмыс күні ішінде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сынып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жетекшіні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педагог-психологты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тарта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отырып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жәбірлеуге 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буллингке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ұшыраған баламен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жәбірлеудің 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буллингтің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бастамашысымен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бастаушысымен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және олардың заңды өкілдерімен әңгімелесу жүргізеді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i="1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2" name="Google Shape;172;g1fb2960d89c_0_106"/>
          <p:cNvSpPr/>
          <p:nvPr/>
        </p:nvSpPr>
        <p:spPr>
          <a:xfrm>
            <a:off x="411275" y="2021050"/>
            <a:ext cx="362100" cy="5049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g1fb2960d89c_0_106"/>
          <p:cNvSpPr txBox="1"/>
          <p:nvPr/>
        </p:nvSpPr>
        <p:spPr>
          <a:xfrm>
            <a:off x="430325" y="2071137"/>
            <a:ext cx="36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g1fb2960d89c_0_106"/>
          <p:cNvSpPr/>
          <p:nvPr/>
        </p:nvSpPr>
        <p:spPr>
          <a:xfrm>
            <a:off x="5123725" y="2059150"/>
            <a:ext cx="362100" cy="5049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g1fb2960d89c_0_106"/>
          <p:cNvSpPr txBox="1"/>
          <p:nvPr/>
        </p:nvSpPr>
        <p:spPr>
          <a:xfrm>
            <a:off x="5142775" y="2109237"/>
            <a:ext cx="36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>
                <a:solidFill>
                  <a:schemeClr val="lt1"/>
                </a:solidFill>
              </a:rPr>
              <a:t>2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g1fb2960d89c_0_106"/>
          <p:cNvSpPr txBox="1"/>
          <p:nvPr/>
        </p:nvSpPr>
        <p:spPr>
          <a:xfrm>
            <a:off x="5485836" y="3369600"/>
            <a:ext cx="6165300" cy="52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баланы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жәбірлеумен 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буллингке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жанжалды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бейбіт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жолмен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реттеу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жөнінде шаралар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қабылдайды;</a:t>
            </a:r>
            <a:endParaRPr i="1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7" name="Google Shape;177;g1fb2960d89c_0_106"/>
          <p:cNvSpPr/>
          <p:nvPr/>
        </p:nvSpPr>
        <p:spPr>
          <a:xfrm>
            <a:off x="5123725" y="3398175"/>
            <a:ext cx="362100" cy="5049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g1fb2960d89c_0_106"/>
          <p:cNvSpPr txBox="1"/>
          <p:nvPr/>
        </p:nvSpPr>
        <p:spPr>
          <a:xfrm>
            <a:off x="5142775" y="3448262"/>
            <a:ext cx="36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>
                <a:solidFill>
                  <a:schemeClr val="lt1"/>
                </a:solidFill>
              </a:rPr>
              <a:t>3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g1fb2960d89c_0_106"/>
          <p:cNvSpPr txBox="1"/>
          <p:nvPr/>
        </p:nvSpPr>
        <p:spPr>
          <a:xfrm>
            <a:off x="5485836" y="4152700"/>
            <a:ext cx="6165300" cy="73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медициналық көрсеткіштер болған жағдайда медициналық көмек көрсету стандарттарына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сәйкес жәбірлеуден 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буллингтен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зардап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шеккен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балаларға медициналық көмек көрсетуге жәрдемдеседі;</a:t>
            </a:r>
            <a:endParaRPr i="1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0" name="Google Shape;180;g1fb2960d89c_0_106"/>
          <p:cNvSpPr/>
          <p:nvPr/>
        </p:nvSpPr>
        <p:spPr>
          <a:xfrm>
            <a:off x="5123725" y="4181275"/>
            <a:ext cx="362100" cy="5049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g1fb2960d89c_0_106"/>
          <p:cNvSpPr txBox="1"/>
          <p:nvPr/>
        </p:nvSpPr>
        <p:spPr>
          <a:xfrm>
            <a:off x="5142775" y="4231362"/>
            <a:ext cx="36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>
                <a:solidFill>
                  <a:schemeClr val="lt1"/>
                </a:solidFill>
              </a:rPr>
              <a:t>4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g1fb2960d89c_0_106"/>
          <p:cNvSpPr txBox="1"/>
          <p:nvPr/>
        </p:nvSpPr>
        <p:spPr>
          <a:xfrm>
            <a:off x="5485836" y="5141225"/>
            <a:ext cx="6165300" cy="73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әңгімелесу өткізілгеннен кейін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1 (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жұмыс күні ішінде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жүргізілген жұмыстың нәтижелері туралы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ақпаратты білім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ұйымдарының басшысына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береді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i="1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3" name="Google Shape;183;g1fb2960d89c_0_106"/>
          <p:cNvSpPr/>
          <p:nvPr/>
        </p:nvSpPr>
        <p:spPr>
          <a:xfrm>
            <a:off x="5123725" y="5169800"/>
            <a:ext cx="362100" cy="5049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g1fb2960d89c_0_106"/>
          <p:cNvSpPr txBox="1"/>
          <p:nvPr/>
        </p:nvSpPr>
        <p:spPr>
          <a:xfrm>
            <a:off x="5142775" y="5219887"/>
            <a:ext cx="36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>
                <a:solidFill>
                  <a:schemeClr val="lt1"/>
                </a:solidFill>
              </a:rPr>
              <a:t>5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Google Shape;185;g1fb2960d89c_0_106" descr="F:\Преза ЕН\27 апреля\08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1272" y="0"/>
            <a:ext cx="1785389" cy="1633393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g1fb2960d89c_0_106"/>
          <p:cNvSpPr txBox="1"/>
          <p:nvPr/>
        </p:nvSpPr>
        <p:spPr>
          <a:xfrm>
            <a:off x="2248925" y="149453"/>
            <a:ext cx="79824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Баланы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жәбірлеу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буллинг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ақпарат білім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ұйымына келіп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түскен жағдайда білім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беру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ұйымы басшысының тәрбие жұмысы жөніндегі орынбасары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fb2960d89c_0_128"/>
          <p:cNvSpPr/>
          <p:nvPr/>
        </p:nvSpPr>
        <p:spPr>
          <a:xfrm>
            <a:off x="0" y="1165250"/>
            <a:ext cx="12192000" cy="4002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Google Shape;192;g1fb2960d89c_0_1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43577" y="0"/>
            <a:ext cx="1548423" cy="672662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g1fb2960d89c_0_128"/>
          <p:cNvSpPr txBox="1"/>
          <p:nvPr/>
        </p:nvSpPr>
        <p:spPr>
          <a:xfrm>
            <a:off x="717854" y="2850884"/>
            <a:ext cx="6663000" cy="52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жиналған деректер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негізінде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2 (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екі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жұмыс күні ішінде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баланы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жәбірлеуді 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буллингті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) тану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танымау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шешім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қабылдайды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i="1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" name="Google Shape;194;g1fb2960d89c_0_128"/>
          <p:cNvSpPr/>
          <p:nvPr/>
        </p:nvSpPr>
        <p:spPr>
          <a:xfrm>
            <a:off x="355738" y="1741038"/>
            <a:ext cx="362100" cy="5049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g1fb2960d89c_0_128"/>
          <p:cNvSpPr txBox="1"/>
          <p:nvPr/>
        </p:nvSpPr>
        <p:spPr>
          <a:xfrm>
            <a:off x="374788" y="1791125"/>
            <a:ext cx="36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g1fb2960d89c_0_128"/>
          <p:cNvSpPr/>
          <p:nvPr/>
        </p:nvSpPr>
        <p:spPr>
          <a:xfrm>
            <a:off x="355738" y="2879438"/>
            <a:ext cx="362100" cy="5049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g1fb2960d89c_0_128"/>
          <p:cNvSpPr txBox="1"/>
          <p:nvPr/>
        </p:nvSpPr>
        <p:spPr>
          <a:xfrm>
            <a:off x="374788" y="2929525"/>
            <a:ext cx="36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>
                <a:solidFill>
                  <a:schemeClr val="lt1"/>
                </a:solidFill>
              </a:rPr>
              <a:t>2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g1fb2960d89c_0_128"/>
          <p:cNvSpPr txBox="1"/>
          <p:nvPr/>
        </p:nvSpPr>
        <p:spPr>
          <a:xfrm>
            <a:off x="717825" y="1750575"/>
            <a:ext cx="6663000" cy="73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1 (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жұмыс күні ішінде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келіп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түскен ақпаратты Қазақстан Респуликасының Әкімшілік рәсімдік-процестік кодексінің 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64-бабының 1-тармағына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сәйкес тіркеуді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жүргізеді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i="1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9" name="Google Shape;199;g1fb2960d89c_0_128"/>
          <p:cNvSpPr/>
          <p:nvPr/>
        </p:nvSpPr>
        <p:spPr>
          <a:xfrm>
            <a:off x="355738" y="3749250"/>
            <a:ext cx="362100" cy="5049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g1fb2960d89c_0_128"/>
          <p:cNvSpPr txBox="1"/>
          <p:nvPr/>
        </p:nvSpPr>
        <p:spPr>
          <a:xfrm>
            <a:off x="374788" y="3799337"/>
            <a:ext cx="36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>
                <a:solidFill>
                  <a:schemeClr val="lt1"/>
                </a:solidFill>
              </a:rPr>
              <a:t>3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g1fb2960d89c_0_128"/>
          <p:cNvSpPr txBox="1"/>
          <p:nvPr/>
        </p:nvSpPr>
        <p:spPr>
          <a:xfrm>
            <a:off x="717825" y="3758782"/>
            <a:ext cx="6663000" cy="224672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жәбірлеуді 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буллингті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) тану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шешім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қабылдаған жеғдайда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баланың заңды өкілдерімен келісім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жәбірлеуге 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буллингке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ұшыраған кәмелетке толмағанды әлеуметтік оңалту және кәмелетке толмағанды жәбірлеудің (буллингтің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бастамашысын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бастаушысын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әлеуметтік бейімдеу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шешім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қабылдайды;</a:t>
            </a:r>
            <a:endParaRPr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marR="0" lvl="0" indent="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1 (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жұмыс күні ішінде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жоғары тұрған білім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органына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хабарлайды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b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	2 (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екі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күннен кешіктірмей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қабылданған шешім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ақпаратты және 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бала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деректерді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оның оқу орны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ұйымына береді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2" name="Google Shape;202;g1fb2960d89c_0_128"/>
          <p:cNvSpPr/>
          <p:nvPr/>
        </p:nvSpPr>
        <p:spPr>
          <a:xfrm>
            <a:off x="7649388" y="1741038"/>
            <a:ext cx="362100" cy="5049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g1fb2960d89c_0_128"/>
          <p:cNvSpPr txBox="1"/>
          <p:nvPr/>
        </p:nvSpPr>
        <p:spPr>
          <a:xfrm>
            <a:off x="7668438" y="1791125"/>
            <a:ext cx="36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>
                <a:solidFill>
                  <a:schemeClr val="lt1"/>
                </a:solidFill>
              </a:rPr>
              <a:t>4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g1fb2960d89c_0_128"/>
          <p:cNvSpPr txBox="1"/>
          <p:nvPr/>
        </p:nvSpPr>
        <p:spPr>
          <a:xfrm>
            <a:off x="8011475" y="1750575"/>
            <a:ext cx="3796200" cy="1816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баланың заңды өкілдерінің, жәбірлеудің (буллингтің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бастамашысының/бастаушысының және жәбірлеуге 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буллингке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ұшыраған баланың келісімімен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медиаторды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тарту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арқылы баланы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жәбірлеуге 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буллингке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инцидентті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реттеу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жөнінде шаралар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қабылдайды;</a:t>
            </a:r>
            <a:endParaRPr i="1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" name="Google Shape;205;g1fb2960d89c_0_128"/>
          <p:cNvSpPr/>
          <p:nvPr/>
        </p:nvSpPr>
        <p:spPr>
          <a:xfrm>
            <a:off x="7649388" y="3749238"/>
            <a:ext cx="362100" cy="5049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g1fb2960d89c_0_128"/>
          <p:cNvSpPr txBox="1"/>
          <p:nvPr/>
        </p:nvSpPr>
        <p:spPr>
          <a:xfrm>
            <a:off x="7668438" y="3799325"/>
            <a:ext cx="36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>
                <a:solidFill>
                  <a:schemeClr val="lt1"/>
                </a:solidFill>
              </a:rPr>
              <a:t>5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g1fb2960d89c_0_128"/>
          <p:cNvSpPr txBox="1"/>
          <p:nvPr/>
        </p:nvSpPr>
        <p:spPr>
          <a:xfrm>
            <a:off x="8011475" y="3758775"/>
            <a:ext cx="3796200" cy="95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баланың құқықтары 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заңды мүдделерінің бұзылуы жойылған жағдайда 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оны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жәбірлеудің 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буллингтің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тоқтатылуы туралы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шешім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қабылдайды</a:t>
            </a:r>
            <a:r>
              <a:rPr lang="ru-RU" dirty="0">
                <a:solidFill>
                  <a:schemeClr val="dk1"/>
                </a:solidFill>
              </a:rPr>
              <a:t>.</a:t>
            </a:r>
            <a:endParaRPr i="1" dirty="0">
              <a:solidFill>
                <a:schemeClr val="dk1"/>
              </a:solidFill>
            </a:endParaRPr>
          </a:p>
        </p:txBody>
      </p:sp>
      <p:sp>
        <p:nvSpPr>
          <p:cNvPr id="208" name="Google Shape;208;g1fb2960d89c_0_128"/>
          <p:cNvSpPr txBox="1"/>
          <p:nvPr/>
        </p:nvSpPr>
        <p:spPr>
          <a:xfrm>
            <a:off x="2248925" y="431203"/>
            <a:ext cx="79824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саласындағы жергілікті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атқарушы органға ақпарат түскен кезде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9" name="Google Shape;209;g1fb2960d89c_0_128" descr="F:\Преза ЕН\27 апреля\0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1537" y="0"/>
            <a:ext cx="2008187" cy="1570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g1fb2960d89c_0_1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43577" y="0"/>
            <a:ext cx="1548423" cy="672662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g1fb2960d89c_0_149"/>
          <p:cNvSpPr/>
          <p:nvPr/>
        </p:nvSpPr>
        <p:spPr>
          <a:xfrm>
            <a:off x="2018375" y="854500"/>
            <a:ext cx="89655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5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Жәбірлеуге </a:t>
            </a:r>
            <a:r>
              <a:rPr lang="ru-RU" sz="15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буллингке</a:t>
            </a:r>
            <a:r>
              <a:rPr lang="ru-RU" sz="15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5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ұшыраның заңды өкілдері білім</a:t>
            </a:r>
            <a:r>
              <a:rPr lang="ru-RU" sz="15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15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саласындағы жергілікті</a:t>
            </a:r>
            <a:r>
              <a:rPr lang="ru-RU" sz="15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атқарушы органның шешімімен</a:t>
            </a:r>
            <a:r>
              <a:rPr lang="ru-RU" sz="15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келіспеген</a:t>
            </a:r>
            <a:r>
              <a:rPr lang="ru-RU" sz="15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жағдайда оған </a:t>
            </a:r>
            <a:r>
              <a:rPr lang="ru-RU" sz="1500" b="1" i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Қазақстан Республикасының </a:t>
            </a:r>
            <a:r>
              <a:rPr lang="ru-RU" sz="15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500" b="1" i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жылғы </a:t>
            </a:r>
            <a:r>
              <a:rPr lang="ru-RU" sz="15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ru-RU" sz="1500" b="1" i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маусымдағы Әкімшілік рәсімдік-процестік кодексінің </a:t>
            </a:r>
            <a:r>
              <a:rPr lang="ru-RU" sz="15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91-бабының 5-тармағына </a:t>
            </a:r>
            <a:r>
              <a:rPr lang="ru-RU" sz="1500" b="1" i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сәйкес шағым жасайды</a:t>
            </a:r>
            <a:r>
              <a:rPr lang="ru-RU" sz="15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1500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6" name="Google Shape;216;g1fb2960d89c_0_1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"/>
            <a:ext cx="1748734" cy="2375338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g1fb2960d89c_0_149"/>
          <p:cNvSpPr/>
          <p:nvPr/>
        </p:nvSpPr>
        <p:spPr>
          <a:xfrm>
            <a:off x="621500" y="3045150"/>
            <a:ext cx="5923500" cy="3062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g1fb2960d89c_0_149"/>
          <p:cNvSpPr txBox="1"/>
          <p:nvPr/>
        </p:nvSpPr>
        <p:spPr>
          <a:xfrm>
            <a:off x="790051" y="3345005"/>
            <a:ext cx="5738700" cy="22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"Орта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ұйымдарындағы психологиялық қызмет қызметінің қағидаларын бекіту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Қазақстан Республикасы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Оқу-ағарту министрінің 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м.а. 2022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жылғы 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тамыздағы 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№ 377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бұйрығына сәйкес 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Нормативтік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құқықтық актілерді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мемлекеттік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тіркеу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тізілімінде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№ 29288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тіркелген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баланы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жәбірлеуге 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буллингке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қатысушыларға психологиялық қолдау көрсетуді жеке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жұмыс жоспарын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әзірлеу арқылы жүзеге асырады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оған жәберлеуге 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буллингке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ұшыраған баланы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әлеуметтік оңалту және жәбірлеудің 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буллингтің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бастамашысын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бастаушысын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әлеуметтік бейімдеу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жөніндегі шаралар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кіреді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sz="1400" b="0" i="0" u="none" strike="noStrike" cap="none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219" name="Google Shape;219;g1fb2960d89c_0_149"/>
          <p:cNvSpPr/>
          <p:nvPr/>
        </p:nvSpPr>
        <p:spPr>
          <a:xfrm>
            <a:off x="603910" y="4113138"/>
            <a:ext cx="84000" cy="926400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g1fb2960d89c_0_149"/>
          <p:cNvSpPr txBox="1"/>
          <p:nvPr/>
        </p:nvSpPr>
        <p:spPr>
          <a:xfrm>
            <a:off x="88910" y="4240654"/>
            <a:ext cx="2943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 b="1">
                <a:solidFill>
                  <a:srgbClr val="B3C6E7"/>
                </a:solidFill>
                <a:latin typeface="Arial Black"/>
                <a:ea typeface="Arial Black"/>
                <a:cs typeface="Arial Black"/>
                <a:sym typeface="Arial Black"/>
              </a:rPr>
              <a:t>1</a:t>
            </a:r>
            <a:endParaRPr sz="4000" b="1" i="0" u="none" strike="noStrike" cap="none">
              <a:solidFill>
                <a:srgbClr val="B3C6E7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21" name="Google Shape;221;g1fb2960d89c_0_149"/>
          <p:cNvSpPr/>
          <p:nvPr/>
        </p:nvSpPr>
        <p:spPr>
          <a:xfrm>
            <a:off x="0" y="2052132"/>
            <a:ext cx="12192000" cy="7983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g1fb2960d89c_0_149"/>
          <p:cNvSpPr/>
          <p:nvPr/>
        </p:nvSpPr>
        <p:spPr>
          <a:xfrm>
            <a:off x="491525" y="2154400"/>
            <a:ext cx="11386200" cy="6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Жәбірлеуге 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буллингке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ұшыраған кәмелетке толмағанды әлеуметтік оңалту туралы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және кәмелетке толмағанды жәбірлеудің (буллингтің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бастамашысының/бастаушысының әлеуметтік бейімдеу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шешім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алғаннан кейін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ұйымы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sz="1600" b="0" i="0" u="none" strike="noStrike" cap="none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223" name="Google Shape;223;g1fb2960d89c_0_149"/>
          <p:cNvSpPr/>
          <p:nvPr/>
        </p:nvSpPr>
        <p:spPr>
          <a:xfrm>
            <a:off x="7077500" y="3020363"/>
            <a:ext cx="4870500" cy="1107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g1fb2960d89c_0_149"/>
          <p:cNvSpPr txBox="1"/>
          <p:nvPr/>
        </p:nvSpPr>
        <p:spPr>
          <a:xfrm>
            <a:off x="7216096" y="3204713"/>
            <a:ext cx="4719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жәбірлеудің (буллингтің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бастамашысын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бастаушысын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мектепішілік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есепке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қоюды жүзеге асырады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және оның түзетілуіне 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мониторинг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жүргізеді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sz="1400" b="0" i="0" u="none" strike="noStrike" cap="none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225" name="Google Shape;225;g1fb2960d89c_0_149"/>
          <p:cNvSpPr/>
          <p:nvPr/>
        </p:nvSpPr>
        <p:spPr>
          <a:xfrm>
            <a:off x="7059910" y="3092651"/>
            <a:ext cx="84000" cy="926400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g1fb2960d89c_0_149"/>
          <p:cNvSpPr txBox="1"/>
          <p:nvPr/>
        </p:nvSpPr>
        <p:spPr>
          <a:xfrm>
            <a:off x="6544910" y="3220167"/>
            <a:ext cx="2943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 b="1">
                <a:solidFill>
                  <a:srgbClr val="B3C6E7"/>
                </a:solidFill>
                <a:latin typeface="Arial Black"/>
                <a:ea typeface="Arial Black"/>
                <a:cs typeface="Arial Black"/>
                <a:sym typeface="Arial Black"/>
              </a:rPr>
              <a:t>2</a:t>
            </a:r>
            <a:endParaRPr sz="4000" b="1" i="0" u="none" strike="noStrike" cap="none">
              <a:solidFill>
                <a:srgbClr val="B3C6E7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27" name="Google Shape;227;g1fb2960d89c_0_149"/>
          <p:cNvSpPr/>
          <p:nvPr/>
        </p:nvSpPr>
        <p:spPr>
          <a:xfrm>
            <a:off x="7077500" y="4227675"/>
            <a:ext cx="4870500" cy="1823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g1fb2960d89c_0_149"/>
          <p:cNvSpPr txBox="1"/>
          <p:nvPr/>
        </p:nvSpPr>
        <p:spPr>
          <a:xfrm>
            <a:off x="7216096" y="4424375"/>
            <a:ext cx="47190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баланың мінез-құлқында оң өзгерістер болмаған жағдайда мектепішілік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есепке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қойылған күннен бастап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6 ай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ішінде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материалдарды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қарау және ұсынымдар шығару үшін Кәмелетке толмағандардың істері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және олардың құқықтарын қорғау жөніндегі комиссияға 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бұдан әрі 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– КІК) </a:t>
            </a:r>
            <a:r>
              <a:rPr lang="ru-RU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жібереді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1400" b="0" i="0" u="none" strike="noStrike" cap="none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229" name="Google Shape;229;g1fb2960d89c_0_149"/>
          <p:cNvSpPr/>
          <p:nvPr/>
        </p:nvSpPr>
        <p:spPr>
          <a:xfrm>
            <a:off x="7059910" y="4658013"/>
            <a:ext cx="84000" cy="926400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g1fb2960d89c_0_149"/>
          <p:cNvSpPr txBox="1"/>
          <p:nvPr/>
        </p:nvSpPr>
        <p:spPr>
          <a:xfrm>
            <a:off x="6544910" y="4785529"/>
            <a:ext cx="2943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 b="1">
                <a:solidFill>
                  <a:srgbClr val="B3C6E7"/>
                </a:solidFill>
                <a:latin typeface="Arial Black"/>
                <a:ea typeface="Arial Black"/>
                <a:cs typeface="Arial Black"/>
                <a:sym typeface="Arial Black"/>
              </a:rPr>
              <a:t>3</a:t>
            </a:r>
            <a:endParaRPr sz="4000" b="1" i="0" u="none" strike="noStrike" cap="none">
              <a:solidFill>
                <a:srgbClr val="B3C6E7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fb2960d89c_0_169"/>
          <p:cNvSpPr txBox="1"/>
          <p:nvPr/>
        </p:nvSpPr>
        <p:spPr>
          <a:xfrm>
            <a:off x="1392589" y="1138166"/>
            <a:ext cx="9406800" cy="18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КІК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баланың құқықтары 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заңды мүдделерін қорғау және қалпына келтіру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кәмелетке толмағандар арасында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құқық бұзушылықтар жасауға ықпал ететін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себептер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мен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жағдайларды анықтау және жою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кәмелетке толмағандарды зорлық-зомбылық 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пен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қатыгез қарым-қатынастан қорғау жөніндегі шараларды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жүзеге асырады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"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Кәмелетке толмағандардың істері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және олардың құқықтарын қорғау жөніндегі комиссияның қызметі туралы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үлгілік ережені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бекіту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6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Қазақстан Республикасы</a:t>
            </a:r>
            <a:r>
              <a:rPr lang="ru-RU" sz="16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Үкіметінің </a:t>
            </a:r>
            <a:r>
              <a:rPr lang="ru-RU" sz="16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2001 </a:t>
            </a:r>
            <a:r>
              <a:rPr lang="ru-RU" sz="16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жылғы </a:t>
            </a:r>
            <a:r>
              <a:rPr lang="ru-RU" sz="16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ru-RU" sz="16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маусымдағы </a:t>
            </a:r>
            <a:r>
              <a:rPr lang="ru-RU" sz="16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№ 789 </a:t>
            </a:r>
            <a:r>
              <a:rPr lang="ru-RU" sz="16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қаулысына сәйкес </a:t>
            </a:r>
            <a:r>
              <a:rPr lang="ru-RU" sz="16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Нормативтік</a:t>
            </a:r>
            <a:r>
              <a:rPr lang="ru-RU" sz="16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құқықтық актілерді</a:t>
            </a:r>
            <a:r>
              <a:rPr lang="ru-RU" sz="16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мемлекеттік</a:t>
            </a:r>
            <a:r>
              <a:rPr lang="ru-RU" sz="16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тіркеу</a:t>
            </a:r>
            <a:r>
              <a:rPr lang="ru-RU" sz="16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тізілімінде</a:t>
            </a:r>
            <a:r>
              <a:rPr lang="ru-RU" sz="16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№ 9123 </a:t>
            </a:r>
            <a:r>
              <a:rPr lang="ru-RU" sz="16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16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тіркелген</a:t>
            </a:r>
            <a:r>
              <a:rPr lang="ru-RU" sz="16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sz="1600" b="1" i="1" u="none" strike="noStrike" cap="none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6" name="Google Shape;236;g1fb2960d89c_0_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43577" y="0"/>
            <a:ext cx="1548423" cy="6726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7" name="Google Shape;237;g1fb2960d89c_0_169"/>
          <p:cNvCxnSpPr/>
          <p:nvPr/>
        </p:nvCxnSpPr>
        <p:spPr>
          <a:xfrm>
            <a:off x="1463850" y="3105775"/>
            <a:ext cx="9264300" cy="0"/>
          </a:xfrm>
          <a:prstGeom prst="straightConnector1">
            <a:avLst/>
          </a:prstGeom>
          <a:noFill/>
          <a:ln w="9525" cap="flat" cmpd="sng">
            <a:solidFill>
              <a:srgbClr val="03356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38" name="Google Shape;238;g1fb2960d89c_0_1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8400" y="3406399"/>
            <a:ext cx="1721175" cy="285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1716</Words>
  <Application>Microsoft Office PowerPoint</Application>
  <PresentationFormat>Произвольный</PresentationFormat>
  <Paragraphs>92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Times New Roman</vt:lpstr>
      <vt:lpstr>Calibri</vt:lpstr>
      <vt:lpstr>Arial Black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5</cp:revision>
  <dcterms:created xsi:type="dcterms:W3CDTF">2022-08-12T09:18:50Z</dcterms:created>
  <dcterms:modified xsi:type="dcterms:W3CDTF">2023-01-30T04:39:43Z</dcterms:modified>
</cp:coreProperties>
</file>