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ptx" ContentType="application/vnd.openxmlformats-officedocument.presentationml.presentatio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-2838" y="-16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B9D5-7E1A-4433-8B21-2237CC26FA2C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870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0408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7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6916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2AB55-62C0-407E-B706-C907B44B0BFC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744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5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6385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89F80-C2CE-4D6A-80E4-D3515AD92BC6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616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95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355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C423185-9573-406A-8068-0AB4F2335019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9644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2/2/2023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4883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PowerPoint_Presentation.pptx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7F8259-CD94-4339-8724-16C160F08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9824" y="765544"/>
            <a:ext cx="9289312" cy="4516996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sz="2000" b="0" i="0" u="none" strike="noStrike" kern="1200" cap="all" spc="0" normalizeH="0" baseline="0" noProof="0" dirty="0">
                <a:ln>
                  <a:noFill/>
                </a:ln>
                <a:solidFill>
                  <a:srgbClr val="2C2D2E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kumimoji="0" lang="ru-RU" sz="2000" b="0" i="0" u="none" strike="noStrike" kern="1200" cap="all" spc="0" normalizeH="0" baseline="0" noProof="0" dirty="0">
                <a:ln>
                  <a:noFill/>
                </a:ln>
                <a:solidFill>
                  <a:srgbClr val="2C2D2E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br>
              <a:rPr lang="ru-RU" sz="36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0" i="0" dirty="0">
                <a:solidFill>
                  <a:srgbClr val="444444"/>
                </a:solidFill>
                <a:effectLst/>
                <a:latin typeface="customFont"/>
              </a:rPr>
              <a:t>Орта </a:t>
            </a:r>
            <a:r>
              <a:rPr lang="ru-RU" sz="3600" b="0" i="0" dirty="0" err="1">
                <a:solidFill>
                  <a:srgbClr val="444444"/>
                </a:solidFill>
                <a:effectLst/>
                <a:latin typeface="customFont"/>
              </a:rPr>
              <a:t>білім</a:t>
            </a:r>
            <a:r>
              <a:rPr lang="ru-RU" sz="3600" b="0" i="0" dirty="0">
                <a:solidFill>
                  <a:srgbClr val="444444"/>
                </a:solidFill>
                <a:effectLst/>
                <a:latin typeface="customFont"/>
              </a:rPr>
              <a:t> беру </a:t>
            </a:r>
            <a:r>
              <a:rPr lang="ru-RU" sz="3600" b="0" i="0" dirty="0" err="1">
                <a:solidFill>
                  <a:srgbClr val="444444"/>
                </a:solidFill>
                <a:effectLst/>
                <a:latin typeface="customFont"/>
              </a:rPr>
              <a:t>ұйымдары</a:t>
            </a:r>
            <a:r>
              <a:rPr lang="ru-RU" sz="3600" b="0" i="0" dirty="0">
                <a:solidFill>
                  <a:srgbClr val="444444"/>
                </a:solidFill>
                <a:effectLst/>
                <a:latin typeface="customFont"/>
              </a:rPr>
              <a:t> </a:t>
            </a:r>
            <a:r>
              <a:rPr lang="ru-RU" sz="3600" b="0" i="0" dirty="0" err="1">
                <a:solidFill>
                  <a:srgbClr val="444444"/>
                </a:solidFill>
                <a:effectLst/>
                <a:latin typeface="customFont"/>
              </a:rPr>
              <a:t>үшін</a:t>
            </a:r>
            <a:r>
              <a:rPr lang="ru-RU" sz="3600" b="0" i="0" dirty="0">
                <a:solidFill>
                  <a:srgbClr val="444444"/>
                </a:solidFill>
                <a:effectLst/>
                <a:latin typeface="customFont"/>
              </a:rPr>
              <a:t> </a:t>
            </a:r>
            <a:r>
              <a:rPr lang="ru-RU" sz="3600" b="0" i="0" dirty="0" err="1">
                <a:solidFill>
                  <a:srgbClr val="444444"/>
                </a:solidFill>
                <a:effectLst/>
                <a:latin typeface="customFont"/>
              </a:rPr>
              <a:t>міндетті</a:t>
            </a:r>
            <a:r>
              <a:rPr lang="ru-RU" sz="3600" b="0" i="0" dirty="0">
                <a:solidFill>
                  <a:srgbClr val="444444"/>
                </a:solidFill>
                <a:effectLst/>
                <a:latin typeface="customFont"/>
              </a:rPr>
              <a:t> </a:t>
            </a:r>
            <a:r>
              <a:rPr lang="ru-RU" sz="3600" b="0" i="0" dirty="0" err="1">
                <a:solidFill>
                  <a:srgbClr val="444444"/>
                </a:solidFill>
                <a:effectLst/>
                <a:latin typeface="customFont"/>
              </a:rPr>
              <a:t>мектеп</a:t>
            </a:r>
            <a:r>
              <a:rPr lang="ru-RU" sz="3600" b="0" i="0" dirty="0">
                <a:solidFill>
                  <a:srgbClr val="444444"/>
                </a:solidFill>
                <a:effectLst/>
                <a:latin typeface="customFont"/>
              </a:rPr>
              <a:t> </a:t>
            </a:r>
            <a:r>
              <a:rPr lang="ru-RU" sz="3600" b="0" i="0" dirty="0" err="1">
                <a:solidFill>
                  <a:srgbClr val="444444"/>
                </a:solidFill>
                <a:effectLst/>
                <a:latin typeface="customFont"/>
              </a:rPr>
              <a:t>формасына</a:t>
            </a:r>
            <a:r>
              <a:rPr lang="ru-RU" sz="3600" b="0" i="0" dirty="0">
                <a:solidFill>
                  <a:srgbClr val="444444"/>
                </a:solidFill>
                <a:effectLst/>
                <a:latin typeface="customFont"/>
              </a:rPr>
              <a:t> </a:t>
            </a:r>
            <a:r>
              <a:rPr lang="ru-RU" sz="3600" b="0" i="0" dirty="0" err="1">
                <a:solidFill>
                  <a:srgbClr val="444444"/>
                </a:solidFill>
                <a:effectLst/>
                <a:latin typeface="customFont"/>
              </a:rPr>
              <a:t>қойылатын</a:t>
            </a:r>
            <a:r>
              <a:rPr lang="ru-RU" sz="3600" b="0" i="0" dirty="0">
                <a:solidFill>
                  <a:srgbClr val="444444"/>
                </a:solidFill>
                <a:effectLst/>
                <a:latin typeface="customFont"/>
              </a:rPr>
              <a:t> </a:t>
            </a:r>
            <a:r>
              <a:rPr lang="ru-RU" sz="3600" b="0" i="0" dirty="0" err="1">
                <a:solidFill>
                  <a:srgbClr val="444444"/>
                </a:solidFill>
                <a:effectLst/>
                <a:latin typeface="customFont"/>
              </a:rPr>
              <a:t>талаптарды</a:t>
            </a:r>
            <a:r>
              <a:rPr lang="ru-RU" sz="3600" b="0" i="0" dirty="0">
                <a:solidFill>
                  <a:srgbClr val="444444"/>
                </a:solidFill>
                <a:effectLst/>
                <a:latin typeface="customFont"/>
              </a:rPr>
              <a:t> </a:t>
            </a:r>
            <a:r>
              <a:rPr lang="ru-RU" sz="3600" b="0" i="0" dirty="0" err="1">
                <a:solidFill>
                  <a:srgbClr val="444444"/>
                </a:solidFill>
                <a:effectLst/>
                <a:latin typeface="customFont"/>
              </a:rPr>
              <a:t>бекіту</a:t>
            </a:r>
            <a:r>
              <a:rPr lang="ru-RU" sz="3600" b="0" i="0" dirty="0">
                <a:solidFill>
                  <a:srgbClr val="444444"/>
                </a:solidFill>
                <a:effectLst/>
                <a:latin typeface="customFont"/>
              </a:rPr>
              <a:t> </a:t>
            </a:r>
            <a:r>
              <a:rPr lang="ru-RU" sz="3600" b="0" i="0" dirty="0" err="1">
                <a:solidFill>
                  <a:srgbClr val="444444"/>
                </a:solidFill>
                <a:effectLst/>
                <a:latin typeface="customFont"/>
              </a:rPr>
              <a:t>туралы</a:t>
            </a:r>
            <a:br>
              <a:rPr lang="ru-RU" sz="3600" b="0" i="0" dirty="0">
                <a:solidFill>
                  <a:srgbClr val="444444"/>
                </a:solidFill>
                <a:effectLst/>
                <a:latin typeface="customFont"/>
              </a:rPr>
            </a:br>
            <a:br>
              <a:rPr lang="ru-RU" sz="3600" b="1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r>
              <a:rPr lang="ru-RU" sz="20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БҒМ ҚР</a:t>
            </a:r>
            <a:br>
              <a:rPr lang="ru-RU" sz="20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0" cap="non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ru-RU" sz="1800" b="1" cap="none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желтоқсан</a:t>
            </a:r>
            <a:r>
              <a:rPr lang="ru-RU" sz="1800" b="1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i="0" cap="non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2022  </a:t>
            </a:r>
            <a:r>
              <a:rPr lang="ru-RU" sz="1200" b="1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1200" b="1" i="0" cap="non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i="0" cap="non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№534 </a:t>
            </a:r>
            <a:br>
              <a:rPr lang="ru-RU" sz="20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br>
              <a:rPr lang="ru-RU" sz="20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br>
              <a:rPr lang="ru-RU" sz="20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br>
              <a:rPr lang="ru-RU" sz="2000" dirty="0"/>
            </a:br>
            <a:endParaRPr lang="ru-RU" sz="2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0323040-E60B-4A9C-965B-587728AC1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2865" y="4444409"/>
            <a:ext cx="9810843" cy="829340"/>
          </a:xfrm>
        </p:spPr>
        <p:txBody>
          <a:bodyPr>
            <a:normAutofit fontScale="25000" lnSpcReduction="20000"/>
          </a:bodyPr>
          <a:lstStyle/>
          <a:p>
            <a:endParaRPr lang="ru-RU" sz="1600" b="0" i="0" dirty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  <a:p>
            <a:pPr algn="ctr"/>
            <a:endParaRPr lang="ru-RU" sz="1600" b="0" i="0" dirty="0">
              <a:solidFill>
                <a:srgbClr val="2C2D2E"/>
              </a:solidFill>
              <a:effectLst/>
              <a:latin typeface="Arial" panose="020B0604020202020204" pitchFamily="34" charset="0"/>
            </a:endParaRPr>
          </a:p>
          <a:p>
            <a:pPr algn="ctr"/>
            <a:br>
              <a:rPr lang="ru-RU" sz="48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br>
              <a:rPr lang="ru-RU" sz="4800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</a:br>
            <a:endParaRPr lang="ru-RU" sz="4800" dirty="0"/>
          </a:p>
        </p:txBody>
      </p:sp>
      <p:graphicFrame>
        <p:nvGraphicFramePr>
          <p:cNvPr id="4" name="Объект 3">
            <a:hlinkClick r:id="" action="ppaction://ole?verb=0"/>
            <a:extLst>
              <a:ext uri="{FF2B5EF4-FFF2-40B4-BE49-F238E27FC236}">
                <a16:creationId xmlns:a16="http://schemas.microsoft.com/office/drawing/2014/main" id="{8AF91C09-6D6F-4267-B2A3-D8FC292A94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6377794"/>
              </p:ext>
            </p:extLst>
          </p:nvPr>
        </p:nvGraphicFramePr>
        <p:xfrm>
          <a:off x="11534775" y="5964238"/>
          <a:ext cx="6096000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esentation" r:id="rId2" imgW="6096039" imgH="3429047" progId="PowerPoint.Show.12">
                  <p:embed/>
                </p:oleObj>
              </mc:Choice>
              <mc:Fallback>
                <p:oleObj name="Presentation" r:id="rId2" imgW="6096039" imgH="3429047" progId="PowerPoint.Show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34775" y="5964238"/>
                        <a:ext cx="6096000" cy="342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9950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12584B-1368-407D-8BFE-18AB23D92A7B}"/>
              </a:ext>
            </a:extLst>
          </p:cNvPr>
          <p:cNvSpPr txBox="1"/>
          <p:nvPr/>
        </p:nvSpPr>
        <p:spPr>
          <a:xfrm>
            <a:off x="1424763" y="435935"/>
            <a:ext cx="990954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Талаптардың</a:t>
            </a:r>
            <a:r>
              <a:rPr lang="ru-RU" sz="2800" b="1" i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endParaRPr lang="ru-RU" sz="2800" b="1" i="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қолдануда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ұйымдарының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келісімін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ата-аналардың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жағымды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қатынасын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оқытудың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зайырлы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сипатын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сақтауда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орны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басшыларының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кеңестердің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жауапкершілігін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арттыру</a:t>
            </a:r>
            <a:r>
              <a:rPr lang="ru-RU" sz="2800" b="1" i="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.";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070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071EE3-C225-4E95-8015-A533F84FD909}"/>
              </a:ext>
            </a:extLst>
          </p:cNvPr>
          <p:cNvSpPr txBox="1"/>
          <p:nvPr/>
        </p:nvSpPr>
        <p:spPr>
          <a:xfrm>
            <a:off x="1343604" y="182997"/>
            <a:ext cx="9186530" cy="742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Ұлдардың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</a:t>
            </a:r>
            <a:r>
              <a:rPr lang="ru-RU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70725E-5AA6-4F1F-AB5A-024A65E21708}"/>
              </a:ext>
            </a:extLst>
          </p:cNvPr>
          <p:cNvSpPr txBox="1"/>
          <p:nvPr/>
        </p:nvSpPr>
        <p:spPr>
          <a:xfrm>
            <a:off x="1023457" y="1350627"/>
            <a:ext cx="978995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/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мерекелік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күнделікті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түймелері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сыдырмалы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тоқылған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/кардиган,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тенниска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мезгілде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водолазка).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Ұлдарға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1056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3D6688-12DF-4580-8962-C859C7D0B92A}"/>
              </a:ext>
            </a:extLst>
          </p:cNvPr>
          <p:cNvSpPr txBox="1"/>
          <p:nvPr/>
        </p:nvSpPr>
        <p:spPr>
          <a:xfrm>
            <a:off x="1244010" y="895360"/>
            <a:ext cx="9282223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пиджак, жилет, юбка,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классикалық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түймелері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сыдырмалы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тоқылған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күрте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/кардиган,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жейде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тенниска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қысқы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трикотаж жилет, сарафан, водолазка).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Қыздарға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шалбарлар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тігілген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тобықты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жауып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.";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5833A9-442C-4A5C-B259-B63C1AE9C8CE}"/>
              </a:ext>
            </a:extLst>
          </p:cNvPr>
          <p:cNvSpPr txBox="1"/>
          <p:nvPr/>
        </p:nvSpPr>
        <p:spPr>
          <a:xfrm>
            <a:off x="1733107" y="293799"/>
            <a:ext cx="780429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Қыздардың мектеп формасы:</a:t>
            </a:r>
            <a:endParaRPr lang="ru-RU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89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60B5F1-3636-4738-BD4B-1338A8310F87}"/>
              </a:ext>
            </a:extLst>
          </p:cNvPr>
          <p:cNvSpPr txBox="1"/>
          <p:nvPr/>
        </p:nvSpPr>
        <p:spPr>
          <a:xfrm>
            <a:off x="1031358" y="1828800"/>
            <a:ext cx="1005839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0" i="0" dirty="0">
                <a:solidFill>
                  <a:srgbClr val="2C2D2E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формасының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фасонын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таңдауды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юбканың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ұзындығын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орта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ұйымы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кеңес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айқындайды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жалпымектептік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жиналысының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хаттамасымен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бекітіледі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2400" b="0" i="0" dirty="0">
              <a:solidFill>
                <a:srgbClr val="2C2D2E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формасына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енгізу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шешім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кеңеспен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өзін-өзі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келісу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қабылданады</a:t>
            </a:r>
            <a:r>
              <a:rPr lang="ru-RU" sz="2400" b="0" i="0" dirty="0">
                <a:solidFill>
                  <a:srgbClr val="2C2D2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."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AC43A6-21CA-47E3-93E5-1552039FDFAD}"/>
              </a:ext>
            </a:extLst>
          </p:cNvPr>
          <p:cNvSpPr txBox="1"/>
          <p:nvPr/>
        </p:nvSpPr>
        <p:spPr>
          <a:xfrm>
            <a:off x="1679944" y="186921"/>
            <a:ext cx="856984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i="0">
                <a:solidFill>
                  <a:srgbClr val="0070C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формасы туралы мәселелерді талқылауға балалардың ата-аналары және өзге де заңды өкілдері, мектептің өзін-өзі басқару мүшелері, қамқоршылар кеңесі мен ата-аналар комитеті қатысады және осы Талаптарға сәйкес ұсыныстар енгізеді.</a:t>
            </a:r>
            <a:endParaRPr lang="ru-RU" sz="2000" b="1" i="0" dirty="0">
              <a:solidFill>
                <a:srgbClr val="0070C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328805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58</TotalTime>
  <Words>283</Words>
  <Application>Microsoft Office PowerPoint</Application>
  <PresentationFormat>Широкоэкранный</PresentationFormat>
  <Paragraphs>20</Paragraphs>
  <Slides>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customFont</vt:lpstr>
      <vt:lpstr>Gill Sans MT</vt:lpstr>
      <vt:lpstr>Times New Roman</vt:lpstr>
      <vt:lpstr>Wingdings</vt:lpstr>
      <vt:lpstr>Галерея</vt:lpstr>
      <vt:lpstr>Презентация Microsoft PowerPoint</vt:lpstr>
      <vt:lpstr>         Орта білім беру ұйымдары үшін міндетті мектеп формасына қойылатын талаптарды бекіту туралы    Бұйрық БҒМ ҚР  30 желтоқсан  2022  ж. №534   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Школа правовых знаний  для учащихся и родителей, педагогов     О внесении изменений в приказ  Министра образования и науки Республики Казахстан от 14 января 2016 года № 26  «Об утверждении Требований к обязательной школьной форме  для организаций среднего образования»    Приказ МОН РК  от 30 декабря 2022  Г. №534     </dc:title>
  <dc:creator>Kuathan</dc:creator>
  <cp:lastModifiedBy>Gulnara</cp:lastModifiedBy>
  <cp:revision>5</cp:revision>
  <dcterms:created xsi:type="dcterms:W3CDTF">2023-01-29T12:32:46Z</dcterms:created>
  <dcterms:modified xsi:type="dcterms:W3CDTF">2023-02-02T07:11:11Z</dcterms:modified>
</cp:coreProperties>
</file>