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69" r:id="rId3"/>
    <p:sldId id="281" r:id="rId4"/>
    <p:sldId id="277" r:id="rId5"/>
    <p:sldId id="278" r:id="rId6"/>
    <p:sldId id="279" r:id="rId7"/>
    <p:sldId id="276" r:id="rId8"/>
    <p:sldId id="271" r:id="rId9"/>
    <p:sldId id="280" r:id="rId10"/>
    <p:sldId id="273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675493A4-EE22-46A9-BB1F-E6D7924C0701}">
          <p14:sldIdLst>
            <p14:sldId id="268"/>
            <p14:sldId id="269"/>
            <p14:sldId id="281"/>
            <p14:sldId id="277"/>
            <p14:sldId id="278"/>
            <p14:sldId id="279"/>
            <p14:sldId id="276"/>
            <p14:sldId id="271"/>
            <p14:sldId id="280"/>
            <p14:sldId id="27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3366CC"/>
    <a:srgbClr val="FF5050"/>
    <a:srgbClr val="33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13.10.2022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adilet.zan.kz/kaz/docs/V080005191_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78069" y="747346"/>
            <a:ext cx="8298387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4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Негізгі</a:t>
            </a:r>
            <a:r>
              <a:rPr lang="ru-RU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орта </a:t>
            </a:r>
            <a:r>
              <a:rPr lang="ru-RU" sz="4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үздік</a:t>
            </a:r>
            <a:r>
              <a:rPr lang="ru-RU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аттестат </a:t>
            </a:r>
            <a:endParaRPr lang="ru-RU" sz="4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алу</a:t>
            </a:r>
            <a:r>
              <a:rPr lang="ru-RU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тәртібі</a:t>
            </a:r>
            <a:endParaRPr lang="ru-RU" sz="4800" b="1" dirty="0"/>
          </a:p>
        </p:txBody>
      </p:sp>
    </p:spTree>
    <p:extLst>
      <p:ext uri="{BB962C8B-B14F-4D97-AF65-F5344CB8AC3E}">
        <p14:creationId xmlns:p14="http://schemas.microsoft.com/office/powerpoint/2010/main" val="294288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332656"/>
            <a:ext cx="521026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Экзамен на базе «НИШ»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1052736"/>
            <a:ext cx="849694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45 т. </a:t>
            </a:r>
            <a:r>
              <a:rPr lang="ru-RU" sz="2000" i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Жалпы</a:t>
            </a:r>
            <a:r>
              <a:rPr lang="ru-RU" sz="2000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орта </a:t>
            </a:r>
            <a:r>
              <a:rPr lang="ru-RU" sz="2000" i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2000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sz="2000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"Алтын </a:t>
            </a:r>
            <a:r>
              <a:rPr lang="ru-RU" sz="2000" i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белгі</a:t>
            </a:r>
            <a:r>
              <a:rPr lang="ru-RU" sz="2000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" </a:t>
            </a:r>
            <a:r>
              <a:rPr lang="ru-RU" sz="2000" i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аттестатын</a:t>
            </a:r>
            <a:r>
              <a:rPr lang="ru-RU" sz="2000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алуға үміткерлер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үшін 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осы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Қағидалардың 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41-тармағының 2)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тармақшасында айқындалған оқу пәні бойынша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қорытынды аттестаттау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қызметін жүзеге асыратын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"НЗМ" ДББҰ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филиалдарының базасында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(бұдан әрі 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"НЗМ")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өткізіледі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41 т. 11 (12)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сынып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оқушылары үшін қорытынды аттестаттау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мынадай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нысандарда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жүргізіледі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buFont typeface="Wingdings" pitchFamily="2" charset="2"/>
              <a:buChar char="ü"/>
            </a:pPr>
            <a:r>
              <a:rPr lang="ru-RU" sz="20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алгебра </a:t>
            </a:r>
            <a:r>
              <a:rPr lang="ru-RU" sz="20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 </a:t>
            </a:r>
            <a:r>
              <a:rPr lang="ru-RU" sz="20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</a:t>
            </a:r>
            <a:r>
              <a:rPr lang="ru-RU" sz="20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бастамалары</a:t>
            </a:r>
            <a:r>
              <a:rPr lang="ru-RU" sz="20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20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жазбаша</a:t>
            </a:r>
            <a:r>
              <a:rPr lang="ru-RU" sz="20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емтихан</a:t>
            </a:r>
            <a:r>
              <a:rPr lang="ru-RU" sz="20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Назарбаев </a:t>
            </a:r>
            <a:r>
              <a:rPr lang="ru-RU" sz="20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Зияткерлік</a:t>
            </a:r>
            <a:r>
              <a:rPr lang="ru-RU" sz="20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мектебі</a:t>
            </a:r>
            <a:r>
              <a:rPr lang="ru-RU" sz="20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базасында</a:t>
            </a:r>
            <a:r>
              <a:rPr lang="ru-RU" sz="20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buFont typeface="Wingdings" pitchFamily="2" charset="2"/>
              <a:buChar char="ü"/>
            </a:pPr>
            <a:r>
              <a:rPr lang="ru-RU" alt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alt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басқармасы жанынан</a:t>
            </a:r>
            <a:r>
              <a:rPr lang="ru-RU" alt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құрылатын </a:t>
            </a:r>
            <a:r>
              <a:rPr lang="ru-RU" alt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комиссия </a:t>
            </a:r>
            <a:r>
              <a:rPr lang="ru-RU" altLang="ru-RU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alt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орта </a:t>
            </a:r>
            <a:r>
              <a:rPr lang="ru-RU" altLang="ru-RU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alt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alt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"Алтын </a:t>
            </a:r>
            <a:r>
              <a:rPr lang="ru-RU" altLang="ru-RU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белгі</a:t>
            </a:r>
            <a:r>
              <a:rPr lang="ru-RU" alt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ru-RU" altLang="ru-RU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аттестатын</a:t>
            </a:r>
            <a:r>
              <a:rPr lang="ru-RU" alt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алуға үміткерлердің қазақ</a:t>
            </a:r>
            <a:r>
              <a:rPr lang="ru-RU" alt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altLang="ru-RU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орыс</a:t>
            </a:r>
            <a:r>
              <a:rPr lang="ru-RU" alt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тілі</a:t>
            </a:r>
            <a:r>
              <a:rPr lang="ru-RU" alt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пәні бойынша</a:t>
            </a:r>
            <a:r>
              <a:rPr lang="ru-RU" alt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жазбаша</a:t>
            </a:r>
            <a:r>
              <a:rPr lang="ru-RU" alt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емтихан</a:t>
            </a:r>
            <a:r>
              <a:rPr lang="ru-RU" alt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жұмыстарын қарайды</a:t>
            </a:r>
            <a:r>
              <a:rPr lang="ru-RU" alt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5581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79512" y="476672"/>
            <a:ext cx="878497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Нормативтік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құжаттар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ru-RU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Республикасы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ғылым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министрінің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2008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жылғы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18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наурыздағы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№ 125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бұйрығымен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бекітілген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«Орта,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техникалық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кәсіптік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орта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білімнен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кейінгі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ұйымдары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алушылардың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үлгеріміне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ағымдағы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бақылауды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аралық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аттестаттауды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жүргізудің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үлгілік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қағидаларын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бекіту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Республикасы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Әділет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министрлігінде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2008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жылғы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21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сәуірде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№ 5191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тіркелді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жаңа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редакцияда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-ҚР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ғылым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министрінің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2022.05.12 № 193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бұйрығымен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(49-тармақ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ru-RU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 Республикасы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 ғылым министрінің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2015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жылғы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қаңтардағы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№39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бұйрығымен бекітілген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үлгідегі білім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құжаттардың түрлері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нысандарын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 оларды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қағидаларын бекіту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 Республикасы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Әділет министрлігінде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2015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жылғы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ақпанда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10348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тіркелді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жаңа редакцияда-ҚР Білім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 ғылым министрінің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07.06.2021 ж.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бұйрығымен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49т. 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5-тен 9-ға </a:t>
            </a:r>
            <a:r>
              <a:rPr lang="ru-RU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дейінгі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(10) </a:t>
            </a:r>
            <a:r>
              <a:rPr lang="ru-RU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сыныптарда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 кезеңінде барлық пәндер бойынша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"5" </a:t>
            </a:r>
            <a:r>
              <a:rPr lang="ru-RU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жылдық және қорытынды бағалары 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 9 (10) </a:t>
            </a:r>
            <a:r>
              <a:rPr lang="ru-RU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сынып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оқушыларына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39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бұйрықпен бекітілген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нысанға сәйкес негізгі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орта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үздік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аттестат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беріледі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9017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116632"/>
            <a:ext cx="528439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 аттестаттау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сынып</a:t>
            </a:r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548680"/>
            <a:ext cx="849694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 т.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орта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берудің жалпы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беретін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 бағдарламаларын меңгерген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(10)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сынып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оқушылары төрт емтихан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тапсырады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олардың бірі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таңдау бойынша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39 т. 9 (10)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сынып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оқушылары үшін қорытынды аттестаттау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мынадай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нысандарда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жүргізіледі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1)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орыс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тілінде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беретін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мектептер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оқыту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эссе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нысанында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жазбаша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емтихан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гуманитарлық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цикл 	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пәндерін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тереңдетіп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оқытатын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алушылары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жазбаша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мақала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әңгіме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эссе);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Математика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(Алгебра)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жазбаша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емтихан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3)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орыс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тілінде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оқытатын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сыныптарда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тілі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әдебиеті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жазбаша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емтихан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тілінде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оқытатын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сыныптарда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орыс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тілі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әдебиеті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жазбаша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емтихан</a:t>
            </a:r>
            <a:endParaRPr lang="ru-RU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4)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таңдау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пәні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жазбаша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емтихан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(физика, химия, биология,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география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геометрия,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тарихы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дүниежүзілік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тарих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әдебиет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(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оқыту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тілі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шет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тілі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ағылшын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 француз /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неміс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информатика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kk-KZ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1" algn="just"/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49 т. 5-9 (10)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сыныптар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аралығындағы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кезеңінде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барлық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пәндер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"5"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жылдық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бағалары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бар 9 (10)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сынып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оқушыларына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№ 39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бұйрықпен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бекітілген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нысанға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сәйкес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орта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үздік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аттестат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беріледі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9808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620688"/>
            <a:ext cx="7632848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Жалпы</a:t>
            </a:r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орта </a:t>
            </a:r>
            <a:r>
              <a:rPr lang="ru-RU" sz="4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4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Үздік</a:t>
            </a:r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аттестат»  </a:t>
            </a:r>
            <a:r>
              <a:rPr lang="ru-RU" sz="4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жалпы</a:t>
            </a:r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орта </a:t>
            </a:r>
            <a:r>
              <a:rPr lang="ru-RU" sz="4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"Алтын </a:t>
            </a:r>
            <a:r>
              <a:rPr lang="ru-RU" sz="4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белгі</a:t>
            </a:r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" </a:t>
            </a:r>
            <a:endParaRPr lang="ru-RU" sz="4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аттестат </a:t>
            </a:r>
            <a:r>
              <a:rPr lang="ru-RU" sz="4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алу</a:t>
            </a:r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тәртібі</a:t>
            </a:r>
            <a:endParaRPr lang="ru-RU" sz="4400" b="1" dirty="0"/>
          </a:p>
        </p:txBody>
      </p:sp>
    </p:spTree>
    <p:extLst>
      <p:ext uri="{BB962C8B-B14F-4D97-AF65-F5344CB8AC3E}">
        <p14:creationId xmlns:p14="http://schemas.microsoft.com/office/powerpoint/2010/main" val="2679359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404665"/>
            <a:ext cx="7776864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Нормативтік</a:t>
            </a:r>
            <a:r>
              <a:rPr lang="ru-RU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құжаттар:</a:t>
            </a:r>
            <a:endParaRPr lang="ru-RU" b="1" u="sng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b="1" u="sng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Tx/>
              <a:buChar char="-"/>
            </a:pP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 Республикасы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 ғылым министрінің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2008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жылғы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наурыздағы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125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бұйрығымен бекітілген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«Орта,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техникалық және кәсіптік,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орта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білімнен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кейінгі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ұйымдары үшін білім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алушылардың үлгеріміне ағымдағы бақылауды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аралық және қорытынды аттестаттауды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жүргізудің үлгілік қағидаларын бекіту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 Республикасы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Әділет министрлігінде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2008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жылғы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сәуірде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5191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тіркелді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жаңа редакцияда-ҚР Білім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 ғылым министрінің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2022.05.12 № 193 (50, 52-тармақ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)бұйрығымен;</a:t>
            </a:r>
            <a:endParaRPr lang="ru-RU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Tx/>
              <a:buChar char="-"/>
            </a:pP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 Республикасы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 ғылым министрінің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2014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жылғы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желтоқсандағы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532 "Алтын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белгі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белгісі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Ереже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бұйрығы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indent="-342900" algn="just">
              <a:buFontTx/>
              <a:buChar char="-"/>
            </a:pP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 Республикасы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 ғылым министрінің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2015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жылғы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қаңтардағы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№39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бұйрығымен бекітілген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үлгідегі білім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құжаттардың түрлері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нысандарын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 оларды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қағидаларын бекіту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 Республикасы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Әділет министрлігінде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2015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жылғы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ақпанда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10348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тіркелді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жаңа редакцияда-ҚР Білім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 ғылым министрінің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07.06.2021 ж.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бұйрығымен.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5304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332657"/>
            <a:ext cx="73448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Үздік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аттестат пен Алтын 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белгі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аттестатын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алу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шарттары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11560" y="908721"/>
            <a:ext cx="820891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 т.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Жалпы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орта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аттестатқа қосымшаға енгізілетін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пәндерден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"5"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болған және жылдық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қорытынды бағалары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"5"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болған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11 (12)-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сынып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бітірушілеріне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№ 39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бұйрықпен бекітілген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нысанға сәйкес жалпы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орта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үздік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аттестат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беріледі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№ 39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бұйрықпен бекітілген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нысан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11560" y="2636911"/>
            <a:ext cx="813690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52 т.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 Республикасы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 ғылым министрінің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2014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жылғы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желтоқсандағы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532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бұйрығымен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бұдан әрі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№ 535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бұйрық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бекітілген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"Алтын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белгі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Ереженің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2-тармағында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көрсетілген талаптарға сәйкес келетін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11 (12)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сынып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оқушысына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 Республикасының нормативтік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құқықтық актілерін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тіркеу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тізілімінде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№ 10115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тіркелген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№ 39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бұйрықпен бекітілген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нысанға сәйкес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"Алтын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белгі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орта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аттестат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"Алтын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белгі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белгісі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беріледі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3905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"/>
            <a:ext cx="8964488" cy="61401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 Республикасы</a:t>
            </a:r>
            <a:r>
              <a:rPr lang="ru-RU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 ғылым министрінің </a:t>
            </a:r>
            <a:r>
              <a:rPr lang="ru-RU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2014 </a:t>
            </a:r>
            <a:r>
              <a:rPr lang="ru-RU" sz="1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жылғы </a:t>
            </a:r>
            <a:r>
              <a:rPr lang="ru-RU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 </a:t>
            </a:r>
            <a:r>
              <a:rPr lang="ru-RU" sz="1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желтоқсандағы </a:t>
            </a:r>
            <a:r>
              <a:rPr lang="ru-RU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532 «Алтын </a:t>
            </a:r>
            <a:r>
              <a:rPr lang="ru-RU" sz="1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белгі</a:t>
            </a:r>
            <a:r>
              <a:rPr lang="ru-RU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" </a:t>
            </a:r>
            <a:r>
              <a:rPr lang="ru-RU" sz="1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белгісі</a:t>
            </a:r>
            <a:r>
              <a:rPr lang="ru-RU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ережені</a:t>
            </a:r>
            <a:r>
              <a:rPr lang="ru-RU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бекіту</a:t>
            </a:r>
            <a:r>
              <a:rPr lang="ru-RU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2-тармақтың </a:t>
            </a:r>
            <a:r>
              <a:rPr lang="ru-RU" sz="1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негізінде</a:t>
            </a:r>
            <a:r>
              <a:rPr lang="ru-RU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келесі</a:t>
            </a:r>
            <a:r>
              <a:rPr lang="ru-RU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талаптарға сәйкес келген</a:t>
            </a:r>
            <a:r>
              <a:rPr lang="ru-RU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кезде</a:t>
            </a:r>
            <a:r>
              <a:rPr lang="ru-RU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"Алтын </a:t>
            </a:r>
            <a:r>
              <a:rPr lang="ru-RU" sz="1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белгі</a:t>
            </a:r>
            <a:r>
              <a:rPr lang="ru-RU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 </a:t>
            </a:r>
            <a:r>
              <a:rPr lang="ru-RU" sz="1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белгісімен</a:t>
            </a:r>
            <a:r>
              <a:rPr lang="ru-RU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</a:t>
            </a:r>
            <a:r>
              <a:rPr lang="ru-RU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ru-RU" sz="1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марапатталады</a:t>
            </a:r>
            <a:r>
              <a:rPr lang="ru-RU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 Республикасының Әділет министрлігінде</a:t>
            </a:r>
            <a:r>
              <a:rPr lang="ru-RU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2015 </a:t>
            </a:r>
            <a:r>
              <a:rPr lang="ru-RU" sz="1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жылғы </a:t>
            </a:r>
            <a:r>
              <a:rPr lang="ru-RU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 </a:t>
            </a:r>
            <a:r>
              <a:rPr lang="ru-RU" sz="1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қаңтарда </a:t>
            </a:r>
            <a:r>
              <a:rPr lang="ru-RU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10115 </a:t>
            </a:r>
            <a:r>
              <a:rPr lang="ru-RU" sz="1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тіркелді</a:t>
            </a:r>
            <a:r>
              <a:rPr lang="ru-RU" sz="1600" dirty="0" smtClean="0"/>
              <a:t> 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 fontAlgn="base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      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 fontAlgn="base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     1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жалпы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орта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берудің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беретін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оқу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бағдарламаларына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"Назарбаев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Зияткерлік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мектептері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"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дербес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ұйымының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беретін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оқу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бағдарламаларына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сәйкес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берудің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негізгі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орта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жалпы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орта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деңгейлеріндегі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оқу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кезеңінде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 (11) - 11 (12)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сыныптардағы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оқу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кезеңінде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барлық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пәндер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тоқсандық</a:t>
            </a:r>
            <a:r>
              <a:rPr lang="ru-RU" sz="1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жылдық</a:t>
            </a:r>
            <a:r>
              <a:rPr lang="ru-RU" sz="1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қорытынды</a:t>
            </a:r>
            <a:r>
              <a:rPr lang="ru-RU" sz="1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"5" деген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бағалары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бар;</a:t>
            </a:r>
          </a:p>
          <a:p>
            <a:pPr algn="just" fontAlgn="base"/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     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үлгілі мінез-құлық көрсеткен және негізгі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орта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және жалпы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орта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беруді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оқу бағдарламаларына немесе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"Назарбаев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Зияткерлік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мектептері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"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дербес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ұйымының білім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беру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оқу бағдарламаларына сәйкес оқу жоспарының барлық пәндері бойынша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оқу кезеңінде білім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берудің негізгі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орта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және жалпы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орта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деңгейлерінде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"5" деген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жылдық және қорытынды бағалары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бар;</a:t>
            </a:r>
          </a:p>
          <a:p>
            <a:pPr algn="just" fontAlgn="base"/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     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үлгілі мінез-құлық көрсеткен және негізгі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орта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және жалпы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орта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беруді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оқу бағдарламаларына немесе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"Назарбаев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Зияткерлік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мектептері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"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дербес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ұйымының білім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беру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оқу бағдарламаларына сәйкес оқу жоспарының барлық пәндері бойынша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оқу кезеңінде білім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берудің негізгі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орта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және жалпы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орта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деңгейлерінде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"5" деген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жылдық және қорытынды бағалары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бар;</a:t>
            </a:r>
          </a:p>
          <a:p>
            <a:pPr algn="just" fontAlgn="base"/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      2)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жалпы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орта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білімі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қорытынды аттестаттаудан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оның ішінде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Қазақстан Республикасы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және ғылым министрінің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2008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жылғы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18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наурыздағы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№ 125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бұйрығымен бекітілген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Бастауыш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негізгі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орта,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жалпы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орта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білімнің білім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беретін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оқу бағдарламаларын іске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асыратын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ұйымдарындағы білім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алушылардың үлгеріміне ағымдық бақылаудың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оларды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аралық және қорытынды аттестаттау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жүргізудің үлгі қағидаларының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  <a:hlinkClick r:id="rId2"/>
              </a:rPr>
              <a:t>41-тармағының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 2)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тармақшасында айқындалған оқу пәні бойынша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емтиханнан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Назарбаев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Зияткерлік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мектебі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базасында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"5" деген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бағаға өткен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 fontAlgn="base"/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     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жалпы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орта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берудің қорытынды аттестаттауынан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"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өте жақсы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" деген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бағамен өткен білім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алушылар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марапатталады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fontAlgn="base"/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      3)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негізгі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орта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үздік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аттестат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алған білім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алушылар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марапатталады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5090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260648"/>
            <a:ext cx="548691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 аттестаттау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11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сынып</a:t>
            </a:r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908720"/>
            <a:ext cx="8208912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 т.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орта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берудің </a:t>
            </a:r>
            <a:r>
              <a:rPr lang="ru-RU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беретін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 бағдарламаларын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меңгерген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 (12)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сынып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оқушылары қорытынды аттестаттауды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бес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емтихан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түрінде тапсырады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олардың бірі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таңдау бойынша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41 т.  11 (12)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сынып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алушыларын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қорытынды аттестаттау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мынадай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нысандарда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өткізіледі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 fontAlgn="base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     1)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қазақ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орыс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тілінде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беретін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мектептер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сыныптар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ана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тілі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оқыту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тілі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жазбаша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емтихан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 fontAlgn="base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    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2) алгебра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анализ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бастамаларынан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жазбаша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емтихан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 fontAlgn="base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     3)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Қазақстан тарихынан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ауызша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емтихан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 fontAlgn="base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     4)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орыс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өзбек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ұйғыр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тәжік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тілдерінде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оқытатын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мектептерде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сыныптарда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қазақ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тілі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әдебиетінен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қазақ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тілінде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оқытатын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мектептерде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сыныптарда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орыс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тілі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әдебиетінен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жазбаша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емтихан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 fontAlgn="base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     5)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таңдау бойынша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пәннен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(физика, химия, биология, география, геометрия,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дүниежүзі тарихы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құқық негіздері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әдебиет, шетел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тілі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(ағылшын/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француз/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неміс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), информатика)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жазбаша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емтихан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8469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260648"/>
            <a:ext cx="532924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Экзаменационный материал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827584" y="908720"/>
            <a:ext cx="7632848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44.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9 (10)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сынып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алушылары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үшін емтихан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материалдарын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тапсырмалар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балдарды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қою схемасы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облыстардың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Нұр-Сұлтан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Алматы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Шымкент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қалаларының білім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басқармалары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бұдан әрі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басқармалары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), орта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ұйымдарының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11 (12)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сынып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алушылары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сондай-ақ республикалық мектептердің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9 (10)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11 (12)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сыныптар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алушылары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үшін емтихан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жұмыстарының материалдарын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"Назарбаев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Зияткерлік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мектептері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"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дербес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ұйымы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бұдан әрі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"НЗМ" ДББҰ)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дайындайды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fontAlgn="base">
              <a:buFont typeface="Wingdings" pitchFamily="2" charset="2"/>
              <a:buChar char="ü"/>
            </a:pP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Ұлттық тестілеу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орталығы (бұдан әрі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ҰТО) "НЗМ" ДББҰ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әзірлеген емтихан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материалдары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мазмұнының сапасына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тәуелсіз бағалау жүргізуді қамтамасыз етеді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fontAlgn="base">
              <a:buFont typeface="Wingdings" pitchFamily="2" charset="2"/>
              <a:buChar char="ü"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ҰТО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емтихан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материалдарының электрондық нұсқаларын қорғалған арналар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арқылы білім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басқармаларына және республикалық білім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ұйымдарына жібереді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fontAlgn="base">
              <a:buFont typeface="Wingdings" pitchFamily="2" charset="2"/>
              <a:buChar char="ü"/>
            </a:pP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Қорытынды аттестаттаудың мазмұнын анықтайтын талаптар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 күтілетін нәтижелер әр пән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оқыту тілі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бөлінісінде ерекшелікпен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регламенттеледі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6396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313</TotalTime>
  <Words>889</Words>
  <Application>Microsoft Office PowerPoint</Application>
  <PresentationFormat>Экран (4:3)</PresentationFormat>
  <Paragraphs>53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Порядок получения аттестата с отличием и Алтын белгi</dc:title>
  <dc:creator>Саша</dc:creator>
  <cp:lastModifiedBy>Пользователь Windows</cp:lastModifiedBy>
  <cp:revision>36</cp:revision>
  <cp:lastPrinted>2022-10-07T06:05:45Z</cp:lastPrinted>
  <dcterms:created xsi:type="dcterms:W3CDTF">2022-10-06T15:39:16Z</dcterms:created>
  <dcterms:modified xsi:type="dcterms:W3CDTF">2022-10-13T03:18:38Z</dcterms:modified>
</cp:coreProperties>
</file>