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2" r:id="rId1"/>
  </p:sldMasterIdLst>
  <p:sldIdLst>
    <p:sldId id="256" r:id="rId2"/>
    <p:sldId id="273" r:id="rId3"/>
    <p:sldId id="257" r:id="rId4"/>
    <p:sldId id="260" r:id="rId5"/>
    <p:sldId id="259" r:id="rId6"/>
    <p:sldId id="258" r:id="rId7"/>
    <p:sldId id="269" r:id="rId8"/>
    <p:sldId id="274" r:id="rId9"/>
    <p:sldId id="270" r:id="rId10"/>
    <p:sldId id="272" r:id="rId11"/>
    <p:sldId id="271" r:id="rId12"/>
    <p:sldId id="267" r:id="rId13"/>
    <p:sldId id="278" r:id="rId14"/>
    <p:sldId id="280" r:id="rId15"/>
    <p:sldId id="266" r:id="rId16"/>
    <p:sldId id="281" r:id="rId17"/>
    <p:sldId id="265" r:id="rId18"/>
    <p:sldId id="264" r:id="rId19"/>
    <p:sldId id="263" r:id="rId20"/>
    <p:sldId id="262" r:id="rId21"/>
    <p:sldId id="277" r:id="rId22"/>
    <p:sldId id="276" r:id="rId23"/>
    <p:sldId id="282" r:id="rId24"/>
    <p:sldId id="283" r:id="rId25"/>
    <p:sldId id="26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107" autoAdjust="0"/>
  </p:normalViewPr>
  <p:slideViewPr>
    <p:cSldViewPr snapToGrid="0">
      <p:cViewPr varScale="1">
        <p:scale>
          <a:sx n="68" d="100"/>
          <a:sy n="68" d="100"/>
        </p:scale>
        <p:origin x="6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2019-2020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призеры городских мерориятий</c:v>
                </c:pt>
                <c:pt idx="1">
                  <c:v>призеры областных мероприятий</c:v>
                </c:pt>
                <c:pt idx="2">
                  <c:v>призеры республиканских мероприятий</c:v>
                </c:pt>
                <c:pt idx="3">
                  <c:v>призеры международных мероприятий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  <c:pt idx="1">
                  <c:v>1</c:v>
                </c:pt>
                <c:pt idx="2">
                  <c:v>46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FF-49D8-BC1C-FA0EC25F454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2020-2021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призеры городских мерориятий</c:v>
                </c:pt>
                <c:pt idx="1">
                  <c:v>призеры областных мероприятий</c:v>
                </c:pt>
                <c:pt idx="2">
                  <c:v>призеры республиканских мероприятий</c:v>
                </c:pt>
                <c:pt idx="3">
                  <c:v>призеры международных мероприятий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</c:v>
                </c:pt>
                <c:pt idx="1">
                  <c:v>4</c:v>
                </c:pt>
                <c:pt idx="2">
                  <c:v>2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FF-49D8-BC1C-FA0EC25F454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2021-2022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призеры городских мерориятий</c:v>
                </c:pt>
                <c:pt idx="1">
                  <c:v>призеры областных мероприятий</c:v>
                </c:pt>
                <c:pt idx="2">
                  <c:v>призеры республиканских мероприятий</c:v>
                </c:pt>
                <c:pt idx="3">
                  <c:v>призеры международных мероприятий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14</c:v>
                </c:pt>
                <c:pt idx="1">
                  <c:v>3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FF-49D8-BC1C-FA0EC25F45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1268352"/>
        <c:axId val="61269888"/>
        <c:axId val="0"/>
      </c:bar3DChart>
      <c:catAx>
        <c:axId val="61268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1269888"/>
        <c:crosses val="autoZero"/>
        <c:auto val="1"/>
        <c:lblAlgn val="ctr"/>
        <c:lblOffset val="100"/>
        <c:noMultiLvlLbl val="0"/>
      </c:catAx>
      <c:valAx>
        <c:axId val="612698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126835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A277599-9B88-4554-BC7E-AB326FC051CA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98DB04C-06AE-4488-B495-23E578BC8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813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7599-9B88-4554-BC7E-AB326FC051CA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DB04C-06AE-4488-B495-23E578BC8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A277599-9B88-4554-BC7E-AB326FC051CA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98DB04C-06AE-4488-B495-23E578BC8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80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7599-9B88-4554-BC7E-AB326FC051CA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98DB04C-06AE-4488-B495-23E578BC8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30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A277599-9B88-4554-BC7E-AB326FC051CA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98DB04C-06AE-4488-B495-23E578BC8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719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7599-9B88-4554-BC7E-AB326FC051CA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DB04C-06AE-4488-B495-23E578BC8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161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7599-9B88-4554-BC7E-AB326FC051CA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DB04C-06AE-4488-B495-23E578BC8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494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7599-9B88-4554-BC7E-AB326FC051CA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DB04C-06AE-4488-B495-23E578BC8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317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7599-9B88-4554-BC7E-AB326FC051CA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DB04C-06AE-4488-B495-23E578BC8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559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A277599-9B88-4554-BC7E-AB326FC051CA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98DB04C-06AE-4488-B495-23E578BC8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992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7599-9B88-4554-BC7E-AB326FC051CA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DB04C-06AE-4488-B495-23E578BC8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230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A277599-9B88-4554-BC7E-AB326FC051CA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98DB04C-06AE-4488-B495-23E578BC8C7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837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A857CA-8897-4592-AC9E-03E28C6DA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592" y="3099852"/>
            <a:ext cx="7676714" cy="3314200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Научное  общество </a:t>
            </a:r>
          </a:p>
          <a:p>
            <a:pPr algn="ctr"/>
            <a: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</a:t>
            </a:r>
          </a:p>
          <a:p>
            <a:pPr algn="ctr"/>
            <a: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«Ал</a:t>
            </a:r>
            <a:r>
              <a:rPr lang="kk-KZ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ғыр»</a:t>
            </a:r>
            <a:endParaRPr lang="ru-RU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038DEB-03B4-4597-82C0-B74FB63B48A5}"/>
              </a:ext>
            </a:extLst>
          </p:cNvPr>
          <p:cNvSpPr txBox="1"/>
          <p:nvPr/>
        </p:nvSpPr>
        <p:spPr>
          <a:xfrm>
            <a:off x="-1" y="58309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Қарағанды облысы білім басқармасының Теміртау қаласы білім бөлімінің «№22 жалпы білім беретін мектебі» коммуналдық мемлекеттік мекемесі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7B7402-9D3A-4EAE-BC34-4EA6EB28E8B2}"/>
              </a:ext>
            </a:extLst>
          </p:cNvPr>
          <p:cNvSpPr txBox="1"/>
          <p:nvPr/>
        </p:nvSpPr>
        <p:spPr>
          <a:xfrm>
            <a:off x="1" y="130058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Коммунальное государственное учреждение «Общеобразовательная школа №22» отдела образования города Темиртау управления образования Карагандинской области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3EF811-2740-4EB2-BE05-ED5A3B29B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06" y="2199861"/>
            <a:ext cx="3055216" cy="42141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72559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E4E43E-E039-4D5B-B472-64109E3FD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этап научно-практической конференции «Поиск. Творчество. Наука.»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D4CF57F-6027-4799-B82A-9D7B4E4EA4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5848465"/>
              </p:ext>
            </p:extLst>
          </p:nvPr>
        </p:nvGraphicFramePr>
        <p:xfrm>
          <a:off x="3972950" y="1927179"/>
          <a:ext cx="4017650" cy="47426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525">
                  <a:extLst>
                    <a:ext uri="{9D8B030D-6E8A-4147-A177-3AD203B41FA5}">
                      <a16:colId xmlns:a16="http://schemas.microsoft.com/office/drawing/2014/main" val="964752761"/>
                    </a:ext>
                  </a:extLst>
                </a:gridCol>
                <a:gridCol w="830489">
                  <a:extLst>
                    <a:ext uri="{9D8B030D-6E8A-4147-A177-3AD203B41FA5}">
                      <a16:colId xmlns:a16="http://schemas.microsoft.com/office/drawing/2014/main" val="2046666694"/>
                    </a:ext>
                  </a:extLst>
                </a:gridCol>
                <a:gridCol w="447380">
                  <a:extLst>
                    <a:ext uri="{9D8B030D-6E8A-4147-A177-3AD203B41FA5}">
                      <a16:colId xmlns:a16="http://schemas.microsoft.com/office/drawing/2014/main" val="2413761143"/>
                    </a:ext>
                  </a:extLst>
                </a:gridCol>
                <a:gridCol w="1426021">
                  <a:extLst>
                    <a:ext uri="{9D8B030D-6E8A-4147-A177-3AD203B41FA5}">
                      <a16:colId xmlns:a16="http://schemas.microsoft.com/office/drawing/2014/main" val="3177452340"/>
                    </a:ext>
                  </a:extLst>
                </a:gridCol>
                <a:gridCol w="618902">
                  <a:extLst>
                    <a:ext uri="{9D8B030D-6E8A-4147-A177-3AD203B41FA5}">
                      <a16:colId xmlns:a16="http://schemas.microsoft.com/office/drawing/2014/main" val="2065017421"/>
                    </a:ext>
                  </a:extLst>
                </a:gridCol>
                <a:gridCol w="470333">
                  <a:extLst>
                    <a:ext uri="{9D8B030D-6E8A-4147-A177-3AD203B41FA5}">
                      <a16:colId xmlns:a16="http://schemas.microsoft.com/office/drawing/2014/main" val="2168711042"/>
                    </a:ext>
                  </a:extLst>
                </a:gridCol>
              </a:tblGrid>
              <a:tr h="379412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№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Ф.И.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Класс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Тема проекта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Средний балл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Место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extLst>
                  <a:ext uri="{0D108BD9-81ED-4DB2-BD59-A6C34878D82A}">
                    <a16:rowId xmlns:a16="http://schemas.microsoft.com/office/drawing/2014/main" val="1105048450"/>
                  </a:ext>
                </a:extLst>
              </a:tr>
              <a:tr h="379412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Иванькина Анна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 Б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«Вторая жизнь пластика»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39,5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extLst>
                  <a:ext uri="{0D108BD9-81ED-4DB2-BD59-A6C34878D82A}">
                    <a16:rowId xmlns:a16="http://schemas.microsoft.com/office/drawing/2014/main" val="1701043777"/>
                  </a:ext>
                </a:extLst>
              </a:tr>
              <a:tr h="758825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Горовенко Данил, Маулеткызы Назик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4 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«Сколько нужно молока чтобы быть здоровым?»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II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extLst>
                  <a:ext uri="{0D108BD9-81ED-4DB2-BD59-A6C34878D82A}">
                    <a16:rowId xmlns:a16="http://schemas.microsoft.com/office/drawing/2014/main" val="2106326790"/>
                  </a:ext>
                </a:extLst>
              </a:tr>
              <a:tr h="379412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Балабриков Руслан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 Б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«</a:t>
                      </a:r>
                      <a:r>
                        <a:rPr lang="kk-KZ" sz="1000" dirty="0">
                          <a:effectLst/>
                        </a:rPr>
                        <a:t>Қымыз</a:t>
                      </a:r>
                      <a:r>
                        <a:rPr lang="ru-RU" sz="1000" dirty="0">
                          <a:effectLst/>
                        </a:rPr>
                        <a:t>»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12,5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III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extLst>
                  <a:ext uri="{0D108BD9-81ED-4DB2-BD59-A6C34878D82A}">
                    <a16:rowId xmlns:a16="http://schemas.microsoft.com/office/drawing/2014/main" val="1503074569"/>
                  </a:ext>
                </a:extLst>
              </a:tr>
              <a:tr h="379412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Козодой Владислав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5 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«Юрта - жилище казахов»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II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extLst>
                  <a:ext uri="{0D108BD9-81ED-4DB2-BD59-A6C34878D82A}">
                    <a16:rowId xmlns:a16="http://schemas.microsoft.com/office/drawing/2014/main" val="1856801435"/>
                  </a:ext>
                </a:extLst>
              </a:tr>
              <a:tr h="569119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Максименко Андрей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8 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«Влияние домашних питомцев на психику и сознание человека»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14,5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IV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extLst>
                  <a:ext uri="{0D108BD9-81ED-4DB2-BD59-A6C34878D82A}">
                    <a16:rowId xmlns:a16="http://schemas.microsoft.com/office/drawing/2014/main" val="438493662"/>
                  </a:ext>
                </a:extLst>
              </a:tr>
              <a:tr h="569119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Басков Юрий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8 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«Использование англицизмов в русском языке»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59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extLst>
                  <a:ext uri="{0D108BD9-81ED-4DB2-BD59-A6C34878D82A}">
                    <a16:rowId xmlns:a16="http://schemas.microsoft.com/office/drawing/2014/main" val="780937224"/>
                  </a:ext>
                </a:extLst>
              </a:tr>
              <a:tr h="379412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Кузнецов Дмитрий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7 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«Рождество и Новый год в Англии»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II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extLst>
                  <a:ext uri="{0D108BD9-81ED-4DB2-BD59-A6C34878D82A}">
                    <a16:rowId xmlns:a16="http://schemas.microsoft.com/office/drawing/2014/main" val="3422598161"/>
                  </a:ext>
                </a:extLst>
              </a:tr>
              <a:tr h="379412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Ануфриенко Елизавета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8 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«</a:t>
                      </a:r>
                      <a:r>
                        <a:rPr lang="kk-KZ" sz="1000">
                          <a:effectLst/>
                        </a:rPr>
                        <a:t>Мәңгілік Ел – Мәңгілік білімі</a:t>
                      </a:r>
                      <a:r>
                        <a:rPr lang="ru-RU" sz="1000">
                          <a:effectLst/>
                        </a:rPr>
                        <a:t>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23,5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IV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extLst>
                  <a:ext uri="{0D108BD9-81ED-4DB2-BD59-A6C34878D82A}">
                    <a16:rowId xmlns:a16="http://schemas.microsoft.com/office/drawing/2014/main" val="656891580"/>
                  </a:ext>
                </a:extLst>
              </a:tr>
              <a:tr h="569119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Костенко Анна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7 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«Квилинг-необычные возможности обычной бумаги»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III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80" marR="41380" marT="0" marB="0"/>
                </a:tc>
                <a:extLst>
                  <a:ext uri="{0D108BD9-81ED-4DB2-BD59-A6C34878D82A}">
                    <a16:rowId xmlns:a16="http://schemas.microsoft.com/office/drawing/2014/main" val="159282890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B8A2C2-F28E-47AD-9C70-C48977E7C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" y="1996073"/>
            <a:ext cx="3069910" cy="23024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987AA8-DA35-4BF0-B6DC-4E88BE5A4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09" y="4298506"/>
            <a:ext cx="3253630" cy="2440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78D098-4392-4833-AC85-993066FD9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448" y="1842317"/>
            <a:ext cx="3069910" cy="23024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D9FB80-D339-4BE7-9EBA-998B8DD63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7211" y="4298506"/>
            <a:ext cx="3253630" cy="24402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3733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7B4CE-FF61-410E-826A-4DB636B82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городских мероприятиях: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F64290-69A5-49FE-BADA-72EB7F5EB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456243" y="1381490"/>
            <a:ext cx="2023787" cy="29419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E3D4E4-2D4E-4783-87E5-AC630E2C1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544680" y="1506169"/>
            <a:ext cx="2273144" cy="29419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60BEAE-D859-42BC-BB63-91A065BC8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417932" y="3008212"/>
            <a:ext cx="2100408" cy="29419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4AE0D7-5AB7-4CCE-8D64-7F12583B8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886133" y="3966267"/>
            <a:ext cx="2160101" cy="29730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086082-59B6-46D6-A9AB-8530A91C0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7142" y="4867621"/>
            <a:ext cx="2835976" cy="2041902"/>
          </a:xfrm>
          <a:prstGeom prst="rect">
            <a:avLst/>
          </a:prstGeom>
        </p:spPr>
      </p:pic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7BDE12DF-F970-E2F1-5268-4B6E9D6252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5278478"/>
              </p:ext>
            </p:extLst>
          </p:nvPr>
        </p:nvGraphicFramePr>
        <p:xfrm>
          <a:off x="27526" y="1677184"/>
          <a:ext cx="6904371" cy="523233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47286">
                  <a:extLst>
                    <a:ext uri="{9D8B030D-6E8A-4147-A177-3AD203B41FA5}">
                      <a16:colId xmlns:a16="http://schemas.microsoft.com/office/drawing/2014/main" val="1453398510"/>
                    </a:ext>
                  </a:extLst>
                </a:gridCol>
                <a:gridCol w="2942554">
                  <a:extLst>
                    <a:ext uri="{9D8B030D-6E8A-4147-A177-3AD203B41FA5}">
                      <a16:colId xmlns:a16="http://schemas.microsoft.com/office/drawing/2014/main" val="435185366"/>
                    </a:ext>
                  </a:extLst>
                </a:gridCol>
                <a:gridCol w="1388118">
                  <a:extLst>
                    <a:ext uri="{9D8B030D-6E8A-4147-A177-3AD203B41FA5}">
                      <a16:colId xmlns:a16="http://schemas.microsoft.com/office/drawing/2014/main" val="3677288163"/>
                    </a:ext>
                  </a:extLst>
                </a:gridCol>
                <a:gridCol w="471961">
                  <a:extLst>
                    <a:ext uri="{9D8B030D-6E8A-4147-A177-3AD203B41FA5}">
                      <a16:colId xmlns:a16="http://schemas.microsoft.com/office/drawing/2014/main" val="922933067"/>
                    </a:ext>
                  </a:extLst>
                </a:gridCol>
                <a:gridCol w="985564">
                  <a:extLst>
                    <a:ext uri="{9D8B030D-6E8A-4147-A177-3AD203B41FA5}">
                      <a16:colId xmlns:a16="http://schemas.microsoft.com/office/drawing/2014/main" val="1918980002"/>
                    </a:ext>
                  </a:extLst>
                </a:gridCol>
                <a:gridCol w="768888">
                  <a:extLst>
                    <a:ext uri="{9D8B030D-6E8A-4147-A177-3AD203B41FA5}">
                      <a16:colId xmlns:a16="http://schemas.microsoft.com/office/drawing/2014/main" val="949101326"/>
                    </a:ext>
                  </a:extLst>
                </a:gridCol>
              </a:tblGrid>
              <a:tr h="3491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№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Название мероприятия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Ф. И. участника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Класс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Ф. И. учителя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Достижения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extLst>
                  <a:ext uri="{0D108BD9-81ED-4DB2-BD59-A6C34878D82A}">
                    <a16:rowId xmlns:a16="http://schemas.microsoft.com/office/drawing/2014/main" val="1060556214"/>
                  </a:ext>
                </a:extLst>
              </a:tr>
              <a:tr h="3491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Городской онлайн-конкурс рисунков к 30-летию Независимости РК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Зее Виктория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6А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Тлемисова В.В.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1 место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extLst>
                  <a:ext uri="{0D108BD9-81ED-4DB2-BD59-A6C34878D82A}">
                    <a16:rowId xmlns:a16="http://schemas.microsoft.com/office/drawing/2014/main" val="3176947700"/>
                  </a:ext>
                </a:extLst>
              </a:tr>
              <a:tr h="3491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Городской онлайн-конкурс рисунков к 30-летию Независимости РК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Костенко Анна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7А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Тлемисова В.В.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1 место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extLst>
                  <a:ext uri="{0D108BD9-81ED-4DB2-BD59-A6C34878D82A}">
                    <a16:rowId xmlns:a16="http://schemas.microsoft.com/office/drawing/2014/main" val="2784301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Военно-спортивная игра "АЛАУ"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Баранов С. </a:t>
                      </a:r>
                      <a:r>
                        <a:rPr lang="ru-RU" sz="1000" dirty="0" err="1">
                          <a:effectLst/>
                        </a:rPr>
                        <a:t>Реш</a:t>
                      </a:r>
                      <a:r>
                        <a:rPr lang="ru-RU" sz="1000" dirty="0">
                          <a:effectLst/>
                        </a:rPr>
                        <a:t> А Славута  А. Борцова М Басков Юрий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8А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Тлемисова В.В.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1 место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extLst>
                  <a:ext uri="{0D108BD9-81ED-4DB2-BD59-A6C34878D82A}">
                    <a16:rowId xmlns:a16="http://schemas.microsoft.com/office/drawing/2014/main" val="2973882060"/>
                  </a:ext>
                </a:extLst>
              </a:tr>
              <a:tr h="4193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Городской этап республиканской конкурса юных историков "Менің кіші Отаным"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Шклярова Виктория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9А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Аширбекова С.Е.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3 место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extLst>
                  <a:ext uri="{0D108BD9-81ED-4DB2-BD59-A6C34878D82A}">
                    <a16:rowId xmlns:a16="http://schemas.microsoft.com/office/drawing/2014/main" val="3379928396"/>
                  </a:ext>
                </a:extLst>
              </a:tr>
              <a:tr h="3491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НПК "Зерде"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Козодой Владислав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5А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Аширбекова С.Е.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3 место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extLst>
                  <a:ext uri="{0D108BD9-81ED-4DB2-BD59-A6C34878D82A}">
                    <a16:rowId xmlns:a16="http://schemas.microsoft.com/office/drawing/2014/main" val="2174596016"/>
                  </a:ext>
                </a:extLst>
              </a:tr>
              <a:tr h="3491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Городской конкурс Эссе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Михайлова Татьяна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9А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Аширбекова С.Е.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3 место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extLst>
                  <a:ext uri="{0D108BD9-81ED-4DB2-BD59-A6C34878D82A}">
                    <a16:rowId xmlns:a16="http://schemas.microsoft.com/office/drawing/2014/main" val="3673944182"/>
                  </a:ext>
                </a:extLst>
              </a:tr>
              <a:tr h="1693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НПК "Зерде"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Иванькина Анна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3Б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Фурсова Л.А.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3 место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extLst>
                  <a:ext uri="{0D108BD9-81ED-4DB2-BD59-A6C34878D82A}">
                    <a16:rowId xmlns:a16="http://schemas.microsoft.com/office/drawing/2014/main" val="1998859844"/>
                  </a:ext>
                </a:extLst>
              </a:tr>
              <a:tr h="4577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Городской этап Республиканской олимпиады среди 4х классов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Мәулетқазы Нәзік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4А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Байбосынова А.Б.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1 место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extLst>
                  <a:ext uri="{0D108BD9-81ED-4DB2-BD59-A6C34878D82A}">
                    <a16:rowId xmlns:a16="http://schemas.microsoft.com/office/drawing/2014/main" val="780726191"/>
                  </a:ext>
                </a:extLst>
              </a:tr>
              <a:tr h="3491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Городской этап Республиканской олимпиады среди 4х классов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Дик Данил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4А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Ковалева Т.В.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2 место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extLst>
                  <a:ext uri="{0D108BD9-81ED-4DB2-BD59-A6C34878D82A}">
                    <a16:rowId xmlns:a16="http://schemas.microsoft.com/office/drawing/2014/main" val="1592874549"/>
                  </a:ext>
                </a:extLst>
              </a:tr>
              <a:tr h="3491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Городской этап Республиканской олимпиады среди 4х классов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Буцев Егор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4А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Ковалева Т.В.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3 место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extLst>
                  <a:ext uri="{0D108BD9-81ED-4DB2-BD59-A6C34878D82A}">
                    <a16:rowId xmlns:a16="http://schemas.microsoft.com/office/drawing/2014/main" val="3083512254"/>
                  </a:ext>
                </a:extLst>
              </a:tr>
              <a:tr h="1693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11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НПК "Зерде"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Горовенко Данил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4А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Ковалева Т.В.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1 место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extLst>
                  <a:ext uri="{0D108BD9-81ED-4DB2-BD59-A6C34878D82A}">
                    <a16:rowId xmlns:a16="http://schemas.microsoft.com/office/drawing/2014/main" val="4095298920"/>
                  </a:ext>
                </a:extLst>
              </a:tr>
              <a:tr h="3491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12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городской этап Республиканской олимпиады «CLEVER»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Немчинова Софья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4А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Гончаренко А.О.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2 место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extLst>
                  <a:ext uri="{0D108BD9-81ED-4DB2-BD59-A6C34878D82A}">
                    <a16:rowId xmlns:a16="http://schemas.microsoft.com/office/drawing/2014/main" val="2115224894"/>
                  </a:ext>
                </a:extLst>
              </a:tr>
              <a:tr h="3491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13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Городской этап Республиканской олимпиады среди 5-6х классов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Балкыбек Балнур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5А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Гончаренко А.О.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1 место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extLst>
                  <a:ext uri="{0D108BD9-81ED-4DB2-BD59-A6C34878D82A}">
                    <a16:rowId xmlns:a16="http://schemas.microsoft.com/office/drawing/2014/main" val="3623046806"/>
                  </a:ext>
                </a:extLst>
              </a:tr>
              <a:tr h="3491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14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Городской этап Республиканской олимпиады среди 9-11х классов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Трегубова Александра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9А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Кузнецова А.С.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2 место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54" marR="24154" marT="0" marB="0"/>
                </a:tc>
                <a:extLst>
                  <a:ext uri="{0D108BD9-81ED-4DB2-BD59-A6C34878D82A}">
                    <a16:rowId xmlns:a16="http://schemas.microsoft.com/office/drawing/2014/main" val="1800691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9422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B99D90-EC57-4275-883F-667AF8B12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Участие в областных мероприятиях: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221661-5B2F-41AC-9578-3127C5C3E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589" y="1974355"/>
            <a:ext cx="3773876" cy="28068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DD836A-6D8C-420D-B411-EC181471D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09266">
            <a:off x="6694784" y="3475324"/>
            <a:ext cx="2320910" cy="33334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FB8725-048C-447C-BB9F-36E25FED3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67299">
            <a:off x="9746587" y="3734100"/>
            <a:ext cx="2377153" cy="3169536"/>
          </a:xfrm>
          <a:prstGeom prst="rect">
            <a:avLst/>
          </a:prstGeom>
        </p:spPr>
      </p:pic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768DF2EE-8BAD-6AF6-619D-1D59E75A8E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1342225"/>
              </p:ext>
            </p:extLst>
          </p:nvPr>
        </p:nvGraphicFramePr>
        <p:xfrm>
          <a:off x="373041" y="2975234"/>
          <a:ext cx="5933440" cy="247199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95910">
                  <a:extLst>
                    <a:ext uri="{9D8B030D-6E8A-4147-A177-3AD203B41FA5}">
                      <a16:colId xmlns:a16="http://schemas.microsoft.com/office/drawing/2014/main" val="3271166997"/>
                    </a:ext>
                  </a:extLst>
                </a:gridCol>
                <a:gridCol w="1600835">
                  <a:extLst>
                    <a:ext uri="{9D8B030D-6E8A-4147-A177-3AD203B41FA5}">
                      <a16:colId xmlns:a16="http://schemas.microsoft.com/office/drawing/2014/main" val="2719725517"/>
                    </a:ext>
                  </a:extLst>
                </a:gridCol>
                <a:gridCol w="1191260">
                  <a:extLst>
                    <a:ext uri="{9D8B030D-6E8A-4147-A177-3AD203B41FA5}">
                      <a16:colId xmlns:a16="http://schemas.microsoft.com/office/drawing/2014/main" val="3913603277"/>
                    </a:ext>
                  </a:extLst>
                </a:gridCol>
                <a:gridCol w="689610">
                  <a:extLst>
                    <a:ext uri="{9D8B030D-6E8A-4147-A177-3AD203B41FA5}">
                      <a16:colId xmlns:a16="http://schemas.microsoft.com/office/drawing/2014/main" val="491527340"/>
                    </a:ext>
                  </a:extLst>
                </a:gridCol>
                <a:gridCol w="1089025">
                  <a:extLst>
                    <a:ext uri="{9D8B030D-6E8A-4147-A177-3AD203B41FA5}">
                      <a16:colId xmlns:a16="http://schemas.microsoft.com/office/drawing/2014/main" val="183320966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8829131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Название мероприятия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Ф. И. участника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Класс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Ф. И. учителя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Достижения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2546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областной этап Республиканской олимпиады «</a:t>
                      </a:r>
                      <a:r>
                        <a:rPr lang="en-US" sz="1200">
                          <a:effectLst/>
                        </a:rPr>
                        <a:t>CLEVER</a:t>
                      </a:r>
                      <a:r>
                        <a:rPr lang="ru-RU" sz="1200">
                          <a:effectLst/>
                        </a:rPr>
                        <a:t>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200">
                          <a:effectLst/>
                        </a:rPr>
                        <a:t>Маулетқызы Нәзік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4А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Байбосынова А.Б.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3 место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21462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областной этап Республиканской олимпиады «</a:t>
                      </a:r>
                      <a:r>
                        <a:rPr lang="en-US" sz="1200">
                          <a:effectLst/>
                        </a:rPr>
                        <a:t>CLEVER</a:t>
                      </a:r>
                      <a:r>
                        <a:rPr lang="ru-RU" sz="1200">
                          <a:effectLst/>
                        </a:rPr>
                        <a:t>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200">
                          <a:effectLst/>
                        </a:rPr>
                        <a:t>Балқыбек Балнур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5А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Гончаренко А.О.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3 место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8186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областной этап Республиканской олимпиады «</a:t>
                      </a:r>
                      <a:r>
                        <a:rPr lang="en-US" sz="1200">
                          <a:effectLst/>
                        </a:rPr>
                        <a:t>CLEVER</a:t>
                      </a:r>
                      <a:r>
                        <a:rPr lang="ru-RU" sz="1200">
                          <a:effectLst/>
                        </a:rPr>
                        <a:t>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200">
                          <a:effectLst/>
                        </a:rPr>
                        <a:t>Дик Данил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4А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Ковалева Т.В.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4 место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404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8439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C4A0B-18D5-3555-8D09-426D56E9F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/>
              <a:t>Участие в республиканских и международных мероприятиях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39B0E30-C6A6-3784-A149-E38CA97D64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1386501"/>
              </p:ext>
            </p:extLst>
          </p:nvPr>
        </p:nvGraphicFramePr>
        <p:xfrm>
          <a:off x="723705" y="2151264"/>
          <a:ext cx="5933440" cy="226415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95910">
                  <a:extLst>
                    <a:ext uri="{9D8B030D-6E8A-4147-A177-3AD203B41FA5}">
                      <a16:colId xmlns:a16="http://schemas.microsoft.com/office/drawing/2014/main" val="3272356252"/>
                    </a:ext>
                  </a:extLst>
                </a:gridCol>
                <a:gridCol w="1600835">
                  <a:extLst>
                    <a:ext uri="{9D8B030D-6E8A-4147-A177-3AD203B41FA5}">
                      <a16:colId xmlns:a16="http://schemas.microsoft.com/office/drawing/2014/main" val="2677685908"/>
                    </a:ext>
                  </a:extLst>
                </a:gridCol>
                <a:gridCol w="1191260">
                  <a:extLst>
                    <a:ext uri="{9D8B030D-6E8A-4147-A177-3AD203B41FA5}">
                      <a16:colId xmlns:a16="http://schemas.microsoft.com/office/drawing/2014/main" val="3083842044"/>
                    </a:ext>
                  </a:extLst>
                </a:gridCol>
                <a:gridCol w="689610">
                  <a:extLst>
                    <a:ext uri="{9D8B030D-6E8A-4147-A177-3AD203B41FA5}">
                      <a16:colId xmlns:a16="http://schemas.microsoft.com/office/drawing/2014/main" val="3808144972"/>
                    </a:ext>
                  </a:extLst>
                </a:gridCol>
                <a:gridCol w="1089025">
                  <a:extLst>
                    <a:ext uri="{9D8B030D-6E8A-4147-A177-3AD203B41FA5}">
                      <a16:colId xmlns:a16="http://schemas.microsoft.com/office/drawing/2014/main" val="204223277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207512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Название мероприятия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Ф. И. участника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Класс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Ф. И. учителя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Достижения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20398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Республиканская дистанционная олимпиада </a:t>
                      </a:r>
                      <a:r>
                        <a:rPr lang="ru-RU" sz="1200" dirty="0" err="1">
                          <a:effectLst/>
                        </a:rPr>
                        <a:t>олимпиада</a:t>
                      </a:r>
                      <a:r>
                        <a:rPr lang="ru-RU" sz="1200" dirty="0">
                          <a:effectLst/>
                        </a:rPr>
                        <a:t> по НВП (KKO.KZ)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Златьев Илья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11А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Тлемисова</a:t>
                      </a:r>
                      <a:r>
                        <a:rPr lang="ru-RU" sz="1200" dirty="0">
                          <a:effectLst/>
                        </a:rPr>
                        <a:t> В.В.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 место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1740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Республикалық "Qaztest" олимпиада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Аманболқызы 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3"Ә"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Айхан 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 место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05035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Олимпиада "Бастау" кешенді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Аябек Айару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3"Ә"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Айхан 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 место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2230047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7A01AC60-86DC-C733-80A9-B7E4672DA2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311217"/>
              </p:ext>
            </p:extLst>
          </p:nvPr>
        </p:nvGraphicFramePr>
        <p:xfrm>
          <a:off x="5098757" y="4660562"/>
          <a:ext cx="6282007" cy="138854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13294">
                  <a:extLst>
                    <a:ext uri="{9D8B030D-6E8A-4147-A177-3AD203B41FA5}">
                      <a16:colId xmlns:a16="http://schemas.microsoft.com/office/drawing/2014/main" val="3597335131"/>
                    </a:ext>
                  </a:extLst>
                </a:gridCol>
                <a:gridCol w="1694878">
                  <a:extLst>
                    <a:ext uri="{9D8B030D-6E8A-4147-A177-3AD203B41FA5}">
                      <a16:colId xmlns:a16="http://schemas.microsoft.com/office/drawing/2014/main" val="3790382804"/>
                    </a:ext>
                  </a:extLst>
                </a:gridCol>
                <a:gridCol w="1261242">
                  <a:extLst>
                    <a:ext uri="{9D8B030D-6E8A-4147-A177-3AD203B41FA5}">
                      <a16:colId xmlns:a16="http://schemas.microsoft.com/office/drawing/2014/main" val="3769648678"/>
                    </a:ext>
                  </a:extLst>
                </a:gridCol>
                <a:gridCol w="730122">
                  <a:extLst>
                    <a:ext uri="{9D8B030D-6E8A-4147-A177-3AD203B41FA5}">
                      <a16:colId xmlns:a16="http://schemas.microsoft.com/office/drawing/2014/main" val="1331976556"/>
                    </a:ext>
                  </a:extLst>
                </a:gridCol>
                <a:gridCol w="1153001">
                  <a:extLst>
                    <a:ext uri="{9D8B030D-6E8A-4147-A177-3AD203B41FA5}">
                      <a16:colId xmlns:a16="http://schemas.microsoft.com/office/drawing/2014/main" val="1235989790"/>
                    </a:ext>
                  </a:extLst>
                </a:gridCol>
                <a:gridCol w="1129470">
                  <a:extLst>
                    <a:ext uri="{9D8B030D-6E8A-4147-A177-3AD203B41FA5}">
                      <a16:colId xmlns:a16="http://schemas.microsoft.com/office/drawing/2014/main" val="3310916335"/>
                    </a:ext>
                  </a:extLst>
                </a:gridCol>
              </a:tblGrid>
              <a:tr h="6942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Название мероприятия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Ф. И. участника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Класс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Ф. И. учителя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Достижения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6960151"/>
                  </a:ext>
                </a:extLst>
              </a:tr>
              <a:tr h="6942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Халықаралық "Пони- пифагорда қонақта"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Бейбитбай А,Даулетбек 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3"Ә"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Айхан 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 место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4577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3435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6DC765-A8A0-E0A4-3BAE-0711C8F83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900" dirty="0"/>
              <a:t>Результативность участия учителей в профессиональных олимпиадах, конкурсах и конференциях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F511477-BF0E-1DEA-8057-81E5BF6FEA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9470719"/>
              </p:ext>
            </p:extLst>
          </p:nvPr>
        </p:nvGraphicFramePr>
        <p:xfrm>
          <a:off x="2489982" y="2039815"/>
          <a:ext cx="8102990" cy="43469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717">
                  <a:extLst>
                    <a:ext uri="{9D8B030D-6E8A-4147-A177-3AD203B41FA5}">
                      <a16:colId xmlns:a16="http://schemas.microsoft.com/office/drawing/2014/main" val="1571929567"/>
                    </a:ext>
                  </a:extLst>
                </a:gridCol>
                <a:gridCol w="1106373">
                  <a:extLst>
                    <a:ext uri="{9D8B030D-6E8A-4147-A177-3AD203B41FA5}">
                      <a16:colId xmlns:a16="http://schemas.microsoft.com/office/drawing/2014/main" val="3509197012"/>
                    </a:ext>
                  </a:extLst>
                </a:gridCol>
                <a:gridCol w="1722471">
                  <a:extLst>
                    <a:ext uri="{9D8B030D-6E8A-4147-A177-3AD203B41FA5}">
                      <a16:colId xmlns:a16="http://schemas.microsoft.com/office/drawing/2014/main" val="1819851242"/>
                    </a:ext>
                  </a:extLst>
                </a:gridCol>
                <a:gridCol w="3001526">
                  <a:extLst>
                    <a:ext uri="{9D8B030D-6E8A-4147-A177-3AD203B41FA5}">
                      <a16:colId xmlns:a16="http://schemas.microsoft.com/office/drawing/2014/main" val="3560374916"/>
                    </a:ext>
                  </a:extLst>
                </a:gridCol>
                <a:gridCol w="888569">
                  <a:extLst>
                    <a:ext uri="{9D8B030D-6E8A-4147-A177-3AD203B41FA5}">
                      <a16:colId xmlns:a16="http://schemas.microsoft.com/office/drawing/2014/main" val="3183694665"/>
                    </a:ext>
                  </a:extLst>
                </a:gridCol>
                <a:gridCol w="1021334">
                  <a:extLst>
                    <a:ext uri="{9D8B030D-6E8A-4147-A177-3AD203B41FA5}">
                      <a16:colId xmlns:a16="http://schemas.microsoft.com/office/drawing/2014/main" val="2979904653"/>
                    </a:ext>
                  </a:extLst>
                </a:gridCol>
              </a:tblGrid>
              <a:tr h="3584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№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Ф.И.О.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Должность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Наименование мероприятия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Уровень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Результат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3750718383"/>
                  </a:ext>
                </a:extLst>
              </a:tr>
              <a:tr h="9971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Тлемисова В.В.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преподаватель-организатор НВТП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городские соревнования среди преподавателей-организаторов НВТП (разбобка/сборка АК-74)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городской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 место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254670616"/>
                  </a:ext>
                </a:extLst>
              </a:tr>
              <a:tr h="9971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Тлемисова В.В.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преподаватель-организатор НВТП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городские соревнования среди преподавателей-организаторов НВТП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городской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 место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3740126709"/>
                  </a:ext>
                </a:extLst>
              </a:tr>
              <a:tr h="9971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Тлемисова В.В.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преподаватель-организатор НВТП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Республиканская рейтинговая олимпиада по педагогике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республиканский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 место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4231468792"/>
                  </a:ext>
                </a:extLst>
              </a:tr>
              <a:tr h="9971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Гончаренко А.О.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учитель английского языка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Республиканская олимпиада "Педагогическая компетентность"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Республиканский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3 место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347142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864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A80243-B31D-4AD7-B2DF-802E02548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298504"/>
            <a:ext cx="11029616" cy="101380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Результативность участия обучающихся школы в мероприятиях: </a:t>
            </a:r>
            <a:b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27F76D-2450-4B37-9ED0-597E6123F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874" y="4055165"/>
            <a:ext cx="2102126" cy="2802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4DD44A-9271-4587-8934-A61C42225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90287"/>
            <a:ext cx="3557506" cy="20028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B0DCCC1A-E4EC-D449-BFC3-F4A8515DF4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1209215"/>
              </p:ext>
            </p:extLst>
          </p:nvPr>
        </p:nvGraphicFramePr>
        <p:xfrm>
          <a:off x="3133642" y="2013463"/>
          <a:ext cx="6956229" cy="37120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5244">
                  <a:extLst>
                    <a:ext uri="{9D8B030D-6E8A-4147-A177-3AD203B41FA5}">
                      <a16:colId xmlns:a16="http://schemas.microsoft.com/office/drawing/2014/main" val="306538898"/>
                    </a:ext>
                  </a:extLst>
                </a:gridCol>
                <a:gridCol w="1083706">
                  <a:extLst>
                    <a:ext uri="{9D8B030D-6E8A-4147-A177-3AD203B41FA5}">
                      <a16:colId xmlns:a16="http://schemas.microsoft.com/office/drawing/2014/main" val="2428889894"/>
                    </a:ext>
                  </a:extLst>
                </a:gridCol>
                <a:gridCol w="555244">
                  <a:extLst>
                    <a:ext uri="{9D8B030D-6E8A-4147-A177-3AD203B41FA5}">
                      <a16:colId xmlns:a16="http://schemas.microsoft.com/office/drawing/2014/main" val="1378275074"/>
                    </a:ext>
                  </a:extLst>
                </a:gridCol>
                <a:gridCol w="555897">
                  <a:extLst>
                    <a:ext uri="{9D8B030D-6E8A-4147-A177-3AD203B41FA5}">
                      <a16:colId xmlns:a16="http://schemas.microsoft.com/office/drawing/2014/main" val="962481313"/>
                    </a:ext>
                  </a:extLst>
                </a:gridCol>
                <a:gridCol w="555897">
                  <a:extLst>
                    <a:ext uri="{9D8B030D-6E8A-4147-A177-3AD203B41FA5}">
                      <a16:colId xmlns:a16="http://schemas.microsoft.com/office/drawing/2014/main" val="76307327"/>
                    </a:ext>
                  </a:extLst>
                </a:gridCol>
                <a:gridCol w="555897">
                  <a:extLst>
                    <a:ext uri="{9D8B030D-6E8A-4147-A177-3AD203B41FA5}">
                      <a16:colId xmlns:a16="http://schemas.microsoft.com/office/drawing/2014/main" val="999227343"/>
                    </a:ext>
                  </a:extLst>
                </a:gridCol>
                <a:gridCol w="648003">
                  <a:extLst>
                    <a:ext uri="{9D8B030D-6E8A-4147-A177-3AD203B41FA5}">
                      <a16:colId xmlns:a16="http://schemas.microsoft.com/office/drawing/2014/main" val="2211735011"/>
                    </a:ext>
                  </a:extLst>
                </a:gridCol>
                <a:gridCol w="648003">
                  <a:extLst>
                    <a:ext uri="{9D8B030D-6E8A-4147-A177-3AD203B41FA5}">
                      <a16:colId xmlns:a16="http://schemas.microsoft.com/office/drawing/2014/main" val="3387487858"/>
                    </a:ext>
                  </a:extLst>
                </a:gridCol>
                <a:gridCol w="648656">
                  <a:extLst>
                    <a:ext uri="{9D8B030D-6E8A-4147-A177-3AD203B41FA5}">
                      <a16:colId xmlns:a16="http://schemas.microsoft.com/office/drawing/2014/main" val="2686942497"/>
                    </a:ext>
                  </a:extLst>
                </a:gridCol>
                <a:gridCol w="648656">
                  <a:extLst>
                    <a:ext uri="{9D8B030D-6E8A-4147-A177-3AD203B41FA5}">
                      <a16:colId xmlns:a16="http://schemas.microsoft.com/office/drawing/2014/main" val="4185026802"/>
                    </a:ext>
                  </a:extLst>
                </a:gridCol>
                <a:gridCol w="501026">
                  <a:extLst>
                    <a:ext uri="{9D8B030D-6E8A-4147-A177-3AD203B41FA5}">
                      <a16:colId xmlns:a16="http://schemas.microsoft.com/office/drawing/2014/main" val="1068814403"/>
                    </a:ext>
                  </a:extLst>
                </a:gridCol>
              </a:tblGrid>
              <a:tr h="30543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№ п/п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Уровень мероприятия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2019-2020 уч.год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2020-2021 уч.год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2021-2022 уч.год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198711"/>
                  </a:ext>
                </a:extLst>
              </a:tr>
              <a:tr h="13658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Всего обучающихся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Кол-во участников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Кол-во призеров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Всего обучающихся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Кол-во участников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Кол-во призеров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Всего обучающихся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Кол-во участников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Кол-во призеров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8114233"/>
                  </a:ext>
                </a:extLst>
              </a:tr>
              <a:tr h="333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Городской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251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286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285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2530099"/>
                  </a:ext>
                </a:extLst>
              </a:tr>
              <a:tr h="333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Областной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251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286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285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4644841"/>
                  </a:ext>
                </a:extLst>
              </a:tr>
              <a:tr h="687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Республиканский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251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48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46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286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285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6861865"/>
                  </a:ext>
                </a:extLst>
              </a:tr>
              <a:tr h="687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Международный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251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46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286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285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8142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6870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A014C-E908-B5F8-0534-12751B053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59954"/>
            <a:ext cx="11029616" cy="101380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призеров мероприятий по уровням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8DC7C0E-4BA3-A631-6983-4668E677C8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6838900"/>
              </p:ext>
            </p:extLst>
          </p:nvPr>
        </p:nvGraphicFramePr>
        <p:xfrm>
          <a:off x="581025" y="2181225"/>
          <a:ext cx="11029950" cy="3678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78170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C6762-EFF6-4AB3-8C46-D0D7BF08B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Кружковая работа в школе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E50CEB-8A7D-438A-9004-009487BD5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14732"/>
            <a:ext cx="11029616" cy="504326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удовлетворения индивидуальных потребностей, обучающихся в образовании предусмотрено время на внеурочную деятельность. Внеурочная деятельность организуется по направлениям развития личности в таких формах как экскурсии, кружки, секции и т.д.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задача внеурочных форм – активизировать процесс познавательной деятельности учащихся путем приобщения к нетрадиционному изучению материала. В школе необходимо осуществлять интеграцию основного и дополнительного образования, которое ориентировано на выявление и развитие природных задатков у детей, формирует высокую самооценку, потребность в саморазвитии, уверенность в своих силах, развивает творчество.</a:t>
            </a:r>
          </a:p>
        </p:txBody>
      </p:sp>
    </p:spTree>
    <p:extLst>
      <p:ext uri="{BB962C8B-B14F-4D97-AF65-F5344CB8AC3E}">
        <p14:creationId xmlns:p14="http://schemas.microsoft.com/office/powerpoint/2010/main" val="4233755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E6E96-BEDC-41B1-9FF7-DDE21B46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Военно-патриотический кружок «патриот»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17A34A-B837-4698-B091-5BC8B1778D01}"/>
              </a:ext>
            </a:extLst>
          </p:cNvPr>
          <p:cNvSpPr txBox="1"/>
          <p:nvPr/>
        </p:nvSpPr>
        <p:spPr>
          <a:xfrm>
            <a:off x="203200" y="1877032"/>
            <a:ext cx="1198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у учащихся активной гражданской позиции и патриотизма как важнейших духовно-     нравственных и  социальных ценностей, отражающих сопричастность к делам и достижениям старших поколений, готовность к активному участию в различных сферах деятельности.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B613DE-F4EE-47CB-8EE9-0E6E66515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82" y="2707055"/>
            <a:ext cx="2466689" cy="3288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41AA7B-86D3-426A-9EE9-933427E0C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913" y="4512212"/>
            <a:ext cx="3160539" cy="2370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92A7B8-E26D-48B8-BC5E-6FFA38108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372" y="4512212"/>
            <a:ext cx="3127717" cy="2345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6A313D-E5D0-4A60-B371-98241B90D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2263" y="2800477"/>
            <a:ext cx="2326555" cy="31020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D58468-A6BF-47D1-998D-087F4D38F4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192" y="2906036"/>
            <a:ext cx="4737684" cy="2299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4758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93D3B0-B98E-4B2F-A883-4A41D0679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Клуб спортивных игр «мяч»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48189F-DF0A-45BC-BC4F-B3366D70CB80}"/>
              </a:ext>
            </a:extLst>
          </p:cNvPr>
          <p:cNvSpPr txBox="1"/>
          <p:nvPr/>
        </p:nvSpPr>
        <p:spPr>
          <a:xfrm>
            <a:off x="203200" y="1877032"/>
            <a:ext cx="1198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сформировать у обучающихся устойчивые потребности к регулярным занятиям физической культурой и спортом посредством овладения ими основ игры в волейбол.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A1AAB0-2B57-4340-BB47-C3837A547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88" y="2479222"/>
            <a:ext cx="3446558" cy="2584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0ADCCA-348E-4730-A3BB-18030AF42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113" y="2545004"/>
            <a:ext cx="3305628" cy="2479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4E3721-4BA5-42CD-B5ED-59166F19D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372" y="2479222"/>
            <a:ext cx="3305628" cy="2479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0EC5A8-5D5A-4B52-A428-2A4D4E75D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962" y="4378778"/>
            <a:ext cx="3305629" cy="2479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49AE35-6537-4202-82DF-00455E4E9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222" y="4395890"/>
            <a:ext cx="3321956" cy="24914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8337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15037-339A-487B-8595-4D9BBEF97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3FB67-75D9-46EC-A242-D53AF698C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marR="0" lvl="0" indent="449263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существует сколько-нибудь</a:t>
            </a: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достоверных тестов на одаренность, 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кроме тех, которые проявляются</a:t>
            </a: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результате активного участия</a:t>
            </a: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хотя бы в самой маленькой</a:t>
            </a: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поисковой исследовательской работе.</a:t>
            </a: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А.Н. Колмогоров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3672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073C5-A6B7-45FC-B4ED-AA74210F3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Интеллектуальный клуб «что? Где? Когда?»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0FF597-C2E4-4838-8D84-204E400A1DF2}"/>
              </a:ext>
            </a:extLst>
          </p:cNvPr>
          <p:cNvSpPr txBox="1"/>
          <p:nvPr/>
        </p:nvSpPr>
        <p:spPr>
          <a:xfrm>
            <a:off x="203200" y="1877032"/>
            <a:ext cx="1198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ценностного отношения школьников к знаниям, развитие любознательности, повышение познавательной мотивации.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E1227D-CBF5-4D14-B6B2-A9EBE3030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47" y="2662511"/>
            <a:ext cx="3796435" cy="2135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A709E8-772F-4C29-9CCC-8CC3FC9E0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782" y="2636260"/>
            <a:ext cx="3796435" cy="2135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3F126F-FD50-4325-9C9B-E5EA18D4C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769" y="2587238"/>
            <a:ext cx="3362039" cy="2135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473CB3-1319-4F2D-B90E-0F9EE0DA1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122" y="4244452"/>
            <a:ext cx="4651717" cy="26165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D16461-6B20-4354-B311-28DD57251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1413" y="4241409"/>
            <a:ext cx="4092236" cy="26086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2718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72834-46AE-42DC-B4C4-6A2CB25C8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659953"/>
            <a:ext cx="11029616" cy="1013800"/>
          </a:xfrm>
        </p:spPr>
        <p:txBody>
          <a:bodyPr>
            <a:normAutofit/>
          </a:bodyPr>
          <a:lstStyle/>
          <a:p>
            <a:pPr algn="ctr"/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Дебатный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кружок «</a:t>
            </a:r>
            <a:r>
              <a:rPr lang="kk-K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Жас ағартушы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E9244B-77C7-44B9-9E5F-94FA57739FBB}"/>
              </a:ext>
            </a:extLst>
          </p:cNvPr>
          <p:cNvSpPr txBox="1"/>
          <p:nvPr/>
        </p:nvSpPr>
        <p:spPr>
          <a:xfrm>
            <a:off x="203200" y="1877032"/>
            <a:ext cx="1198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создать систему работы по развитию интеллектуального потенциала, творческих способностей и личностных качеств одаренных детей. Способствовать становлению гражданского общества, развитию у учащихся критического мышления, толерантности и уважительного отношения к различным взглядам, партнерского общения и умения работать в команде.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5AA075-B06A-462E-9262-B103A43B5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868" y="3155340"/>
            <a:ext cx="3087838" cy="30878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29D9A4-2B12-4FDB-BB81-BB3C4558E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570" y="3770162"/>
            <a:ext cx="3087838" cy="30878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6FDFBF-6765-4887-AD1E-2438288BA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169" y="3032217"/>
            <a:ext cx="3087837" cy="3087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070FDB-4F1F-42F9-85FF-551F9B36A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649885" y="3315884"/>
            <a:ext cx="3087838" cy="39963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3694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D06577-E836-4F94-B5CB-99FF2813A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«</a:t>
            </a:r>
            <a:r>
              <a:rPr lang="ru-RU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жасыл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163926-52B0-4E85-A55B-1D9964E12471}"/>
              </a:ext>
            </a:extLst>
          </p:cNvPr>
          <p:cNvSpPr txBox="1"/>
          <p:nvPr/>
        </p:nvSpPr>
        <p:spPr>
          <a:xfrm>
            <a:off x="203200" y="1877032"/>
            <a:ext cx="1198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у молодежи патриотизма, бережного отношения к богатствам родного края, организация интересного досуга.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F1A078-D277-409D-BB76-EA85BB978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2471737"/>
            <a:ext cx="2568136" cy="34231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392D75-41A6-4B06-9FDC-CAEDA26C9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292" y="2399789"/>
            <a:ext cx="2568136" cy="34241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EECCDF-FD71-426F-BC79-2D84207B3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2672" y="2402960"/>
            <a:ext cx="2568136" cy="34210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A18002-28F0-45CE-8CE1-C5BB487F9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338" y="3987987"/>
            <a:ext cx="3960327" cy="2972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23F6D3-3F5A-45A6-AC97-EA803B357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3745" y="3548378"/>
            <a:ext cx="2568136" cy="34271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8419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470C9-F7A3-01A3-935D-71128D1AB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57510-05C1-7E95-1A69-C1F01DA2E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призеров за 2021-2022 учебный год по разным направлениям составило – 21 призер, среди которых призовые места с 1 по 4 места;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Низкий уровень участия и призовых мест в областных, республиканских и международных мероприятиях;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участников и призеров в творческих и спортивных мероприятиях;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Низкое количество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участников и призеров по естественно-математическому направлению.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8562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1BED7-F3C8-908F-A392-C504F351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2022 - 2023 учебный год необходимо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A87FB8-92D3-E0E9-288E-4F3681D54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218" y="2180496"/>
            <a:ext cx="11357589" cy="4557929"/>
          </a:xfrm>
        </p:spPr>
        <p:txBody>
          <a:bodyPr>
            <a:normAutofit fontScale="47500" lnSpcReduction="20000"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3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уководителю НОУ усилить работу с учителями-предметниками по подготовке учащихся к городским и областным олимпиадам, научно-практическим конференциям, так как наблюдается низкое количество участников и призеров;</a:t>
            </a:r>
            <a:endParaRPr lang="ru-RU" sz="3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Учителям – предметникам продолжить работу по формированию у учащихся заинтересованности в изучении школьных предметов и активного участия в городских олимпиадах и научно-практических конференциях; </a:t>
            </a:r>
            <a:endParaRPr lang="ru-RU" sz="3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Руководителю НОУ проводить дополнительную разъяснительную работу среди учителей-предметников о значимости выполнения исследовательских работ учащимися, начиная данную работу с начальной школы;</a:t>
            </a:r>
            <a:endParaRPr lang="ru-RU" sz="3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Усилить работу школьного психолога по работе с одаренными детьми, так как своевременная диагностика позволит качественно и целенаправленно подготовить учащихся к олимпиадам, проектам, конференциям.</a:t>
            </a:r>
            <a:endParaRPr lang="ru-RU" sz="3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Учителям музыки, художественного труда и физической культуры пересмотреть работу с одаренными учащимися, принимать активное участие в мероприятиях разного уровня. </a:t>
            </a:r>
            <a:endParaRPr lang="ru-RU" sz="3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3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Вовлекать учителей русского языка, математики, информатики, физики, химии и географии в участии в городских предметных олимпиадах, так как в условиях формирования современной школы участие в данных мероприятиях, несомненно, будет повышать престиж нашего учебного заведения. </a:t>
            </a:r>
            <a:endParaRPr lang="ru-RU" sz="3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1097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B617AE-E1D9-432E-9076-4DBB764A9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80A5A65-8FF3-4BBC-A603-D033AA00C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2115206"/>
            <a:ext cx="11029950" cy="381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Хороший учитель может научить других даже тому, чего сам не умеет</a:t>
            </a:r>
            <a:r>
              <a:rPr lang="ru-RU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  <a:buFontTx/>
              <a:buNone/>
            </a:pP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Тадеуш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Катарбиньский</a:t>
            </a:r>
            <a:endParaRPr lang="ru-RU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147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F4DE8-8A15-478B-B357-70E70FF1F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НОУ?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4A4043-4E48-4079-9279-92B8117CA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116" y="1938331"/>
            <a:ext cx="11345765" cy="36783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НОУ 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общественная добровольная творческая организация обучающихся и педагогов, стремящихся к глубокому познанию достижений науки, культуры, развитию креативного мышления, интеллектуальной инициативе, самостоятельности, аналитическому подходу к собственной деятельности, приобретению умений и навыков исследовательской работы; особая форма организации педагогического процесса в виде научно-исследовательской деятельности как фактора личностного развития.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Картинка 24 из 96000">
            <a:extLst>
              <a:ext uri="{FF2B5EF4-FFF2-40B4-BE49-F238E27FC236}">
                <a16:creationId xmlns:a16="http://schemas.microsoft.com/office/drawing/2014/main" id="{A912D00E-6DBA-404E-9A87-8AE98188D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1132" y="4973322"/>
            <a:ext cx="1426626" cy="18018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5420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3E495-5196-4E51-9DAF-E5BA9175A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Девиз: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93E23B55-E024-4074-BDF2-C97AD417D3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0DCED7-EA1D-4A0F-B7A3-BF67798FB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6104"/>
            <a:ext cx="3617844" cy="2411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B0E641-BB3F-4852-876C-2829A90E5047}"/>
              </a:ext>
            </a:extLst>
          </p:cNvPr>
          <p:cNvSpPr txBox="1"/>
          <p:nvPr/>
        </p:nvSpPr>
        <p:spPr>
          <a:xfrm>
            <a:off x="1" y="2304127"/>
            <a:ext cx="12191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«Друзья! Дадим друг другу руки</a:t>
            </a:r>
          </a:p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смело двинемся вперед,</a:t>
            </a:r>
          </a:p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пусть под знаменем науки</a:t>
            </a:r>
          </a:p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Союз наш крепнет и растет!»</a:t>
            </a:r>
          </a:p>
        </p:txBody>
      </p:sp>
    </p:spTree>
    <p:extLst>
      <p:ext uri="{BB962C8B-B14F-4D97-AF65-F5344CB8AC3E}">
        <p14:creationId xmlns:p14="http://schemas.microsoft.com/office/powerpoint/2010/main" val="54403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6A812-C0B7-40BC-BC27-D716FCBE8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НОУ </a:t>
            </a:r>
            <a: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«Ал</a:t>
            </a:r>
            <a:r>
              <a:rPr lang="kk-KZ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ғыр»: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9E945D-8681-453E-9BB3-0625F7CCDC60}"/>
              </a:ext>
            </a:extLst>
          </p:cNvPr>
          <p:cNvSpPr txBox="1"/>
          <p:nvPr/>
        </p:nvSpPr>
        <p:spPr>
          <a:xfrm>
            <a:off x="1113181" y="1967374"/>
            <a:ext cx="1021742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наиболее одаренных учащихся в разных областях науки и развитие их творческих способностей;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умений и навыков самостоятельной работы учащихся;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знаний и эрудиции в интересующих областях науки через  организацию научно-исследовательской деятельности учащихся для усовершенствования процесса обучения.</a:t>
            </a:r>
          </a:p>
        </p:txBody>
      </p:sp>
      <p:pic>
        <p:nvPicPr>
          <p:cNvPr id="13" name="Picture 4" descr="C:\Users\MAX\AppData\Local\Microsoft\Windows\Temporary Internet Files\Content.IE5\X0BBZCJO\MC900088646[1].wmf">
            <a:extLst>
              <a:ext uri="{FF2B5EF4-FFF2-40B4-BE49-F238E27FC236}">
                <a16:creationId xmlns:a16="http://schemas.microsoft.com/office/drawing/2014/main" id="{E61ADF80-D83C-4CE2-9331-5CC781BF1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131" y="4839853"/>
            <a:ext cx="1603375" cy="18367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13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FFC9B-8F71-4793-94C0-977FB5FA1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НОУ:</a:t>
            </a:r>
          </a:p>
        </p:txBody>
      </p:sp>
      <p:pic>
        <p:nvPicPr>
          <p:cNvPr id="6" name="Picture 3" descr="Картинка 24 из 96000">
            <a:extLst>
              <a:ext uri="{FF2B5EF4-FFF2-40B4-BE49-F238E27FC236}">
                <a16:creationId xmlns:a16="http://schemas.microsoft.com/office/drawing/2014/main" id="{28508EA5-41A0-4510-9B0F-6580AD713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31636" y="4905931"/>
            <a:ext cx="1426626" cy="18018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26F6F4-9E9B-43C0-9B45-32B138BEBCB3}"/>
              </a:ext>
            </a:extLst>
          </p:cNvPr>
          <p:cNvSpPr txBox="1"/>
          <p:nvPr/>
        </p:nvSpPr>
        <p:spPr>
          <a:xfrm>
            <a:off x="306705" y="1952069"/>
            <a:ext cx="1130410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школе  созданы благоприятные условия для развития талантливых учащихся:</a:t>
            </a:r>
          </a:p>
          <a:p>
            <a:pPr marL="285750" indent="-285750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сформирована система диагностики и психологической поддержки одаренных и способных детей;    </a:t>
            </a:r>
          </a:p>
          <a:p>
            <a:pPr marL="285750" indent="-285750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оптимальная структура школьного и дополнительного образования;</a:t>
            </a:r>
          </a:p>
          <a:p>
            <a:pPr marL="285750" indent="-285750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координируется деятельность всех участников образовательного процесса по обеспечению поддержки одаренных детей;</a:t>
            </a:r>
          </a:p>
          <a:p>
            <a:pPr marL="285750" indent="-285750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методическая подготовка педагогов, работающих с одаренными учащимися.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708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B49D63-C96B-440F-B085-AC35D7B82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 НОУ: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176ED0-2F31-45CD-98C0-6B9475348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5722" y="5588850"/>
            <a:ext cx="1696278" cy="12580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A37B32-FB79-4720-B9F7-CBCBB1B7A55B}"/>
              </a:ext>
            </a:extLst>
          </p:cNvPr>
          <p:cNvSpPr txBox="1"/>
          <p:nvPr/>
        </p:nvSpPr>
        <p:spPr>
          <a:xfrm>
            <a:off x="371062" y="2080592"/>
            <a:ext cx="113836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Включение в научно-исследовательскую деятельность способных учащихся в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соответствии с их научными интересами.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   Обучение учащихся работе с научной литературой, формирование культуры научного исследования.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   Знакомство и сотрудничество с представителями науки в интересующей области знаний, оказание практической помощи учащимся в проведении экспериментальной и исследовательской работы. 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    Рецензирование научных работ учащихся при подготовке их к участию в конкурсах и конференциях.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    Подготовка, организация и проведение научно-практических конференций, турниров, олимпиад. </a:t>
            </a:r>
          </a:p>
        </p:txBody>
      </p:sp>
    </p:spTree>
    <p:extLst>
      <p:ext uri="{BB962C8B-B14F-4D97-AF65-F5344CB8AC3E}">
        <p14:creationId xmlns:p14="http://schemas.microsoft.com/office/powerpoint/2010/main" val="968592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201CA6-A659-4DFD-A5A5-C53A9B912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FE91759-D2B4-4B2A-9D35-784E57317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813" y="135789"/>
            <a:ext cx="11901268" cy="6532298"/>
          </a:xfrm>
        </p:spPr>
      </p:pic>
    </p:spTree>
    <p:extLst>
      <p:ext uri="{BB962C8B-B14F-4D97-AF65-F5344CB8AC3E}">
        <p14:creationId xmlns:p14="http://schemas.microsoft.com/office/powerpoint/2010/main" val="657690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D7D46-650F-43F8-A9EA-6D34A30E4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73" y="688904"/>
            <a:ext cx="11290852" cy="10138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этап Республиканской олимпиады школьников: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BBE715-5219-43FA-8725-EF5A682D2CA0}"/>
              </a:ext>
            </a:extLst>
          </p:cNvPr>
          <p:cNvSpPr txBox="1"/>
          <p:nvPr/>
        </p:nvSpPr>
        <p:spPr>
          <a:xfrm>
            <a:off x="450573" y="1969568"/>
            <a:ext cx="6096000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 и призеров по предметам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4CE86B0-A5B1-4711-96CA-C38F5635B2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442605"/>
              </p:ext>
            </p:extLst>
          </p:nvPr>
        </p:nvGraphicFramePr>
        <p:xfrm>
          <a:off x="450573" y="2486348"/>
          <a:ext cx="5322262" cy="35255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0660">
                  <a:extLst>
                    <a:ext uri="{9D8B030D-6E8A-4147-A177-3AD203B41FA5}">
                      <a16:colId xmlns:a16="http://schemas.microsoft.com/office/drawing/2014/main" val="4280076712"/>
                    </a:ext>
                  </a:extLst>
                </a:gridCol>
                <a:gridCol w="1072502">
                  <a:extLst>
                    <a:ext uri="{9D8B030D-6E8A-4147-A177-3AD203B41FA5}">
                      <a16:colId xmlns:a16="http://schemas.microsoft.com/office/drawing/2014/main" val="3222994374"/>
                    </a:ext>
                  </a:extLst>
                </a:gridCol>
                <a:gridCol w="1073589">
                  <a:extLst>
                    <a:ext uri="{9D8B030D-6E8A-4147-A177-3AD203B41FA5}">
                      <a16:colId xmlns:a16="http://schemas.microsoft.com/office/drawing/2014/main" val="3151795402"/>
                    </a:ext>
                  </a:extLst>
                </a:gridCol>
                <a:gridCol w="1074133">
                  <a:extLst>
                    <a:ext uri="{9D8B030D-6E8A-4147-A177-3AD203B41FA5}">
                      <a16:colId xmlns:a16="http://schemas.microsoft.com/office/drawing/2014/main" val="4237588855"/>
                    </a:ext>
                  </a:extLst>
                </a:gridCol>
                <a:gridCol w="1021378">
                  <a:extLst>
                    <a:ext uri="{9D8B030D-6E8A-4147-A177-3AD203B41FA5}">
                      <a16:colId xmlns:a16="http://schemas.microsoft.com/office/drawing/2014/main" val="68088238"/>
                    </a:ext>
                  </a:extLst>
                </a:gridCol>
              </a:tblGrid>
              <a:tr h="363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Предмет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Ф.И.О. учителя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Количество участников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Количество призеров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extLst>
                  <a:ext uri="{0D108BD9-81ED-4DB2-BD59-A6C34878D82A}">
                    <a16:rowId xmlns:a16="http://schemas.microsoft.com/office/drawing/2014/main" val="1817178118"/>
                  </a:ext>
                </a:extLst>
              </a:tr>
              <a:tr h="3488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История Казахстана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err="1">
                          <a:effectLst/>
                        </a:rPr>
                        <a:t>Аширбекова</a:t>
                      </a:r>
                      <a:r>
                        <a:rPr lang="ru-RU" sz="1000" dirty="0">
                          <a:effectLst/>
                        </a:rPr>
                        <a:t> С.Е.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55%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extLst>
                  <a:ext uri="{0D108BD9-81ED-4DB2-BD59-A6C34878D82A}">
                    <a16:rowId xmlns:a16="http://schemas.microsoft.com/office/drawing/2014/main" val="4178185561"/>
                  </a:ext>
                </a:extLst>
              </a:tr>
              <a:tr h="3488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казахский язык и литература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err="1">
                          <a:effectLst/>
                        </a:rPr>
                        <a:t>Байбосынова</a:t>
                      </a:r>
                      <a:r>
                        <a:rPr lang="ru-RU" sz="1000" dirty="0">
                          <a:effectLst/>
                        </a:rPr>
                        <a:t> А.Б.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33%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extLst>
                  <a:ext uri="{0D108BD9-81ED-4DB2-BD59-A6C34878D82A}">
                    <a16:rowId xmlns:a16="http://schemas.microsoft.com/office/drawing/2014/main" val="2812200936"/>
                  </a:ext>
                </a:extLst>
              </a:tr>
              <a:tr h="1687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английский язык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Гончаренко А.О.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66%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extLst>
                  <a:ext uri="{0D108BD9-81ED-4DB2-BD59-A6C34878D82A}">
                    <a16:rowId xmlns:a16="http://schemas.microsoft.com/office/drawing/2014/main" val="171189079"/>
                  </a:ext>
                </a:extLst>
              </a:tr>
              <a:tr h="3488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русский язык и литература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err="1">
                          <a:effectLst/>
                        </a:rPr>
                        <a:t>Далилова</a:t>
                      </a:r>
                      <a:r>
                        <a:rPr lang="ru-RU" sz="1000" dirty="0">
                          <a:effectLst/>
                        </a:rPr>
                        <a:t> Л.Е.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100%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extLst>
                  <a:ext uri="{0D108BD9-81ED-4DB2-BD59-A6C34878D82A}">
                    <a16:rowId xmlns:a16="http://schemas.microsoft.com/office/drawing/2014/main" val="1887505758"/>
                  </a:ext>
                </a:extLst>
              </a:tr>
              <a:tr h="1687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английский язык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Жупархан А.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100%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extLst>
                  <a:ext uri="{0D108BD9-81ED-4DB2-BD59-A6C34878D82A}">
                    <a16:rowId xmlns:a16="http://schemas.microsoft.com/office/drawing/2014/main" val="1767251079"/>
                  </a:ext>
                </a:extLst>
              </a:tr>
              <a:tr h="1687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математика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Котов 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0%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extLst>
                  <a:ext uri="{0D108BD9-81ED-4DB2-BD59-A6C34878D82A}">
                    <a16:rowId xmlns:a16="http://schemas.microsoft.com/office/drawing/2014/main" val="429493519"/>
                  </a:ext>
                </a:extLst>
              </a:tr>
              <a:tr h="1687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биология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Кузнецова А.С.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33%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extLst>
                  <a:ext uri="{0D108BD9-81ED-4DB2-BD59-A6C34878D82A}">
                    <a16:rowId xmlns:a16="http://schemas.microsoft.com/office/drawing/2014/main" val="2206659185"/>
                  </a:ext>
                </a:extLst>
              </a:tr>
              <a:tr h="3488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химия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Кызылбаев М.Ш.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66%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extLst>
                  <a:ext uri="{0D108BD9-81ED-4DB2-BD59-A6C34878D82A}">
                    <a16:rowId xmlns:a16="http://schemas.microsoft.com/office/drawing/2014/main" val="3025074451"/>
                  </a:ext>
                </a:extLst>
              </a:tr>
              <a:tr h="3488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казахский язык и литература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Мамбетова У.Н.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100%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extLst>
                  <a:ext uri="{0D108BD9-81ED-4DB2-BD59-A6C34878D82A}">
                    <a16:rowId xmlns:a16="http://schemas.microsoft.com/office/drawing/2014/main" val="1529967342"/>
                  </a:ext>
                </a:extLst>
              </a:tr>
              <a:tr h="3488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казахский язык и литература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Рустемов Д.А.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80%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extLst>
                  <a:ext uri="{0D108BD9-81ED-4DB2-BD59-A6C34878D82A}">
                    <a16:rowId xmlns:a16="http://schemas.microsoft.com/office/drawing/2014/main" val="2407045204"/>
                  </a:ext>
                </a:extLst>
              </a:tr>
              <a:tr h="3488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русский язык и литература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Халипенко В.Е.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100%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extLst>
                  <a:ext uri="{0D108BD9-81ED-4DB2-BD59-A6C34878D82A}">
                    <a16:rowId xmlns:a16="http://schemas.microsoft.com/office/drawing/2014/main" val="550187102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25E510-9D19-43E2-BD7F-5B7379844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003" y="4686690"/>
            <a:ext cx="3840737" cy="21604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80072A-CC69-45DE-B90E-BCF5D1D96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888" y="1903160"/>
            <a:ext cx="2880554" cy="21604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499BD5-A969-45C7-ADD2-19C417E32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856" y="2360252"/>
            <a:ext cx="3161032" cy="2370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7FB174-BF96-4359-BD1B-91B17EF8C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312" y="4063575"/>
            <a:ext cx="2338801" cy="3118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5912699"/>
      </p:ext>
    </p:extLst>
  </p:cSld>
  <p:clrMapOvr>
    <a:masterClrMapping/>
  </p:clrMapOvr>
</p:sld>
</file>

<file path=ppt/theme/theme1.xml><?xml version="1.0" encoding="utf-8"?>
<a:theme xmlns:a="http://schemas.openxmlformats.org/drawingml/2006/main" name="Дивиденд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Дивиденд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Дивиденд</Template>
  <TotalTime>362</TotalTime>
  <Words>1803</Words>
  <Application>Microsoft Office PowerPoint</Application>
  <PresentationFormat>Широкоэкранный</PresentationFormat>
  <Paragraphs>435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Corbel</vt:lpstr>
      <vt:lpstr>Gill Sans MT</vt:lpstr>
      <vt:lpstr>Times New Roman</vt:lpstr>
      <vt:lpstr>Wingdings</vt:lpstr>
      <vt:lpstr>Wingdings 2</vt:lpstr>
      <vt:lpstr>Дивиденд</vt:lpstr>
      <vt:lpstr>Презентация PowerPoint</vt:lpstr>
      <vt:lpstr>Презентация PowerPoint</vt:lpstr>
      <vt:lpstr>Что такое НОУ?</vt:lpstr>
      <vt:lpstr>Девиз:</vt:lpstr>
      <vt:lpstr>Цели и задачи НОУ «Алғыр»:</vt:lpstr>
      <vt:lpstr>Деятельность НОУ:</vt:lpstr>
      <vt:lpstr>Основные направления работы НОУ:</vt:lpstr>
      <vt:lpstr>Презентация PowerPoint</vt:lpstr>
      <vt:lpstr>Школьный этап Республиканской олимпиады школьников:</vt:lpstr>
      <vt:lpstr>Школьный этап научно-практической конференции «Поиск. Творчество. Наука.»</vt:lpstr>
      <vt:lpstr>Участие в городских мероприятиях:</vt:lpstr>
      <vt:lpstr>Участие в областных мероприятиях:</vt:lpstr>
      <vt:lpstr>Участие в республиканских и международных мероприятиях</vt:lpstr>
      <vt:lpstr>Результативность участия учителей в профессиональных олимпиадах, конкурсах и конференциях</vt:lpstr>
      <vt:lpstr>Результативность участия обучающихся школы в мероприятиях:  </vt:lpstr>
      <vt:lpstr>Количество призеров мероприятий по уровням </vt:lpstr>
      <vt:lpstr>Кружковая работа в школе</vt:lpstr>
      <vt:lpstr>Военно-патриотический кружок «патриот»</vt:lpstr>
      <vt:lpstr>Клуб спортивных игр «мяч»</vt:lpstr>
      <vt:lpstr>Интеллектуальный клуб «что? Где? Когда?»</vt:lpstr>
      <vt:lpstr>Дебатный кружок «Жас ағартушы»</vt:lpstr>
      <vt:lpstr>Кружок «жасыл Ел»</vt:lpstr>
      <vt:lpstr>выводы</vt:lpstr>
      <vt:lpstr>На 2022 - 2023 учебный год необходимо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</cp:revision>
  <dcterms:created xsi:type="dcterms:W3CDTF">2022-04-01T03:57:55Z</dcterms:created>
  <dcterms:modified xsi:type="dcterms:W3CDTF">2022-05-16T07:34:11Z</dcterms:modified>
</cp:coreProperties>
</file>